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791" r:id="rId2"/>
    <p:sldMasterId id="2147483865" r:id="rId3"/>
  </p:sldMasterIdLst>
  <p:notesMasterIdLst>
    <p:notesMasterId r:id="rId190"/>
  </p:notesMasterIdLst>
  <p:handoutMasterIdLst>
    <p:handoutMasterId r:id="rId191"/>
  </p:handoutMasterIdLst>
  <p:sldIdLst>
    <p:sldId id="335" r:id="rId4"/>
    <p:sldId id="4361" r:id="rId5"/>
    <p:sldId id="4359" r:id="rId6"/>
    <p:sldId id="4358" r:id="rId7"/>
    <p:sldId id="4372" r:id="rId8"/>
    <p:sldId id="4373" r:id="rId9"/>
    <p:sldId id="4374" r:id="rId10"/>
    <p:sldId id="273" r:id="rId11"/>
    <p:sldId id="4378" r:id="rId12"/>
    <p:sldId id="4381" r:id="rId13"/>
    <p:sldId id="276" r:id="rId14"/>
    <p:sldId id="277" r:id="rId15"/>
    <p:sldId id="278" r:id="rId16"/>
    <p:sldId id="300" r:id="rId17"/>
    <p:sldId id="284" r:id="rId18"/>
    <p:sldId id="4376" r:id="rId19"/>
    <p:sldId id="285" r:id="rId20"/>
    <p:sldId id="286" r:id="rId21"/>
    <p:sldId id="293" r:id="rId22"/>
    <p:sldId id="287" r:id="rId23"/>
    <p:sldId id="306" r:id="rId24"/>
    <p:sldId id="521" r:id="rId25"/>
    <p:sldId id="289" r:id="rId26"/>
    <p:sldId id="302" r:id="rId27"/>
    <p:sldId id="303" r:id="rId28"/>
    <p:sldId id="304" r:id="rId29"/>
    <p:sldId id="4383" r:id="rId30"/>
    <p:sldId id="4382" r:id="rId31"/>
    <p:sldId id="4384" r:id="rId32"/>
    <p:sldId id="4360" r:id="rId33"/>
    <p:sldId id="4362" r:id="rId34"/>
    <p:sldId id="264" r:id="rId35"/>
    <p:sldId id="4356" r:id="rId36"/>
    <p:sldId id="309" r:id="rId37"/>
    <p:sldId id="320" r:id="rId38"/>
    <p:sldId id="310" r:id="rId39"/>
    <p:sldId id="321" r:id="rId40"/>
    <p:sldId id="311" r:id="rId41"/>
    <p:sldId id="4369" r:id="rId42"/>
    <p:sldId id="318" r:id="rId43"/>
    <p:sldId id="317" r:id="rId44"/>
    <p:sldId id="4364" r:id="rId45"/>
    <p:sldId id="281" r:id="rId46"/>
    <p:sldId id="282" r:id="rId47"/>
    <p:sldId id="386" r:id="rId48"/>
    <p:sldId id="348" r:id="rId49"/>
    <p:sldId id="349" r:id="rId50"/>
    <p:sldId id="358" r:id="rId51"/>
    <p:sldId id="357" r:id="rId52"/>
    <p:sldId id="359" r:id="rId53"/>
    <p:sldId id="350" r:id="rId54"/>
    <p:sldId id="351" r:id="rId55"/>
    <p:sldId id="360" r:id="rId56"/>
    <p:sldId id="352" r:id="rId57"/>
    <p:sldId id="361" r:id="rId58"/>
    <p:sldId id="362" r:id="rId59"/>
    <p:sldId id="4385" r:id="rId60"/>
    <p:sldId id="372" r:id="rId61"/>
    <p:sldId id="389" r:id="rId62"/>
    <p:sldId id="378" r:id="rId63"/>
    <p:sldId id="379" r:id="rId64"/>
    <p:sldId id="382" r:id="rId65"/>
    <p:sldId id="383" r:id="rId66"/>
    <p:sldId id="384" r:id="rId67"/>
    <p:sldId id="4386" r:id="rId68"/>
    <p:sldId id="356" r:id="rId69"/>
    <p:sldId id="319" r:id="rId70"/>
    <p:sldId id="4387" r:id="rId71"/>
    <p:sldId id="4388" r:id="rId72"/>
    <p:sldId id="4390" r:id="rId73"/>
    <p:sldId id="4391" r:id="rId74"/>
    <p:sldId id="4392" r:id="rId75"/>
    <p:sldId id="4398" r:id="rId76"/>
    <p:sldId id="4399" r:id="rId77"/>
    <p:sldId id="4401" r:id="rId78"/>
    <p:sldId id="4395" r:id="rId79"/>
    <p:sldId id="4397" r:id="rId80"/>
    <p:sldId id="4402" r:id="rId81"/>
    <p:sldId id="4406" r:id="rId82"/>
    <p:sldId id="4459" r:id="rId83"/>
    <p:sldId id="4409" r:id="rId84"/>
    <p:sldId id="4407" r:id="rId85"/>
    <p:sldId id="4460" r:id="rId86"/>
    <p:sldId id="4410" r:id="rId87"/>
    <p:sldId id="4408" r:id="rId88"/>
    <p:sldId id="4411" r:id="rId89"/>
    <p:sldId id="4424" r:id="rId90"/>
    <p:sldId id="4413" r:id="rId91"/>
    <p:sldId id="4425" r:id="rId92"/>
    <p:sldId id="4420" r:id="rId93"/>
    <p:sldId id="4421" r:id="rId94"/>
    <p:sldId id="4422" r:id="rId95"/>
    <p:sldId id="4427" r:id="rId96"/>
    <p:sldId id="4426" r:id="rId97"/>
    <p:sldId id="4433" r:id="rId98"/>
    <p:sldId id="4429" r:id="rId99"/>
    <p:sldId id="4430" r:id="rId100"/>
    <p:sldId id="4434" r:id="rId101"/>
    <p:sldId id="4432" r:id="rId102"/>
    <p:sldId id="4435" r:id="rId103"/>
    <p:sldId id="4436" r:id="rId104"/>
    <p:sldId id="4438" r:id="rId105"/>
    <p:sldId id="4443" r:id="rId106"/>
    <p:sldId id="4444" r:id="rId107"/>
    <p:sldId id="4445" r:id="rId108"/>
    <p:sldId id="4446" r:id="rId109"/>
    <p:sldId id="4451" r:id="rId110"/>
    <p:sldId id="4456" r:id="rId111"/>
    <p:sldId id="4455" r:id="rId112"/>
    <p:sldId id="4457" r:id="rId113"/>
    <p:sldId id="4447" r:id="rId114"/>
    <p:sldId id="4481" r:id="rId115"/>
    <p:sldId id="4461" r:id="rId116"/>
    <p:sldId id="4463" r:id="rId117"/>
    <p:sldId id="4466" r:id="rId118"/>
    <p:sldId id="4473" r:id="rId119"/>
    <p:sldId id="4468" r:id="rId120"/>
    <p:sldId id="4472" r:id="rId121"/>
    <p:sldId id="4465" r:id="rId122"/>
    <p:sldId id="4474" r:id="rId123"/>
    <p:sldId id="4475" r:id="rId124"/>
    <p:sldId id="4480" r:id="rId125"/>
    <p:sldId id="4477" r:id="rId126"/>
    <p:sldId id="4482" r:id="rId127"/>
    <p:sldId id="4485" r:id="rId128"/>
    <p:sldId id="4467" r:id="rId129"/>
    <p:sldId id="4486" r:id="rId130"/>
    <p:sldId id="4487" r:id="rId131"/>
    <p:sldId id="4488" r:id="rId132"/>
    <p:sldId id="4490" r:id="rId133"/>
    <p:sldId id="4491" r:id="rId134"/>
    <p:sldId id="4504" r:id="rId135"/>
    <p:sldId id="4506" r:id="rId136"/>
    <p:sldId id="4511" r:id="rId137"/>
    <p:sldId id="4507" r:id="rId138"/>
    <p:sldId id="4508" r:id="rId139"/>
    <p:sldId id="4509" r:id="rId140"/>
    <p:sldId id="4510" r:id="rId141"/>
    <p:sldId id="4512" r:id="rId142"/>
    <p:sldId id="4493" r:id="rId143"/>
    <p:sldId id="4500" r:id="rId144"/>
    <p:sldId id="4516" r:id="rId145"/>
    <p:sldId id="4541" r:id="rId146"/>
    <p:sldId id="4517" r:id="rId147"/>
    <p:sldId id="4526" r:id="rId148"/>
    <p:sldId id="4518" r:id="rId149"/>
    <p:sldId id="4527" r:id="rId150"/>
    <p:sldId id="4531" r:id="rId151"/>
    <p:sldId id="4528" r:id="rId152"/>
    <p:sldId id="4529" r:id="rId153"/>
    <p:sldId id="4530" r:id="rId154"/>
    <p:sldId id="4535" r:id="rId155"/>
    <p:sldId id="4532" r:id="rId156"/>
    <p:sldId id="4533" r:id="rId157"/>
    <p:sldId id="4534" r:id="rId158"/>
    <p:sldId id="4536" r:id="rId159"/>
    <p:sldId id="4537" r:id="rId160"/>
    <p:sldId id="4514" r:id="rId161"/>
    <p:sldId id="4515" r:id="rId162"/>
    <p:sldId id="4543" r:id="rId163"/>
    <p:sldId id="4542" r:id="rId164"/>
    <p:sldId id="4539" r:id="rId165"/>
    <p:sldId id="4521" r:id="rId166"/>
    <p:sldId id="4538" r:id="rId167"/>
    <p:sldId id="4544" r:id="rId168"/>
    <p:sldId id="4545" r:id="rId169"/>
    <p:sldId id="4546" r:id="rId170"/>
    <p:sldId id="654" r:id="rId171"/>
    <p:sldId id="652" r:id="rId172"/>
    <p:sldId id="653" r:id="rId173"/>
    <p:sldId id="4549" r:id="rId174"/>
    <p:sldId id="655" r:id="rId175"/>
    <p:sldId id="4551" r:id="rId176"/>
    <p:sldId id="4552" r:id="rId177"/>
    <p:sldId id="4547" r:id="rId178"/>
    <p:sldId id="4553" r:id="rId179"/>
    <p:sldId id="4548" r:id="rId180"/>
    <p:sldId id="4557" r:id="rId181"/>
    <p:sldId id="4559" r:id="rId182"/>
    <p:sldId id="4562" r:id="rId183"/>
    <p:sldId id="4561" r:id="rId184"/>
    <p:sldId id="4565" r:id="rId185"/>
    <p:sldId id="4567" r:id="rId186"/>
    <p:sldId id="4571" r:id="rId187"/>
    <p:sldId id="4574" r:id="rId188"/>
    <p:sldId id="4578" r:id="rId1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arningAWS" initials="L" lastIdx="2" clrIdx="0">
    <p:extLst>
      <p:ext uri="{19B8F6BF-5375-455C-9EA6-DF929625EA0E}">
        <p15:presenceInfo xmlns:p15="http://schemas.microsoft.com/office/powerpoint/2012/main" userId="LearningAW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0206"/>
    <a:srgbClr val="FDEA11"/>
    <a:srgbClr val="8DB214"/>
    <a:srgbClr val="E53329"/>
    <a:srgbClr val="FFFFFF"/>
    <a:srgbClr val="2E6CA4"/>
    <a:srgbClr val="E41E26"/>
    <a:srgbClr val="00B0F0"/>
    <a:srgbClr val="DD344C"/>
    <a:srgbClr val="053D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96374" autoAdjust="0"/>
  </p:normalViewPr>
  <p:slideViewPr>
    <p:cSldViewPr snapToGrid="0">
      <p:cViewPr varScale="1">
        <p:scale>
          <a:sx n="105" d="100"/>
          <a:sy n="105" d="100"/>
        </p:scale>
        <p:origin x="120"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5" Type="http://schemas.openxmlformats.org/officeDocument/2006/relationships/slide" Target="slides/slide172.xml"/><Relationship Id="rId170" Type="http://schemas.openxmlformats.org/officeDocument/2006/relationships/slide" Target="slides/slide167.xml"/><Relationship Id="rId191" Type="http://schemas.openxmlformats.org/officeDocument/2006/relationships/handoutMaster" Target="handoutMasters/handoutMaster1.xml"/><Relationship Id="rId196"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181" Type="http://schemas.openxmlformats.org/officeDocument/2006/relationships/slide" Target="slides/slide178.xml"/><Relationship Id="rId186" Type="http://schemas.openxmlformats.org/officeDocument/2006/relationships/slide" Target="slides/slide183.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commentAuthors" Target="commentAuthor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72" Type="http://schemas.openxmlformats.org/officeDocument/2006/relationships/slide" Target="slides/slide169.xml"/><Relationship Id="rId193"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theme" Target="theme/theme1.xml"/><Relationship Id="rId190"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581679-0F9B-44E4-B281-B32D9FFCB6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03C613F-478D-46C4-95A6-D179048C82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5AEF9B-53F2-4399-9B5C-50F70A79957E}" type="datetimeFigureOut">
              <a:rPr lang="en-GB" smtClean="0"/>
              <a:t>14/08/2023</a:t>
            </a:fld>
            <a:endParaRPr lang="en-GB"/>
          </a:p>
        </p:txBody>
      </p:sp>
      <p:sp>
        <p:nvSpPr>
          <p:cNvPr id="4" name="Footer Placeholder 3">
            <a:extLst>
              <a:ext uri="{FF2B5EF4-FFF2-40B4-BE49-F238E27FC236}">
                <a16:creationId xmlns:a16="http://schemas.microsoft.com/office/drawing/2014/main" id="{26519D7E-4D66-4139-82AC-9109C8A263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6FE8B42-6A8C-4326-847F-C73B43D11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71D11D-6CE7-4F27-AAA8-012DA8B1F8B5}" type="slidenum">
              <a:rPr lang="en-GB" smtClean="0"/>
              <a:t>‹#›</a:t>
            </a:fld>
            <a:endParaRPr lang="en-GB"/>
          </a:p>
        </p:txBody>
      </p:sp>
    </p:spTree>
    <p:extLst>
      <p:ext uri="{BB962C8B-B14F-4D97-AF65-F5344CB8AC3E}">
        <p14:creationId xmlns:p14="http://schemas.microsoft.com/office/powerpoint/2010/main" val="10720730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7B0D13-CF6E-4980-A7A4-D93FC4C22D04}" type="datetimeFigureOut">
              <a:rPr lang="en-GB" smtClean="0"/>
              <a:t>14/08/2023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159D6-5535-4EEC-9857-F018DFE9F80A}" type="slidenum">
              <a:rPr lang="en-GB" smtClean="0"/>
              <a:t>‹#›</a:t>
            </a:fld>
            <a:endParaRPr lang="en-GB"/>
          </a:p>
        </p:txBody>
      </p:sp>
    </p:spTree>
    <p:extLst>
      <p:ext uri="{BB962C8B-B14F-4D97-AF65-F5344CB8AC3E}">
        <p14:creationId xmlns:p14="http://schemas.microsoft.com/office/powerpoint/2010/main" val="168259329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blogs/security/how-to-automate-incident-response-to-security-events-with-aws-systems-manager-incident-manager/"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https://www.ibm.com/downloads/cas/3R8N1DZJ</a:t>
            </a:r>
          </a:p>
          <a:p>
            <a:r>
              <a:rPr lang="en-US" dirty="0"/>
              <a:t>In 2022 it took an average of 207 days to identify the breach and 70 days to contain the breach. </a:t>
            </a:r>
            <a:endParaRPr lang="en-GB" dirty="0"/>
          </a:p>
        </p:txBody>
      </p:sp>
    </p:spTree>
    <p:extLst>
      <p:ext uri="{BB962C8B-B14F-4D97-AF65-F5344CB8AC3E}">
        <p14:creationId xmlns:p14="http://schemas.microsoft.com/office/powerpoint/2010/main" val="1644577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75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6919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44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30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03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55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76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020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413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76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76384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105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581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53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568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140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848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028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80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4522B-235D-4E70-A9E0-66D4A28DDE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436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https://www.imperva.com/learn/ddos/ddos-attacks/</a:t>
            </a:r>
          </a:p>
        </p:txBody>
      </p:sp>
    </p:spTree>
    <p:extLst>
      <p:ext uri="{BB962C8B-B14F-4D97-AF65-F5344CB8AC3E}">
        <p14:creationId xmlns:p14="http://schemas.microsoft.com/office/powerpoint/2010/main" val="720314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08353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https://www.imperva.com/learn/ddos/ddos-attacks/</a:t>
            </a:r>
          </a:p>
        </p:txBody>
      </p:sp>
    </p:spTree>
    <p:extLst>
      <p:ext uri="{BB962C8B-B14F-4D97-AF65-F5344CB8AC3E}">
        <p14:creationId xmlns:p14="http://schemas.microsoft.com/office/powerpoint/2010/main" val="2805519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AWS Managed Microsoft AD</a:t>
            </a:r>
          </a:p>
          <a:p>
            <a:r>
              <a:rPr lang="en-GB" dirty="0"/>
              <a:t>Simple AD</a:t>
            </a:r>
          </a:p>
          <a:p>
            <a:r>
              <a:rPr lang="en-GB" dirty="0"/>
              <a:t>AD Connector</a:t>
            </a:r>
          </a:p>
          <a:p>
            <a:endParaRPr lang="en-GB" dirty="0"/>
          </a:p>
          <a:p>
            <a:r>
              <a:rPr lang="en-GB" dirty="0"/>
              <a:t>Amazon Cogito User Pools</a:t>
            </a:r>
          </a:p>
          <a:p>
            <a:r>
              <a:rPr lang="en-GB" dirty="0"/>
              <a:t>Cloud Directory</a:t>
            </a:r>
          </a:p>
          <a:p>
            <a:endParaRPr lang="en-GB" dirty="0"/>
          </a:p>
        </p:txBody>
      </p:sp>
    </p:spTree>
    <p:extLst>
      <p:ext uri="{BB962C8B-B14F-4D97-AF65-F5344CB8AC3E}">
        <p14:creationId xmlns:p14="http://schemas.microsoft.com/office/powerpoint/2010/main" val="2166327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00000000000000000"/>
              </a:rPr>
              <a:t>Simple AD supports basic Active Directory features such as user accounts, group memberships, joining a Linux domain or Windows based EC2 instances, Kerberos-based SSO, and group policies. </a:t>
            </a:r>
            <a:endParaRPr lang="en-GB" dirty="0"/>
          </a:p>
        </p:txBody>
      </p:sp>
    </p:spTree>
    <p:extLst>
      <p:ext uri="{BB962C8B-B14F-4D97-AF65-F5344CB8AC3E}">
        <p14:creationId xmlns:p14="http://schemas.microsoft.com/office/powerpoint/2010/main" val="2186825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06777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38922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72864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26818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https://aws.amazon.com/blogs/mt/amazon-ec2-systems-manager-documents-support-for-cross-platform-documents-and-multiple-steps-of-the-same-type/</a:t>
            </a:r>
          </a:p>
        </p:txBody>
      </p:sp>
    </p:spTree>
    <p:extLst>
      <p:ext uri="{BB962C8B-B14F-4D97-AF65-F5344CB8AC3E}">
        <p14:creationId xmlns:p14="http://schemas.microsoft.com/office/powerpoint/2010/main" val="2006363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https://aws.amazon.com/blogs/mt/amazon-ec2-systems-manager-documents-support-for-cross-platform-documents-and-multiple-steps-of-the-same-type/</a:t>
            </a:r>
          </a:p>
        </p:txBody>
      </p:sp>
    </p:spTree>
    <p:extLst>
      <p:ext uri="{BB962C8B-B14F-4D97-AF65-F5344CB8AC3E}">
        <p14:creationId xmlns:p14="http://schemas.microsoft.com/office/powerpoint/2010/main" val="1555162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3363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7230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https://aws.amazon.com/blogs/security/how-to-automate-incident-response-to-security-events-with-aws-systems-manager-incident-manager</a:t>
            </a:r>
            <a:endParaRPr lang="en-GB" dirty="0"/>
          </a:p>
        </p:txBody>
      </p:sp>
    </p:spTree>
    <p:extLst>
      <p:ext uri="{BB962C8B-B14F-4D97-AF65-F5344CB8AC3E}">
        <p14:creationId xmlns:p14="http://schemas.microsoft.com/office/powerpoint/2010/main" val="34242167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69753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6191F"/>
                </a:solidFill>
                <a:effectLst/>
                <a:latin typeface="Amazon Ember" panose="020B0603020204020204" pitchFamily="34" charset="0"/>
              </a:rPr>
              <a:t>When security findings are investigated in isolation, it can lead to a misinterpretation of their significance and difficulty in finding the root cause. </a:t>
            </a:r>
          </a:p>
          <a:p>
            <a:endParaRPr lang="en-GB" b="0" i="0" dirty="0">
              <a:solidFill>
                <a:srgbClr val="16191F"/>
              </a:solidFill>
              <a:effectLst/>
              <a:latin typeface="Amazon Ember" panose="020B0603020204020204" pitchFamily="34" charset="0"/>
            </a:endParaRPr>
          </a:p>
          <a:p>
            <a:r>
              <a:rPr lang="en-GB" b="0" i="0" dirty="0">
                <a:solidFill>
                  <a:srgbClr val="16191F"/>
                </a:solidFill>
                <a:effectLst/>
                <a:latin typeface="Amazon Ember" panose="020B0603020204020204" pitchFamily="34" charset="0"/>
              </a:rPr>
              <a:t>Amazon Detective helps you analyze, investigate, and quickly identify the root cause of security findings or suspicious activities. </a:t>
            </a:r>
          </a:p>
          <a:p>
            <a:endParaRPr lang="en-GB" dirty="0"/>
          </a:p>
          <a:p>
            <a:r>
              <a:rPr lang="en-GB" b="0" i="0" dirty="0">
                <a:solidFill>
                  <a:srgbClr val="16191F"/>
                </a:solidFill>
                <a:effectLst/>
                <a:latin typeface="Amazon Ember" panose="020B0603020204020204" pitchFamily="34" charset="0"/>
              </a:rPr>
              <a:t>You have just been alerted of suspected malicious or high-risk activity in your environment. It is your job to determine if the alert is a true positive (genuine malicious activity) or false positive (non-malicious activity). In addition to determining validity you need to discover what resources are involved, and assess the severity of the finding to understand who needs to be notified and what playbook to follow.</a:t>
            </a:r>
          </a:p>
          <a:p>
            <a:endParaRPr lang="en-GB" b="0" i="0" dirty="0">
              <a:solidFill>
                <a:srgbClr val="16191F"/>
              </a:solidFill>
              <a:effectLst/>
              <a:latin typeface="Amazon Ember" panose="020B0603020204020204" pitchFamily="34" charset="0"/>
            </a:endParaRPr>
          </a:p>
          <a:p>
            <a:endParaRPr lang="en-GB" dirty="0"/>
          </a:p>
        </p:txBody>
      </p:sp>
    </p:spTree>
    <p:extLst>
      <p:ext uri="{BB962C8B-B14F-4D97-AF65-F5344CB8AC3E}">
        <p14:creationId xmlns:p14="http://schemas.microsoft.com/office/powerpoint/2010/main" val="365264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6191F"/>
                </a:solidFill>
                <a:effectLst/>
                <a:latin typeface="Amazon Ember" panose="020B0603020204020204" pitchFamily="34" charset="0"/>
              </a:rPr>
              <a:t>Detective automatically collects log data from your AWS resources. It then uses machine learning, statistical analysis, and graph theory to generate visualizations that help you conduct faster and more efficient security investigations. The Detective prebuilt data aggregations, summaries, and context help you to quickly analyze and determine the nature and extent of possible security issues. In this workshop, learn the basics of Amazon Detective as you walk through different use cases.</a:t>
            </a:r>
            <a:endParaRPr lang="en-GB" dirty="0"/>
          </a:p>
        </p:txBody>
      </p:sp>
    </p:spTree>
    <p:extLst>
      <p:ext uri="{BB962C8B-B14F-4D97-AF65-F5344CB8AC3E}">
        <p14:creationId xmlns:p14="http://schemas.microsoft.com/office/powerpoint/2010/main" val="31838891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https://aws.amazon.com/blogs/compute/orchestrating-a-security-incident-response-with-aws-step-functions/</a:t>
            </a:r>
          </a:p>
        </p:txBody>
      </p:sp>
    </p:spTree>
    <p:extLst>
      <p:ext uri="{BB962C8B-B14F-4D97-AF65-F5344CB8AC3E}">
        <p14:creationId xmlns:p14="http://schemas.microsoft.com/office/powerpoint/2010/main" val="838951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28072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https://aws.amazon.com/blogs/mt/learning-about-aws-service-health-with-the-new-aws-health-dashboard/</a:t>
            </a:r>
          </a:p>
        </p:txBody>
      </p:sp>
    </p:spTree>
    <p:extLst>
      <p:ext uri="{BB962C8B-B14F-4D97-AF65-F5344CB8AC3E}">
        <p14:creationId xmlns:p14="http://schemas.microsoft.com/office/powerpoint/2010/main" val="3702641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6289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a:solidFill>
                  <a:schemeClr val="tx1"/>
                </a:solidFill>
                <a:effectLst/>
                <a:latin typeface="+mn-lt"/>
                <a:ea typeface="+mn-ea"/>
                <a:cs typeface="+mn-cs"/>
              </a:rPr>
              <a:t>MEAN Stack:</a:t>
            </a:r>
            <a:r>
              <a:rPr lang="en-GB" sz="1200" b="0" i="0" kern="1200" dirty="0">
                <a:solidFill>
                  <a:schemeClr val="tx1"/>
                </a:solidFill>
                <a:effectLst/>
                <a:latin typeface="+mn-lt"/>
                <a:ea typeface="+mn-ea"/>
                <a:cs typeface="+mn-cs"/>
              </a:rPr>
              <a:t> MongoDB, Express, AngularJS and Node.js.</a:t>
            </a:r>
          </a:p>
          <a:p>
            <a:pPr fontAlgn="base"/>
            <a:r>
              <a:rPr lang="en-GB" sz="1200" b="1" i="0" kern="1200" dirty="0">
                <a:solidFill>
                  <a:schemeClr val="tx1"/>
                </a:solidFill>
                <a:effectLst/>
                <a:latin typeface="+mn-lt"/>
                <a:ea typeface="+mn-ea"/>
                <a:cs typeface="+mn-cs"/>
              </a:rPr>
              <a:t>MERN Stack:</a:t>
            </a:r>
            <a:r>
              <a:rPr lang="en-GB" sz="1200" b="0" i="0" kern="1200" dirty="0">
                <a:solidFill>
                  <a:schemeClr val="tx1"/>
                </a:solidFill>
                <a:effectLst/>
                <a:latin typeface="+mn-lt"/>
                <a:ea typeface="+mn-ea"/>
                <a:cs typeface="+mn-cs"/>
              </a:rPr>
              <a:t> MongoDB, Express, ReactJS and Node.js</a:t>
            </a:r>
          </a:p>
          <a:p>
            <a:pPr fontAlgn="base"/>
            <a:r>
              <a:rPr lang="en-GB" sz="1200" b="1" i="0" kern="1200" dirty="0">
                <a:solidFill>
                  <a:schemeClr val="tx1"/>
                </a:solidFill>
                <a:effectLst/>
                <a:latin typeface="+mn-lt"/>
                <a:ea typeface="+mn-ea"/>
                <a:cs typeface="+mn-cs"/>
              </a:rPr>
              <a:t>Django Stack:</a:t>
            </a:r>
            <a:r>
              <a:rPr lang="en-GB" sz="1200" b="0" i="0" kern="1200" dirty="0">
                <a:solidFill>
                  <a:schemeClr val="tx1"/>
                </a:solidFill>
                <a:effectLst/>
                <a:latin typeface="+mn-lt"/>
                <a:ea typeface="+mn-ea"/>
                <a:cs typeface="+mn-cs"/>
              </a:rPr>
              <a:t> Django, python and MySQL as Database.</a:t>
            </a:r>
          </a:p>
          <a:p>
            <a:pPr fontAlgn="base"/>
            <a:r>
              <a:rPr lang="en-GB" sz="1200" b="1" i="0" kern="1200" dirty="0">
                <a:solidFill>
                  <a:schemeClr val="tx1"/>
                </a:solidFill>
                <a:effectLst/>
                <a:latin typeface="+mn-lt"/>
                <a:ea typeface="+mn-ea"/>
                <a:cs typeface="+mn-cs"/>
              </a:rPr>
              <a:t>Rails or Ruby on Rails:</a:t>
            </a:r>
            <a:r>
              <a:rPr lang="en-GB" sz="1200" b="0" i="0" kern="1200" dirty="0">
                <a:solidFill>
                  <a:schemeClr val="tx1"/>
                </a:solidFill>
                <a:effectLst/>
                <a:latin typeface="+mn-lt"/>
                <a:ea typeface="+mn-ea"/>
                <a:cs typeface="+mn-cs"/>
              </a:rPr>
              <a:t> Uses Ruby, PHP and MySQL.</a:t>
            </a:r>
          </a:p>
          <a:p>
            <a:pPr fontAlgn="base"/>
            <a:r>
              <a:rPr lang="en-GB" sz="1200" b="1" i="0" kern="1200" dirty="0">
                <a:solidFill>
                  <a:schemeClr val="tx1"/>
                </a:solidFill>
                <a:effectLst/>
                <a:latin typeface="+mn-lt"/>
                <a:ea typeface="+mn-ea"/>
                <a:cs typeface="+mn-cs"/>
              </a:rPr>
              <a:t>LAMP Stack:</a:t>
            </a:r>
            <a:r>
              <a:rPr lang="en-GB" sz="1200" b="0" i="0" kern="1200" dirty="0">
                <a:solidFill>
                  <a:schemeClr val="tx1"/>
                </a:solidFill>
                <a:effectLst/>
                <a:latin typeface="+mn-lt"/>
                <a:ea typeface="+mn-ea"/>
                <a:cs typeface="+mn-cs"/>
              </a:rPr>
              <a:t> Linux, Apache, MySQL and PHP.</a:t>
            </a:r>
          </a:p>
          <a:p>
            <a:endParaRPr lang="en-GB" dirty="0"/>
          </a:p>
        </p:txBody>
      </p:sp>
    </p:spTree>
    <p:extLst>
      <p:ext uri="{BB962C8B-B14F-4D97-AF65-F5344CB8AC3E}">
        <p14:creationId xmlns:p14="http://schemas.microsoft.com/office/powerpoint/2010/main" val="36836368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0596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https://en.wikipedia.org/wiki/Scytale</a:t>
            </a:r>
          </a:p>
          <a:p>
            <a:endParaRPr lang="en-GB" dirty="0"/>
          </a:p>
          <a:p>
            <a:endParaRPr lang="en-GB" dirty="0"/>
          </a:p>
        </p:txBody>
      </p:sp>
    </p:spTree>
    <p:extLst>
      <p:ext uri="{BB962C8B-B14F-4D97-AF65-F5344CB8AC3E}">
        <p14:creationId xmlns:p14="http://schemas.microsoft.com/office/powerpoint/2010/main" val="1248368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58026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73341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Removes the time-consuming manual process of purchasing, uploading, and renewing SSL/TLS certificates.</a:t>
            </a:r>
          </a:p>
          <a:p>
            <a:r>
              <a:rPr lang="en-US" dirty="0"/>
              <a:t>It also enables you to create private certificates for your internal resources and manage the certificate lifecycle centrally.</a:t>
            </a:r>
          </a:p>
          <a:p>
            <a:pPr lvl="1"/>
            <a:r>
              <a:rPr lang="en-US" dirty="0"/>
              <a:t>https://aws.amazon.com/certificate-manager/private-certificate-authority/</a:t>
            </a:r>
          </a:p>
          <a:p>
            <a:r>
              <a:rPr lang="en-US" dirty="0"/>
              <a:t>AWS Certificate Manager for use with ACM-integrated services are free. </a:t>
            </a:r>
          </a:p>
          <a:p>
            <a:pPr lvl="1"/>
            <a:r>
              <a:rPr lang="en-GB" dirty="0"/>
              <a:t>https://docs.aws.amazon.com/acm/latest/userguide/acm-services.html</a:t>
            </a:r>
          </a:p>
          <a:p>
            <a:r>
              <a:rPr lang="en-US" dirty="0"/>
              <a:t>Makes it easy to import SSL/TLS certificates issued by third-party Certificate Authorities (CAs). </a:t>
            </a:r>
            <a:endParaRPr lang="en-GB" dirty="0"/>
          </a:p>
          <a:p>
            <a:endParaRPr lang="en-GB" dirty="0"/>
          </a:p>
          <a:p>
            <a:r>
              <a:rPr lang="en-GB" dirty="0"/>
              <a:t>https://docs.aws.amazon.com/acm/latest/userguide/acm-services.html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159D6-5535-4EEC-9857-F018DFE9F80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97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159D6-5535-4EEC-9857-F018DFE9F80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37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https://en.wikipedia.org/wiki/Hardware_security_module</a:t>
            </a:r>
          </a:p>
        </p:txBody>
      </p:sp>
    </p:spTree>
    <p:extLst>
      <p:ext uri="{BB962C8B-B14F-4D97-AF65-F5344CB8AC3E}">
        <p14:creationId xmlns:p14="http://schemas.microsoft.com/office/powerpoint/2010/main" val="814129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56B8FC-A648-4D71-9E45-53FBA81FF31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49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analogiescloud.com/" TargetMode="External"/><Relationship Id="rId2" Type="http://schemas.openxmlformats.org/officeDocument/2006/relationships/hyperlink" Target="https://www.linkedin.com/in/ash-tech/" TargetMode="External"/><Relationship Id="rId1" Type="http://schemas.openxmlformats.org/officeDocument/2006/relationships/slideMaster" Target="../slideMasters/slideMaster2.xml"/><Relationship Id="rId5" Type="http://schemas.openxmlformats.org/officeDocument/2006/relationships/hyperlink" Target="https://www.amazon.com/dp/B0B8DXF4C5" TargetMode="Externa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dule Start">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1B802811-6245-4968-BCB3-F788A6274329}"/>
              </a:ext>
            </a:extLst>
          </p:cNvPr>
          <p:cNvSpPr>
            <a:spLocks noGrp="1"/>
          </p:cNvSpPr>
          <p:nvPr>
            <p:ph type="body" sz="quarter" idx="10"/>
          </p:nvPr>
        </p:nvSpPr>
        <p:spPr>
          <a:xfrm>
            <a:off x="2387600" y="856343"/>
            <a:ext cx="9804400" cy="595087"/>
          </a:xfrm>
          <a:prstGeom prst="rect">
            <a:avLst/>
          </a:prstGeom>
        </p:spPr>
        <p:txBody>
          <a:bodyPr anchor="ctr"/>
          <a:lstStyle>
            <a:lvl1pPr marL="0" indent="0">
              <a:lnSpc>
                <a:spcPct val="100000"/>
              </a:lnSpc>
              <a:spcBef>
                <a:spcPts val="0"/>
              </a:spcBef>
              <a:buNone/>
              <a:defRPr sz="3600"/>
            </a:lvl1pPr>
          </a:lstStyle>
          <a:p>
            <a:pPr lvl="0"/>
            <a:r>
              <a:rPr lang="en-US" dirty="0"/>
              <a:t>Click to edit Master text</a:t>
            </a:r>
            <a:endParaRPr lang="en-GB" dirty="0"/>
          </a:p>
        </p:txBody>
      </p:sp>
    </p:spTree>
    <p:extLst>
      <p:ext uri="{BB962C8B-B14F-4D97-AF65-F5344CB8AC3E}">
        <p14:creationId xmlns:p14="http://schemas.microsoft.com/office/powerpoint/2010/main" val="3660613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89B27-AD69-4350-850F-ECD3AEAA1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F772EFD-EB7B-484B-92F9-9AE43F6E2E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437A34-6E00-49AC-9AA9-85CE164BF5C4}"/>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5" name="Footer Placeholder 4">
            <a:extLst>
              <a:ext uri="{FF2B5EF4-FFF2-40B4-BE49-F238E27FC236}">
                <a16:creationId xmlns:a16="http://schemas.microsoft.com/office/drawing/2014/main" id="{69687FCA-5A7F-480D-AAB9-F940C1558A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BE14D7-00F8-479E-9F85-080A779660AE}"/>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109581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6BAC-0E1C-4A5E-9AB7-DD6F6F3B6E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362355-AD14-4A9A-B4F3-02C01FAD71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0CFC357-FE95-4387-BC5E-961F6455A1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213EB41-C9DF-4DB0-84AB-871B4A11C653}"/>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6" name="Footer Placeholder 5">
            <a:extLst>
              <a:ext uri="{FF2B5EF4-FFF2-40B4-BE49-F238E27FC236}">
                <a16:creationId xmlns:a16="http://schemas.microsoft.com/office/drawing/2014/main" id="{7722533F-C06A-48F9-B948-E18E83C864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64E5C0-B99F-436B-9752-9C60795EEC40}"/>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3043113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4CF4-C807-4AC7-B02A-94E8E2A5C34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F91A30-4B26-42E5-8B00-B24486E772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9BD941-616C-4B64-908D-4886FA2F7E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8DDA7E1-7BF7-4C1C-95ED-8C878F0E4D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DB3476-E912-4104-AB08-B108AFAE6F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5EBA7BA-9725-413C-B0E6-7E066D4C468F}"/>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8" name="Footer Placeholder 7">
            <a:extLst>
              <a:ext uri="{FF2B5EF4-FFF2-40B4-BE49-F238E27FC236}">
                <a16:creationId xmlns:a16="http://schemas.microsoft.com/office/drawing/2014/main" id="{79FB1C34-B5B8-4ADB-89B1-2D2ABE728A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A178A36-CFFF-474A-9F15-4A3D4C0CB33D}"/>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2614656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5F02F-9DEB-4A72-9BC5-28B0189C8DD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ADB332C-F8C3-4268-8B61-BD66AEA5F37D}"/>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4" name="Footer Placeholder 3">
            <a:extLst>
              <a:ext uri="{FF2B5EF4-FFF2-40B4-BE49-F238E27FC236}">
                <a16:creationId xmlns:a16="http://schemas.microsoft.com/office/drawing/2014/main" id="{ED53B4EB-0682-4421-A4A8-EA0DA11C13B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27F7D41-1656-43D6-99DC-1CAD7B3D14AD}"/>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335230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0E1B1D-0BCE-40BD-A468-9C539176BA3C}"/>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3" name="Footer Placeholder 2">
            <a:extLst>
              <a:ext uri="{FF2B5EF4-FFF2-40B4-BE49-F238E27FC236}">
                <a16:creationId xmlns:a16="http://schemas.microsoft.com/office/drawing/2014/main" id="{84C0AD84-6601-43D0-85A0-8145960807F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7EBA67B-11C3-4782-B961-62EC95E18E6C}"/>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4211162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9289-1A86-465B-9453-D819FA998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AFAA26C-188F-41B2-8089-4E8F52C86F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14E28-A0C8-4EAC-9A8C-279C46CBF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C9A07F-2FF6-4EE5-9A40-610075BA6A0B}"/>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6" name="Footer Placeholder 5">
            <a:extLst>
              <a:ext uri="{FF2B5EF4-FFF2-40B4-BE49-F238E27FC236}">
                <a16:creationId xmlns:a16="http://schemas.microsoft.com/office/drawing/2014/main" id="{FE5455C5-1BFF-4E43-80DB-19DEA09C35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2F8398-D886-4CA6-932B-B44D8E81716C}"/>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1715055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E202-F3B4-460A-B95C-32D38909A0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746992-84A9-4D1D-A422-8393EC31AD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651625-D888-4FB6-856F-6F7C442C24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2291A-5DD2-4BAC-8175-00C210ECEAA5}"/>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6" name="Footer Placeholder 5">
            <a:extLst>
              <a:ext uri="{FF2B5EF4-FFF2-40B4-BE49-F238E27FC236}">
                <a16:creationId xmlns:a16="http://schemas.microsoft.com/office/drawing/2014/main" id="{7B774538-B73A-40B3-AD27-BE67A457AE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DC9497-0F4B-43FF-B757-18206564E810}"/>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4174170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1C1A-D165-4FA2-BA08-66BEA239DEE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D0F432-F835-4B1C-8FB7-B84C7A4D78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445AC-A1A3-4D7C-8881-7D6BF44679EE}"/>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5" name="Footer Placeholder 4">
            <a:extLst>
              <a:ext uri="{FF2B5EF4-FFF2-40B4-BE49-F238E27FC236}">
                <a16:creationId xmlns:a16="http://schemas.microsoft.com/office/drawing/2014/main" id="{5AC9E4E4-793B-4FAD-BA8E-5A02642C59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06FDAD-8482-4C0A-98B8-81978920BC13}"/>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2539635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BA38E-FF9A-40D1-808C-427E6AC49B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5AF3C4F-F5EE-4783-985F-21B48972FD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1586E9-BE38-48CE-BE90-C21A25BDC283}"/>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5" name="Footer Placeholder 4">
            <a:extLst>
              <a:ext uri="{FF2B5EF4-FFF2-40B4-BE49-F238E27FC236}">
                <a16:creationId xmlns:a16="http://schemas.microsoft.com/office/drawing/2014/main" id="{5564BC2E-BBCE-4A73-A390-4DB8BB9CE2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8D177A-1A77-4EE2-887E-4BABC81B1F5C}"/>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3236614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tent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BA0E33-39ED-4342-9256-CE5428038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 Placeholder 23">
            <a:extLst>
              <a:ext uri="{FF2B5EF4-FFF2-40B4-BE49-F238E27FC236}">
                <a16:creationId xmlns:a16="http://schemas.microsoft.com/office/drawing/2014/main" id="{41F34A90-E0DD-400F-96AC-1F9568A73554}"/>
              </a:ext>
            </a:extLst>
          </p:cNvPr>
          <p:cNvSpPr>
            <a:spLocks noGrp="1"/>
          </p:cNvSpPr>
          <p:nvPr>
            <p:ph type="body" sz="quarter" idx="10"/>
          </p:nvPr>
        </p:nvSpPr>
        <p:spPr>
          <a:xfrm>
            <a:off x="413284" y="145147"/>
            <a:ext cx="11584083" cy="489853"/>
          </a:xfrm>
          <a:prstGeom prst="rect">
            <a:avLst/>
          </a:prstGeom>
        </p:spPr>
        <p:txBody>
          <a:bodyPr anchor="ctr"/>
          <a:lstStyle>
            <a:lvl1pPr marL="0" indent="0">
              <a:lnSpc>
                <a:spcPct val="100000"/>
              </a:lnSpc>
              <a:spcBef>
                <a:spcPts val="0"/>
              </a:spcBef>
              <a:buNone/>
              <a:defRPr sz="2800"/>
            </a:lvl1pPr>
          </a:lstStyle>
          <a:p>
            <a:pPr lvl="0"/>
            <a:r>
              <a:rPr lang="en-US" dirty="0"/>
              <a:t>Click to edit Master text</a:t>
            </a:r>
            <a:endParaRPr lang="en-GB" dirty="0"/>
          </a:p>
        </p:txBody>
      </p:sp>
      <p:sp>
        <p:nvSpPr>
          <p:cNvPr id="13" name="Text Placeholder 12">
            <a:extLst>
              <a:ext uri="{FF2B5EF4-FFF2-40B4-BE49-F238E27FC236}">
                <a16:creationId xmlns:a16="http://schemas.microsoft.com/office/drawing/2014/main" id="{6F2B2F25-D95C-4450-B151-1303503A60A4}"/>
              </a:ext>
            </a:extLst>
          </p:cNvPr>
          <p:cNvSpPr>
            <a:spLocks noGrp="1"/>
          </p:cNvSpPr>
          <p:nvPr>
            <p:ph type="body" sz="quarter" idx="11"/>
          </p:nvPr>
        </p:nvSpPr>
        <p:spPr>
          <a:xfrm>
            <a:off x="412750" y="780147"/>
            <a:ext cx="11366500" cy="5663516"/>
          </a:xfrm>
          <a:prstGeom prst="rect">
            <a:avLst/>
          </a:prstGeom>
        </p:spPr>
        <p:txBody>
          <a:bodyPr/>
          <a:lstStyle>
            <a:lvl1pPr>
              <a:defRPr sz="2800">
                <a:solidFill>
                  <a:schemeClr val="tx1"/>
                </a:solidFill>
              </a:defRPr>
            </a:lvl1pPr>
            <a:lvl2pPr>
              <a:defRPr sz="2400">
                <a:solidFill>
                  <a:srgbClr val="179FD7"/>
                </a:solidFill>
              </a:defRPr>
            </a:lvl2pPr>
            <a:lvl3pPr>
              <a:defRPr sz="2000">
                <a:solidFill>
                  <a:srgbClr val="00B050"/>
                </a:solidFill>
              </a:defRPr>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Rectangle: Top Corners Rounded 2">
            <a:extLst>
              <a:ext uri="{FF2B5EF4-FFF2-40B4-BE49-F238E27FC236}">
                <a16:creationId xmlns:a16="http://schemas.microsoft.com/office/drawing/2014/main" id="{FC0A9FAD-D3DF-4C49-887F-A6ACE1146EBF}"/>
              </a:ext>
            </a:extLst>
          </p:cNvPr>
          <p:cNvSpPr/>
          <p:nvPr userDrawn="1"/>
        </p:nvSpPr>
        <p:spPr>
          <a:xfrm>
            <a:off x="138742" y="145146"/>
            <a:ext cx="11929434" cy="461252"/>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Top Corners Rounded 8">
            <a:extLst>
              <a:ext uri="{FF2B5EF4-FFF2-40B4-BE49-F238E27FC236}">
                <a16:creationId xmlns:a16="http://schemas.microsoft.com/office/drawing/2014/main" id="{D42A88A3-D22D-4E4C-8D4F-56E78EAE0070}"/>
              </a:ext>
            </a:extLst>
          </p:cNvPr>
          <p:cNvSpPr/>
          <p:nvPr userDrawn="1"/>
        </p:nvSpPr>
        <p:spPr>
          <a:xfrm rot="10800000">
            <a:off x="138741" y="668364"/>
            <a:ext cx="11929432" cy="6044484"/>
          </a:xfrm>
          <a:prstGeom prst="round2SameRect">
            <a:avLst>
              <a:gd name="adj1" fmla="val 2012"/>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4" descr="Serverless computing">
            <a:extLst>
              <a:ext uri="{FF2B5EF4-FFF2-40B4-BE49-F238E27FC236}">
                <a16:creationId xmlns:a16="http://schemas.microsoft.com/office/drawing/2014/main" id="{D19067E7-5C3E-400C-8AAE-60101A669777}"/>
              </a:ext>
            </a:extLst>
          </p:cNvPr>
          <p:cNvPicPr>
            <a:picLocks noChangeAspect="1" noChangeArrowheads="1"/>
          </p:cNvPicPr>
          <p:nvPr userDrawn="1"/>
        </p:nvPicPr>
        <p:blipFill>
          <a:blip r:embed="rId3">
            <a:biLevel thresh="25000"/>
            <a:extLst>
              <a:ext uri="{28A0092B-C50C-407E-A947-70E740481C1C}">
                <a14:useLocalDpi xmlns:a14="http://schemas.microsoft.com/office/drawing/2010/main" val="0"/>
              </a:ext>
            </a:extLst>
          </a:blip>
          <a:srcRect/>
          <a:stretch>
            <a:fillRect/>
          </a:stretch>
        </p:blipFill>
        <p:spPr bwMode="auto">
          <a:xfrm>
            <a:off x="9013825" y="4162163"/>
            <a:ext cx="2845921" cy="22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91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BA0E33-39ED-4342-9256-CE5428038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 Placeholder 23">
            <a:extLst>
              <a:ext uri="{FF2B5EF4-FFF2-40B4-BE49-F238E27FC236}">
                <a16:creationId xmlns:a16="http://schemas.microsoft.com/office/drawing/2014/main" id="{41F34A90-E0DD-400F-96AC-1F9568A73554}"/>
              </a:ext>
            </a:extLst>
          </p:cNvPr>
          <p:cNvSpPr>
            <a:spLocks noGrp="1"/>
          </p:cNvSpPr>
          <p:nvPr>
            <p:ph type="body" sz="quarter" idx="10"/>
          </p:nvPr>
        </p:nvSpPr>
        <p:spPr>
          <a:xfrm>
            <a:off x="413284" y="145147"/>
            <a:ext cx="11584083" cy="489853"/>
          </a:xfrm>
          <a:prstGeom prst="rect">
            <a:avLst/>
          </a:prstGeom>
        </p:spPr>
        <p:txBody>
          <a:bodyPr anchor="ctr"/>
          <a:lstStyle>
            <a:lvl1pPr marL="0" indent="0">
              <a:lnSpc>
                <a:spcPct val="100000"/>
              </a:lnSpc>
              <a:spcBef>
                <a:spcPts val="0"/>
              </a:spcBef>
              <a:buNone/>
              <a:defRPr sz="2800"/>
            </a:lvl1pPr>
          </a:lstStyle>
          <a:p>
            <a:pPr lvl="0"/>
            <a:r>
              <a:rPr lang="en-US" dirty="0"/>
              <a:t>Click to edit Master text</a:t>
            </a:r>
            <a:endParaRPr lang="en-GB" dirty="0"/>
          </a:p>
        </p:txBody>
      </p:sp>
      <p:sp>
        <p:nvSpPr>
          <p:cNvPr id="13" name="Text Placeholder 12">
            <a:extLst>
              <a:ext uri="{FF2B5EF4-FFF2-40B4-BE49-F238E27FC236}">
                <a16:creationId xmlns:a16="http://schemas.microsoft.com/office/drawing/2014/main" id="{6F2B2F25-D95C-4450-B151-1303503A60A4}"/>
              </a:ext>
            </a:extLst>
          </p:cNvPr>
          <p:cNvSpPr>
            <a:spLocks noGrp="1"/>
          </p:cNvSpPr>
          <p:nvPr>
            <p:ph type="body" sz="quarter" idx="11"/>
          </p:nvPr>
        </p:nvSpPr>
        <p:spPr>
          <a:xfrm>
            <a:off x="412750" y="780147"/>
            <a:ext cx="11366500" cy="5663516"/>
          </a:xfrm>
          <a:prstGeom prst="rect">
            <a:avLst/>
          </a:prstGeom>
        </p:spPr>
        <p:txBody>
          <a:bodyPr/>
          <a:lstStyle>
            <a:lvl1pPr>
              <a:defRPr sz="2800">
                <a:solidFill>
                  <a:schemeClr val="tx1"/>
                </a:solidFill>
              </a:defRPr>
            </a:lvl1pPr>
            <a:lvl2pPr>
              <a:defRPr sz="2400">
                <a:solidFill>
                  <a:srgbClr val="179FD7"/>
                </a:solidFill>
              </a:defRPr>
            </a:lvl2pPr>
            <a:lvl3pPr>
              <a:defRPr sz="2000">
                <a:solidFill>
                  <a:srgbClr val="00B050"/>
                </a:solidFill>
              </a:defRPr>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Rectangle: Top Corners Rounded 2">
            <a:extLst>
              <a:ext uri="{FF2B5EF4-FFF2-40B4-BE49-F238E27FC236}">
                <a16:creationId xmlns:a16="http://schemas.microsoft.com/office/drawing/2014/main" id="{FC0A9FAD-D3DF-4C49-887F-A6ACE1146EBF}"/>
              </a:ext>
            </a:extLst>
          </p:cNvPr>
          <p:cNvSpPr/>
          <p:nvPr userDrawn="1"/>
        </p:nvSpPr>
        <p:spPr>
          <a:xfrm>
            <a:off x="138742" y="145146"/>
            <a:ext cx="11929434" cy="461252"/>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Top Corners Rounded 8">
            <a:extLst>
              <a:ext uri="{FF2B5EF4-FFF2-40B4-BE49-F238E27FC236}">
                <a16:creationId xmlns:a16="http://schemas.microsoft.com/office/drawing/2014/main" id="{D42A88A3-D22D-4E4C-8D4F-56E78EAE0070}"/>
              </a:ext>
            </a:extLst>
          </p:cNvPr>
          <p:cNvSpPr/>
          <p:nvPr userDrawn="1"/>
        </p:nvSpPr>
        <p:spPr>
          <a:xfrm rot="10800000">
            <a:off x="138741" y="668364"/>
            <a:ext cx="11929432" cy="6044484"/>
          </a:xfrm>
          <a:prstGeom prst="round2SameRect">
            <a:avLst>
              <a:gd name="adj1" fmla="val 2012"/>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4" descr="Serverless computing">
            <a:extLst>
              <a:ext uri="{FF2B5EF4-FFF2-40B4-BE49-F238E27FC236}">
                <a16:creationId xmlns:a16="http://schemas.microsoft.com/office/drawing/2014/main" id="{D19067E7-5C3E-400C-8AAE-60101A669777}"/>
              </a:ext>
            </a:extLst>
          </p:cNvPr>
          <p:cNvPicPr>
            <a:picLocks noChangeAspect="1" noChangeArrowheads="1"/>
          </p:cNvPicPr>
          <p:nvPr userDrawn="1"/>
        </p:nvPicPr>
        <p:blipFill>
          <a:blip r:embed="rId3">
            <a:biLevel thresh="25000"/>
            <a:extLst>
              <a:ext uri="{28A0092B-C50C-407E-A947-70E740481C1C}">
                <a14:useLocalDpi xmlns:a14="http://schemas.microsoft.com/office/drawing/2010/main" val="0"/>
              </a:ext>
            </a:extLst>
          </a:blip>
          <a:srcRect/>
          <a:stretch>
            <a:fillRect/>
          </a:stretch>
        </p:blipFill>
        <p:spPr bwMode="auto">
          <a:xfrm>
            <a:off x="9013825" y="4162163"/>
            <a:ext cx="2845921" cy="22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5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Content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8EA16A3-EF27-4206-B591-F046CE28ED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 Placeholder 23">
            <a:extLst>
              <a:ext uri="{FF2B5EF4-FFF2-40B4-BE49-F238E27FC236}">
                <a16:creationId xmlns:a16="http://schemas.microsoft.com/office/drawing/2014/main" id="{41F34A90-E0DD-400F-96AC-1F9568A73554}"/>
              </a:ext>
            </a:extLst>
          </p:cNvPr>
          <p:cNvSpPr>
            <a:spLocks noGrp="1"/>
          </p:cNvSpPr>
          <p:nvPr>
            <p:ph type="body" sz="quarter" idx="10"/>
          </p:nvPr>
        </p:nvSpPr>
        <p:spPr>
          <a:xfrm>
            <a:off x="413284" y="145147"/>
            <a:ext cx="11584083" cy="489853"/>
          </a:xfrm>
          <a:prstGeom prst="rect">
            <a:avLst/>
          </a:prstGeom>
        </p:spPr>
        <p:txBody>
          <a:bodyPr anchor="ctr"/>
          <a:lstStyle>
            <a:lvl1pPr marL="0" indent="0">
              <a:lnSpc>
                <a:spcPct val="100000"/>
              </a:lnSpc>
              <a:spcBef>
                <a:spcPts val="0"/>
              </a:spcBef>
              <a:buNone/>
              <a:defRPr sz="2800"/>
            </a:lvl1pPr>
          </a:lstStyle>
          <a:p>
            <a:pPr lvl="0"/>
            <a:r>
              <a:rPr lang="en-US" dirty="0"/>
              <a:t>Click to edit Master text</a:t>
            </a:r>
            <a:endParaRPr lang="en-GB" dirty="0"/>
          </a:p>
        </p:txBody>
      </p:sp>
      <p:sp>
        <p:nvSpPr>
          <p:cNvPr id="13" name="Text Placeholder 12">
            <a:extLst>
              <a:ext uri="{FF2B5EF4-FFF2-40B4-BE49-F238E27FC236}">
                <a16:creationId xmlns:a16="http://schemas.microsoft.com/office/drawing/2014/main" id="{6F2B2F25-D95C-4450-B151-1303503A60A4}"/>
              </a:ext>
            </a:extLst>
          </p:cNvPr>
          <p:cNvSpPr>
            <a:spLocks noGrp="1"/>
          </p:cNvSpPr>
          <p:nvPr>
            <p:ph type="body" sz="quarter" idx="11"/>
          </p:nvPr>
        </p:nvSpPr>
        <p:spPr>
          <a:xfrm>
            <a:off x="412750" y="780147"/>
            <a:ext cx="11366500" cy="5663516"/>
          </a:xfrm>
          <a:prstGeom prst="rect">
            <a:avLst/>
          </a:prstGeom>
        </p:spPr>
        <p:txBody>
          <a:bodyPr/>
          <a:lstStyle>
            <a:lvl1pPr>
              <a:defRPr sz="2800">
                <a:solidFill>
                  <a:schemeClr val="tx1"/>
                </a:solidFill>
              </a:defRPr>
            </a:lvl1pPr>
            <a:lvl2pPr>
              <a:defRPr sz="2400">
                <a:solidFill>
                  <a:srgbClr val="179FD7"/>
                </a:solidFill>
              </a:defRPr>
            </a:lvl2pPr>
            <a:lvl3pPr>
              <a:defRPr sz="2000">
                <a:solidFill>
                  <a:srgbClr val="00B050"/>
                </a:solidFill>
              </a:defRPr>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Rectangle: Top Corners Rounded 2">
            <a:extLst>
              <a:ext uri="{FF2B5EF4-FFF2-40B4-BE49-F238E27FC236}">
                <a16:creationId xmlns:a16="http://schemas.microsoft.com/office/drawing/2014/main" id="{FC0A9FAD-D3DF-4C49-887F-A6ACE1146EBF}"/>
              </a:ext>
            </a:extLst>
          </p:cNvPr>
          <p:cNvSpPr/>
          <p:nvPr userDrawn="1"/>
        </p:nvSpPr>
        <p:spPr>
          <a:xfrm>
            <a:off x="138742" y="145145"/>
            <a:ext cx="11929434" cy="635001"/>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Top Corners Rounded 8">
            <a:extLst>
              <a:ext uri="{FF2B5EF4-FFF2-40B4-BE49-F238E27FC236}">
                <a16:creationId xmlns:a16="http://schemas.microsoft.com/office/drawing/2014/main" id="{D42A88A3-D22D-4E4C-8D4F-56E78EAE0070}"/>
              </a:ext>
            </a:extLst>
          </p:cNvPr>
          <p:cNvSpPr/>
          <p:nvPr userDrawn="1"/>
        </p:nvSpPr>
        <p:spPr>
          <a:xfrm rot="10800000">
            <a:off x="138741" y="668364"/>
            <a:ext cx="11929432" cy="6044484"/>
          </a:xfrm>
          <a:prstGeom prst="round2SameRect">
            <a:avLst>
              <a:gd name="adj1" fmla="val 2012"/>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4" descr="Serverless computing">
            <a:extLst>
              <a:ext uri="{FF2B5EF4-FFF2-40B4-BE49-F238E27FC236}">
                <a16:creationId xmlns:a16="http://schemas.microsoft.com/office/drawing/2014/main" id="{78154D1E-66CC-4670-9576-7E87245AFBD6}"/>
              </a:ext>
            </a:extLst>
          </p:cNvPr>
          <p:cNvPicPr>
            <a:picLocks noChangeAspect="1" noChangeArrowheads="1"/>
          </p:cNvPicPr>
          <p:nvPr userDrawn="1"/>
        </p:nvPicPr>
        <p:blipFill>
          <a:blip r:embed="rId3">
            <a:biLevel thresh="25000"/>
            <a:extLst>
              <a:ext uri="{28A0092B-C50C-407E-A947-70E740481C1C}">
                <a14:useLocalDpi xmlns:a14="http://schemas.microsoft.com/office/drawing/2010/main" val="0"/>
              </a:ext>
            </a:extLst>
          </a:blip>
          <a:srcRect/>
          <a:stretch>
            <a:fillRect/>
          </a:stretch>
        </p:blipFill>
        <p:spPr bwMode="auto">
          <a:xfrm>
            <a:off x="9013825" y="4162163"/>
            <a:ext cx="2845921" cy="2276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EEF1F7-6C12-4D5B-B44D-3F33E36D486D}"/>
              </a:ext>
            </a:extLst>
          </p:cNvPr>
          <p:cNvPicPr>
            <a:picLocks noChangeAspect="1"/>
          </p:cNvPicPr>
          <p:nvPr userDrawn="1"/>
        </p:nvPicPr>
        <p:blipFill>
          <a:blip r:embed="rId4">
            <a:extLst>
              <a:ext uri="{28A0092B-C50C-407E-A947-70E740481C1C}">
                <a14:useLocalDpi xmlns:a14="http://schemas.microsoft.com/office/drawing/2010/main" val="0"/>
              </a:ext>
            </a:extLst>
          </a:blip>
          <a:srcRect l="27584" r="27584"/>
          <a:stretch/>
        </p:blipFill>
        <p:spPr>
          <a:xfrm>
            <a:off x="6231379" y="313352"/>
            <a:ext cx="5649982" cy="6291287"/>
          </a:xfrm>
          <a:prstGeom prst="roundRect">
            <a:avLst>
              <a:gd name="adj" fmla="val 4411"/>
            </a:avLst>
          </a:prstGeom>
          <a:solidFill>
            <a:srgbClr val="FFFFFF">
              <a:shade val="85000"/>
            </a:srgbClr>
          </a:solidFill>
          <a:ln>
            <a:noFill/>
          </a:ln>
          <a:effectLst/>
        </p:spPr>
      </p:pic>
      <p:sp>
        <p:nvSpPr>
          <p:cNvPr id="10" name="Text Placeholder 12">
            <a:extLst>
              <a:ext uri="{FF2B5EF4-FFF2-40B4-BE49-F238E27FC236}">
                <a16:creationId xmlns:a16="http://schemas.microsoft.com/office/drawing/2014/main" id="{819AB5D8-A23A-4C66-9529-C2D8571A6232}"/>
              </a:ext>
            </a:extLst>
          </p:cNvPr>
          <p:cNvSpPr>
            <a:spLocks noGrp="1"/>
          </p:cNvSpPr>
          <p:nvPr>
            <p:ph type="body" sz="quarter" idx="12" hasCustomPrompt="1"/>
          </p:nvPr>
        </p:nvSpPr>
        <p:spPr>
          <a:xfrm>
            <a:off x="6231379" y="2991028"/>
            <a:ext cx="5649982" cy="917900"/>
          </a:xfrm>
          <a:prstGeom prst="rect">
            <a:avLst/>
          </a:prstGeom>
        </p:spPr>
        <p:txBody>
          <a:bodyPr anchor="ctr"/>
          <a:lstStyle>
            <a:lvl1pPr marL="0" indent="0" algn="ctr">
              <a:buFontTx/>
              <a:buNone/>
              <a:defRPr sz="3600">
                <a:solidFill>
                  <a:schemeClr val="tx1"/>
                </a:solidFill>
              </a:defRPr>
            </a:lvl1pPr>
            <a:lvl2pPr marL="457200" indent="0" algn="ctr">
              <a:buFontTx/>
              <a:buNone/>
              <a:defRPr sz="2400">
                <a:solidFill>
                  <a:srgbClr val="179FD7"/>
                </a:solidFill>
              </a:defRPr>
            </a:lvl2pPr>
            <a:lvl3pPr marL="914400" indent="0" algn="ctr">
              <a:buFontTx/>
              <a:buNone/>
              <a:defRPr sz="2000">
                <a:solidFill>
                  <a:srgbClr val="00B050"/>
                </a:solidFill>
              </a:defRPr>
            </a:lvl3pPr>
            <a:lvl4pPr marL="1371600" indent="0" algn="ctr">
              <a:buFontTx/>
              <a:buNone/>
              <a:defRPr sz="1800"/>
            </a:lvl4pPr>
            <a:lvl5pPr marL="1828800" indent="0" algn="ctr">
              <a:buFontTx/>
              <a:buNone/>
              <a:defRPr sz="1800"/>
            </a:lvl5pPr>
          </a:lstStyle>
          <a:p>
            <a:pPr lvl="0"/>
            <a:r>
              <a:rPr lang="en-US" dirty="0"/>
              <a:t>Click to edit Master Text</a:t>
            </a:r>
            <a:endParaRPr lang="en-GB" dirty="0"/>
          </a:p>
        </p:txBody>
      </p:sp>
      <p:pic>
        <p:nvPicPr>
          <p:cNvPr id="15" name="Picture 14">
            <a:extLst>
              <a:ext uri="{FF2B5EF4-FFF2-40B4-BE49-F238E27FC236}">
                <a16:creationId xmlns:a16="http://schemas.microsoft.com/office/drawing/2014/main" id="{69CE9B06-3F37-45FB-8832-97523EFA652D}"/>
              </a:ext>
            </a:extLst>
          </p:cNvPr>
          <p:cNvPicPr>
            <a:picLocks noChangeAspect="1"/>
          </p:cNvPicPr>
          <p:nvPr userDrawn="1"/>
        </p:nvPicPr>
        <p:blipFill>
          <a:blip r:embed="rId5">
            <a:extLst>
              <a:ext uri="{28A0092B-C50C-407E-A947-70E740481C1C}">
                <a14:useLocalDpi xmlns:a14="http://schemas.microsoft.com/office/drawing/2010/main" val="0"/>
              </a:ext>
            </a:extLst>
          </a:blip>
          <a:srcRect l="18227" r="18227"/>
          <a:stretch/>
        </p:blipFill>
        <p:spPr>
          <a:xfrm>
            <a:off x="306850" y="307647"/>
            <a:ext cx="5649985" cy="6291288"/>
          </a:xfrm>
          <a:prstGeom prst="roundRect">
            <a:avLst>
              <a:gd name="adj" fmla="val 5323"/>
            </a:avLst>
          </a:prstGeom>
        </p:spPr>
      </p:pic>
    </p:spTree>
    <p:extLst>
      <p:ext uri="{BB962C8B-B14F-4D97-AF65-F5344CB8AC3E}">
        <p14:creationId xmlns:p14="http://schemas.microsoft.com/office/powerpoint/2010/main" val="1275266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BA0E33-39ED-4342-9256-CE5428038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Top Corners Rounded 8">
            <a:extLst>
              <a:ext uri="{FF2B5EF4-FFF2-40B4-BE49-F238E27FC236}">
                <a16:creationId xmlns:a16="http://schemas.microsoft.com/office/drawing/2014/main" id="{D42A88A3-D22D-4E4C-8D4F-56E78EAE0070}"/>
              </a:ext>
            </a:extLst>
          </p:cNvPr>
          <p:cNvSpPr/>
          <p:nvPr userDrawn="1"/>
        </p:nvSpPr>
        <p:spPr>
          <a:xfrm rot="10800000">
            <a:off x="138741" y="414337"/>
            <a:ext cx="11929432" cy="6298511"/>
          </a:xfrm>
          <a:prstGeom prst="round2SameRect">
            <a:avLst>
              <a:gd name="adj1" fmla="val 2012"/>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Top Corners Rounded 2">
            <a:extLst>
              <a:ext uri="{FF2B5EF4-FFF2-40B4-BE49-F238E27FC236}">
                <a16:creationId xmlns:a16="http://schemas.microsoft.com/office/drawing/2014/main" id="{FC0A9FAD-D3DF-4C49-887F-A6ACE1146EBF}"/>
              </a:ext>
            </a:extLst>
          </p:cNvPr>
          <p:cNvSpPr/>
          <p:nvPr userDrawn="1"/>
        </p:nvSpPr>
        <p:spPr>
          <a:xfrm>
            <a:off x="138742" y="145146"/>
            <a:ext cx="11929434" cy="461252"/>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935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8EA16A3-EF27-4206-B591-F046CE28ED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 Placeholder 23">
            <a:extLst>
              <a:ext uri="{FF2B5EF4-FFF2-40B4-BE49-F238E27FC236}">
                <a16:creationId xmlns:a16="http://schemas.microsoft.com/office/drawing/2014/main" id="{41F34A90-E0DD-400F-96AC-1F9568A73554}"/>
              </a:ext>
            </a:extLst>
          </p:cNvPr>
          <p:cNvSpPr>
            <a:spLocks noGrp="1"/>
          </p:cNvSpPr>
          <p:nvPr>
            <p:ph type="body" sz="quarter" idx="10"/>
          </p:nvPr>
        </p:nvSpPr>
        <p:spPr>
          <a:xfrm>
            <a:off x="413284" y="145147"/>
            <a:ext cx="11584083" cy="489853"/>
          </a:xfrm>
          <a:prstGeom prst="rect">
            <a:avLst/>
          </a:prstGeom>
        </p:spPr>
        <p:txBody>
          <a:bodyPr anchor="ctr"/>
          <a:lstStyle>
            <a:lvl1pPr marL="0" indent="0">
              <a:lnSpc>
                <a:spcPct val="100000"/>
              </a:lnSpc>
              <a:spcBef>
                <a:spcPts val="0"/>
              </a:spcBef>
              <a:buNone/>
              <a:defRPr sz="2800"/>
            </a:lvl1pPr>
          </a:lstStyle>
          <a:p>
            <a:pPr lvl="0"/>
            <a:r>
              <a:rPr lang="en-US" dirty="0"/>
              <a:t>Click to edit Master text</a:t>
            </a:r>
            <a:endParaRPr lang="en-GB" dirty="0"/>
          </a:p>
        </p:txBody>
      </p:sp>
      <p:sp>
        <p:nvSpPr>
          <p:cNvPr id="13" name="Text Placeholder 12">
            <a:extLst>
              <a:ext uri="{FF2B5EF4-FFF2-40B4-BE49-F238E27FC236}">
                <a16:creationId xmlns:a16="http://schemas.microsoft.com/office/drawing/2014/main" id="{6F2B2F25-D95C-4450-B151-1303503A60A4}"/>
              </a:ext>
            </a:extLst>
          </p:cNvPr>
          <p:cNvSpPr>
            <a:spLocks noGrp="1"/>
          </p:cNvSpPr>
          <p:nvPr>
            <p:ph type="body" sz="quarter" idx="11"/>
          </p:nvPr>
        </p:nvSpPr>
        <p:spPr>
          <a:xfrm>
            <a:off x="412750" y="780147"/>
            <a:ext cx="11366500" cy="5663516"/>
          </a:xfrm>
          <a:prstGeom prst="rect">
            <a:avLst/>
          </a:prstGeom>
        </p:spPr>
        <p:txBody>
          <a:bodyPr/>
          <a:lstStyle>
            <a:lvl1pPr>
              <a:defRPr sz="2800">
                <a:solidFill>
                  <a:schemeClr val="tx1"/>
                </a:solidFill>
              </a:defRPr>
            </a:lvl1pPr>
            <a:lvl2pPr>
              <a:defRPr sz="2400">
                <a:solidFill>
                  <a:srgbClr val="179FD7"/>
                </a:solidFill>
              </a:defRPr>
            </a:lvl2pPr>
            <a:lvl3pPr>
              <a:defRPr sz="2000">
                <a:solidFill>
                  <a:srgbClr val="00B050"/>
                </a:solidFill>
              </a:defRPr>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Rectangle: Top Corners Rounded 2">
            <a:extLst>
              <a:ext uri="{FF2B5EF4-FFF2-40B4-BE49-F238E27FC236}">
                <a16:creationId xmlns:a16="http://schemas.microsoft.com/office/drawing/2014/main" id="{FC0A9FAD-D3DF-4C49-887F-A6ACE1146EBF}"/>
              </a:ext>
            </a:extLst>
          </p:cNvPr>
          <p:cNvSpPr/>
          <p:nvPr userDrawn="1"/>
        </p:nvSpPr>
        <p:spPr>
          <a:xfrm>
            <a:off x="138742" y="145145"/>
            <a:ext cx="11929434" cy="635001"/>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Top Corners Rounded 8">
            <a:extLst>
              <a:ext uri="{FF2B5EF4-FFF2-40B4-BE49-F238E27FC236}">
                <a16:creationId xmlns:a16="http://schemas.microsoft.com/office/drawing/2014/main" id="{D42A88A3-D22D-4E4C-8D4F-56E78EAE0070}"/>
              </a:ext>
            </a:extLst>
          </p:cNvPr>
          <p:cNvSpPr/>
          <p:nvPr userDrawn="1"/>
        </p:nvSpPr>
        <p:spPr>
          <a:xfrm rot="10800000">
            <a:off x="138741" y="668364"/>
            <a:ext cx="11929432" cy="6044484"/>
          </a:xfrm>
          <a:prstGeom prst="round2SameRect">
            <a:avLst>
              <a:gd name="adj1" fmla="val 2012"/>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4" descr="Serverless computing">
            <a:extLst>
              <a:ext uri="{FF2B5EF4-FFF2-40B4-BE49-F238E27FC236}">
                <a16:creationId xmlns:a16="http://schemas.microsoft.com/office/drawing/2014/main" id="{78154D1E-66CC-4670-9576-7E87245AFBD6}"/>
              </a:ext>
            </a:extLst>
          </p:cNvPr>
          <p:cNvPicPr>
            <a:picLocks noChangeAspect="1" noChangeArrowheads="1"/>
          </p:cNvPicPr>
          <p:nvPr userDrawn="1"/>
        </p:nvPicPr>
        <p:blipFill>
          <a:blip r:embed="rId3">
            <a:biLevel thresh="25000"/>
            <a:extLst>
              <a:ext uri="{28A0092B-C50C-407E-A947-70E740481C1C}">
                <a14:useLocalDpi xmlns:a14="http://schemas.microsoft.com/office/drawing/2010/main" val="0"/>
              </a:ext>
            </a:extLst>
          </a:blip>
          <a:srcRect/>
          <a:stretch>
            <a:fillRect/>
          </a:stretch>
        </p:blipFill>
        <p:spPr bwMode="auto">
          <a:xfrm>
            <a:off x="9013825" y="4162163"/>
            <a:ext cx="2845921" cy="2276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EEF1F7-6C12-4D5B-B44D-3F33E36D486D}"/>
              </a:ext>
            </a:extLst>
          </p:cNvPr>
          <p:cNvPicPr>
            <a:picLocks noChangeAspect="1"/>
          </p:cNvPicPr>
          <p:nvPr userDrawn="1"/>
        </p:nvPicPr>
        <p:blipFill>
          <a:blip r:embed="rId4">
            <a:extLst>
              <a:ext uri="{28A0092B-C50C-407E-A947-70E740481C1C}">
                <a14:useLocalDpi xmlns:a14="http://schemas.microsoft.com/office/drawing/2010/main" val="0"/>
              </a:ext>
            </a:extLst>
          </a:blip>
          <a:srcRect l="27584" r="27584"/>
          <a:stretch/>
        </p:blipFill>
        <p:spPr>
          <a:xfrm>
            <a:off x="6231379" y="313352"/>
            <a:ext cx="5649982" cy="6291287"/>
          </a:xfrm>
          <a:prstGeom prst="roundRect">
            <a:avLst>
              <a:gd name="adj" fmla="val 4411"/>
            </a:avLst>
          </a:prstGeom>
          <a:solidFill>
            <a:srgbClr val="FFFFFF">
              <a:shade val="85000"/>
            </a:srgbClr>
          </a:solidFill>
          <a:ln>
            <a:noFill/>
          </a:ln>
          <a:effectLst/>
        </p:spPr>
      </p:pic>
      <p:sp>
        <p:nvSpPr>
          <p:cNvPr id="10" name="Text Placeholder 12">
            <a:extLst>
              <a:ext uri="{FF2B5EF4-FFF2-40B4-BE49-F238E27FC236}">
                <a16:creationId xmlns:a16="http://schemas.microsoft.com/office/drawing/2014/main" id="{819AB5D8-A23A-4C66-9529-C2D8571A6232}"/>
              </a:ext>
            </a:extLst>
          </p:cNvPr>
          <p:cNvSpPr>
            <a:spLocks noGrp="1"/>
          </p:cNvSpPr>
          <p:nvPr>
            <p:ph type="body" sz="quarter" idx="12" hasCustomPrompt="1"/>
          </p:nvPr>
        </p:nvSpPr>
        <p:spPr>
          <a:xfrm>
            <a:off x="6231379" y="2991028"/>
            <a:ext cx="5649982" cy="917900"/>
          </a:xfrm>
          <a:prstGeom prst="rect">
            <a:avLst/>
          </a:prstGeom>
        </p:spPr>
        <p:txBody>
          <a:bodyPr anchor="ctr"/>
          <a:lstStyle>
            <a:lvl1pPr marL="0" indent="0" algn="ctr">
              <a:buFontTx/>
              <a:buNone/>
              <a:defRPr sz="3600">
                <a:solidFill>
                  <a:schemeClr val="tx1"/>
                </a:solidFill>
              </a:defRPr>
            </a:lvl1pPr>
            <a:lvl2pPr marL="457200" indent="0" algn="ctr">
              <a:buFontTx/>
              <a:buNone/>
              <a:defRPr sz="2400">
                <a:solidFill>
                  <a:srgbClr val="179FD7"/>
                </a:solidFill>
              </a:defRPr>
            </a:lvl2pPr>
            <a:lvl3pPr marL="914400" indent="0" algn="ctr">
              <a:buFontTx/>
              <a:buNone/>
              <a:defRPr sz="2000">
                <a:solidFill>
                  <a:srgbClr val="00B050"/>
                </a:solidFill>
              </a:defRPr>
            </a:lvl3pPr>
            <a:lvl4pPr marL="1371600" indent="0" algn="ctr">
              <a:buFontTx/>
              <a:buNone/>
              <a:defRPr sz="1800"/>
            </a:lvl4pPr>
            <a:lvl5pPr marL="1828800" indent="0" algn="ctr">
              <a:buFontTx/>
              <a:buNone/>
              <a:defRPr sz="1800"/>
            </a:lvl5pPr>
          </a:lstStyle>
          <a:p>
            <a:pPr lvl="0"/>
            <a:r>
              <a:rPr lang="en-US" dirty="0"/>
              <a:t>Click to edit Master Text</a:t>
            </a:r>
            <a:endParaRPr lang="en-GB" dirty="0"/>
          </a:p>
        </p:txBody>
      </p:sp>
      <p:pic>
        <p:nvPicPr>
          <p:cNvPr id="15" name="Picture 14">
            <a:extLst>
              <a:ext uri="{FF2B5EF4-FFF2-40B4-BE49-F238E27FC236}">
                <a16:creationId xmlns:a16="http://schemas.microsoft.com/office/drawing/2014/main" id="{69CE9B06-3F37-45FB-8832-97523EFA652D}"/>
              </a:ext>
            </a:extLst>
          </p:cNvPr>
          <p:cNvPicPr>
            <a:picLocks noChangeAspect="1"/>
          </p:cNvPicPr>
          <p:nvPr userDrawn="1"/>
        </p:nvPicPr>
        <p:blipFill>
          <a:blip r:embed="rId5">
            <a:extLst>
              <a:ext uri="{28A0092B-C50C-407E-A947-70E740481C1C}">
                <a14:useLocalDpi xmlns:a14="http://schemas.microsoft.com/office/drawing/2010/main" val="0"/>
              </a:ext>
            </a:extLst>
          </a:blip>
          <a:srcRect l="18227" r="18227"/>
          <a:stretch/>
        </p:blipFill>
        <p:spPr>
          <a:xfrm>
            <a:off x="306850" y="307647"/>
            <a:ext cx="5649985" cy="6291288"/>
          </a:xfrm>
          <a:prstGeom prst="roundRect">
            <a:avLst>
              <a:gd name="adj" fmla="val 5323"/>
            </a:avLst>
          </a:prstGeom>
        </p:spPr>
      </p:pic>
    </p:spTree>
    <p:extLst>
      <p:ext uri="{BB962C8B-B14F-4D97-AF65-F5344CB8AC3E}">
        <p14:creationId xmlns:p14="http://schemas.microsoft.com/office/powerpoint/2010/main" val="231192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42C4-0335-439A-862A-BF658B7F76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26EB18-21D4-4B87-AA7B-A6EE21418B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FD77ED-4EDC-4522-98E7-82599E5015FE}"/>
              </a:ext>
            </a:extLst>
          </p:cNvPr>
          <p:cNvSpPr>
            <a:spLocks noGrp="1"/>
          </p:cNvSpPr>
          <p:nvPr>
            <p:ph type="dt" sz="half" idx="10"/>
          </p:nvPr>
        </p:nvSpPr>
        <p:spPr/>
        <p:txBody>
          <a:bodyPr/>
          <a:lstStyle/>
          <a:p>
            <a:fld id="{3F85A4BC-3899-4119-A66A-3678133CEBF3}" type="datetimeFigureOut">
              <a:rPr lang="en-GB" smtClean="0"/>
              <a:t>14/08/2023</a:t>
            </a:fld>
            <a:endParaRPr lang="en-GB"/>
          </a:p>
        </p:txBody>
      </p:sp>
      <p:sp>
        <p:nvSpPr>
          <p:cNvPr id="5" name="Footer Placeholder 4">
            <a:extLst>
              <a:ext uri="{FF2B5EF4-FFF2-40B4-BE49-F238E27FC236}">
                <a16:creationId xmlns:a16="http://schemas.microsoft.com/office/drawing/2014/main" id="{DE26D6C0-236B-4E21-9880-CDF5945490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D5D662-1424-477C-998F-321FEE7E4C82}"/>
              </a:ext>
            </a:extLst>
          </p:cNvPr>
          <p:cNvSpPr>
            <a:spLocks noGrp="1"/>
          </p:cNvSpPr>
          <p:nvPr>
            <p:ph type="sldNum" sz="quarter" idx="12"/>
          </p:nvPr>
        </p:nvSpPr>
        <p:spPr/>
        <p:txBody>
          <a:bodyPr/>
          <a:lstStyle/>
          <a:p>
            <a:fld id="{0CED0A62-B3AA-4C80-A338-85CACB36840D}" type="slidenum">
              <a:rPr lang="en-GB" smtClean="0"/>
              <a:t>‹#›</a:t>
            </a:fld>
            <a:endParaRPr lang="en-GB"/>
          </a:p>
        </p:txBody>
      </p:sp>
    </p:spTree>
    <p:extLst>
      <p:ext uri="{BB962C8B-B14F-4D97-AF65-F5344CB8AC3E}">
        <p14:creationId xmlns:p14="http://schemas.microsoft.com/office/powerpoint/2010/main" val="1135354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6ED5-CEAE-4631-AA5B-0D9D70F374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065939E-E1C6-4296-8014-1FB3B8C954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5CDED31-F228-4A2D-B70F-56BF799277FE}"/>
              </a:ext>
            </a:extLst>
          </p:cNvPr>
          <p:cNvSpPr>
            <a:spLocks noGrp="1"/>
          </p:cNvSpPr>
          <p:nvPr>
            <p:ph type="dt" sz="half" idx="10"/>
          </p:nvPr>
        </p:nvSpPr>
        <p:spPr/>
        <p:txBody>
          <a:bodyPr/>
          <a:lstStyle/>
          <a:p>
            <a:fld id="{3F85A4BC-3899-4119-A66A-3678133CEBF3}" type="datetimeFigureOut">
              <a:rPr lang="en-GB" smtClean="0"/>
              <a:t>14/08/2023</a:t>
            </a:fld>
            <a:endParaRPr lang="en-GB"/>
          </a:p>
        </p:txBody>
      </p:sp>
      <p:sp>
        <p:nvSpPr>
          <p:cNvPr id="5" name="Footer Placeholder 4">
            <a:extLst>
              <a:ext uri="{FF2B5EF4-FFF2-40B4-BE49-F238E27FC236}">
                <a16:creationId xmlns:a16="http://schemas.microsoft.com/office/drawing/2014/main" id="{1FCD27FE-2CB4-465B-8F50-E9449B59A3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31FFAE-22C9-47FE-A704-D342D7023208}"/>
              </a:ext>
            </a:extLst>
          </p:cNvPr>
          <p:cNvSpPr>
            <a:spLocks noGrp="1"/>
          </p:cNvSpPr>
          <p:nvPr>
            <p:ph type="sldNum" sz="quarter" idx="12"/>
          </p:nvPr>
        </p:nvSpPr>
        <p:spPr/>
        <p:txBody>
          <a:bodyPr/>
          <a:lstStyle/>
          <a:p>
            <a:fld id="{0CED0A62-B3AA-4C80-A338-85CACB36840D}" type="slidenum">
              <a:rPr lang="en-GB" smtClean="0"/>
              <a:t>‹#›</a:t>
            </a:fld>
            <a:endParaRPr lang="en-GB"/>
          </a:p>
        </p:txBody>
      </p:sp>
    </p:spTree>
    <p:extLst>
      <p:ext uri="{BB962C8B-B14F-4D97-AF65-F5344CB8AC3E}">
        <p14:creationId xmlns:p14="http://schemas.microsoft.com/office/powerpoint/2010/main" val="3661302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2" name="Text Placeholder 3">
            <a:extLst>
              <a:ext uri="{FF2B5EF4-FFF2-40B4-BE49-F238E27FC236}">
                <a16:creationId xmlns:a16="http://schemas.microsoft.com/office/drawing/2014/main" id="{92FC040A-E97C-473C-8FD7-CDCC8032DBEB}"/>
              </a:ext>
            </a:extLst>
          </p:cNvPr>
          <p:cNvSpPr>
            <a:spLocks noGrp="1"/>
          </p:cNvSpPr>
          <p:nvPr>
            <p:ph type="body" sz="half" idx="19"/>
          </p:nvPr>
        </p:nvSpPr>
        <p:spPr>
          <a:xfrm>
            <a:off x="472056" y="2361667"/>
            <a:ext cx="762001" cy="761999"/>
          </a:xfrm>
          <a:prstGeom prst="rect">
            <a:avLst/>
          </a:prstGeom>
        </p:spPr>
        <p:txBody>
          <a:bodyPr/>
          <a:lstStyle>
            <a:lvl1pPr marL="0" indent="0" algn="ctr">
              <a:buNone/>
              <a:defRPr sz="1200">
                <a:latin typeface="Amazon Ember" panose="02000000000000000000" pitchFamily="2" charset="0"/>
                <a:ea typeface="Amazon Ember" panose="02000000000000000000"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US" dirty="0"/>
          </a:p>
        </p:txBody>
      </p:sp>
      <p:sp>
        <p:nvSpPr>
          <p:cNvPr id="4" name="Text Placeholder 3">
            <a:extLst>
              <a:ext uri="{FF2B5EF4-FFF2-40B4-BE49-F238E27FC236}">
                <a16:creationId xmlns:a16="http://schemas.microsoft.com/office/drawing/2014/main" id="{D4227301-39D4-46B0-856D-12CD29A2BC9B}"/>
              </a:ext>
            </a:extLst>
          </p:cNvPr>
          <p:cNvSpPr>
            <a:spLocks noGrp="1"/>
          </p:cNvSpPr>
          <p:nvPr>
            <p:ph type="body" sz="half" idx="2"/>
          </p:nvPr>
        </p:nvSpPr>
        <p:spPr>
          <a:xfrm>
            <a:off x="2491355" y="354012"/>
            <a:ext cx="9700645" cy="740114"/>
          </a:xfrm>
          <a:prstGeom prst="rect">
            <a:avLst/>
          </a:prstGeom>
        </p:spPr>
        <p:txBody>
          <a:bodyPr/>
          <a:lstStyle>
            <a:lvl1pPr marL="285750" marR="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a:p>
            <a:pPr marL="285750" marR="0" lvl="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Edit Master text styles</a:t>
            </a:r>
          </a:p>
          <a:p>
            <a:pPr lvl="0"/>
            <a:endParaRPr lang="en-US" dirty="0"/>
          </a:p>
        </p:txBody>
      </p:sp>
      <p:sp>
        <p:nvSpPr>
          <p:cNvPr id="10" name="Text Placeholder 3">
            <a:extLst>
              <a:ext uri="{FF2B5EF4-FFF2-40B4-BE49-F238E27FC236}">
                <a16:creationId xmlns:a16="http://schemas.microsoft.com/office/drawing/2014/main" id="{721150D2-53A6-4195-A53B-717E08235FA1}"/>
              </a:ext>
            </a:extLst>
          </p:cNvPr>
          <p:cNvSpPr>
            <a:spLocks noGrp="1"/>
          </p:cNvSpPr>
          <p:nvPr>
            <p:ph type="body" sz="half" idx="10"/>
          </p:nvPr>
        </p:nvSpPr>
        <p:spPr>
          <a:xfrm>
            <a:off x="0" y="3123668"/>
            <a:ext cx="1685925" cy="629558"/>
          </a:xfrm>
          <a:prstGeom prst="rect">
            <a:avLst/>
          </a:prstGeom>
        </p:spPr>
        <p:txBody>
          <a:bodyPr/>
          <a:lstStyle>
            <a:lvl1pPr marL="0" indent="0" algn="ctr">
              <a:buNone/>
              <a:defRPr sz="1200">
                <a:latin typeface="Amazon Ember" panose="02000000000000000000" pitchFamily="2" charset="0"/>
                <a:ea typeface="Amazon Ember" panose="02000000000000000000"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1" name="Text Placeholder 3">
            <a:extLst>
              <a:ext uri="{FF2B5EF4-FFF2-40B4-BE49-F238E27FC236}">
                <a16:creationId xmlns:a16="http://schemas.microsoft.com/office/drawing/2014/main" id="{DB231251-5AFF-4B83-871C-5DC164D37D4A}"/>
              </a:ext>
            </a:extLst>
          </p:cNvPr>
          <p:cNvSpPr>
            <a:spLocks noGrp="1"/>
          </p:cNvSpPr>
          <p:nvPr>
            <p:ph type="body" sz="half" idx="11"/>
          </p:nvPr>
        </p:nvSpPr>
        <p:spPr>
          <a:xfrm>
            <a:off x="2767580" y="1306512"/>
            <a:ext cx="9424419" cy="740114"/>
          </a:xfrm>
          <a:prstGeom prst="rect">
            <a:avLst/>
          </a:prstGeom>
        </p:spPr>
        <p:txBody>
          <a:bodyPr/>
          <a:lstStyle>
            <a:lvl1pPr marL="285750" marR="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lang="en-US" sz="14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85750" lvl="0" indent="-200025" algn="l" defTabSz="914400" rtl="0" eaLnBrk="1" latinLnBrk="0" hangingPunct="1">
              <a:lnSpc>
                <a:spcPct val="100000"/>
              </a:lnSpc>
              <a:spcBef>
                <a:spcPts val="0"/>
              </a:spcBef>
              <a:buFont typeface="Arial" panose="020B0604020202020204" pitchFamily="34" charset="0"/>
              <a:buChar char="•"/>
            </a:pPr>
            <a:r>
              <a:rPr lang="en-US" dirty="0"/>
              <a:t>Edit Master text styles</a:t>
            </a:r>
          </a:p>
          <a:p>
            <a:pPr marL="285750" marR="0" lvl="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Edit Master text styles</a:t>
            </a:r>
          </a:p>
          <a:p>
            <a:pPr marL="285750" lvl="0" indent="-200025" algn="l" defTabSz="914400" rtl="0" eaLnBrk="1" latinLnBrk="0" hangingPunct="1">
              <a:lnSpc>
                <a:spcPct val="100000"/>
              </a:lnSpc>
              <a:spcBef>
                <a:spcPts val="0"/>
              </a:spcBef>
              <a:buFont typeface="Arial" panose="020B0604020202020204" pitchFamily="34" charset="0"/>
              <a:buChar char="•"/>
            </a:pPr>
            <a:endParaRPr lang="en-US" dirty="0"/>
          </a:p>
        </p:txBody>
      </p:sp>
      <p:sp>
        <p:nvSpPr>
          <p:cNvPr id="12" name="Text Placeholder 3">
            <a:extLst>
              <a:ext uri="{FF2B5EF4-FFF2-40B4-BE49-F238E27FC236}">
                <a16:creationId xmlns:a16="http://schemas.microsoft.com/office/drawing/2014/main" id="{D00636EE-3BEB-4685-A61F-68FACC9C4171}"/>
              </a:ext>
            </a:extLst>
          </p:cNvPr>
          <p:cNvSpPr>
            <a:spLocks noGrp="1"/>
          </p:cNvSpPr>
          <p:nvPr>
            <p:ph type="body" sz="half" idx="12"/>
          </p:nvPr>
        </p:nvSpPr>
        <p:spPr>
          <a:xfrm>
            <a:off x="2891406" y="2274320"/>
            <a:ext cx="9300594" cy="740114"/>
          </a:xfrm>
          <a:prstGeom prst="rect">
            <a:avLst/>
          </a:prstGeom>
        </p:spPr>
        <p:txBody>
          <a:bodyPr/>
          <a:lstStyle>
            <a:lvl1pPr marL="285750" marR="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lang="en-US" sz="14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85750" lvl="0" indent="-200025" algn="l" defTabSz="914400" rtl="0" eaLnBrk="1" latinLnBrk="0" hangingPunct="1">
              <a:lnSpc>
                <a:spcPct val="100000"/>
              </a:lnSpc>
              <a:spcBef>
                <a:spcPts val="0"/>
              </a:spcBef>
              <a:buFont typeface="Arial" panose="020B0604020202020204" pitchFamily="34" charset="0"/>
              <a:buChar char="•"/>
            </a:pPr>
            <a:r>
              <a:rPr lang="en-US" dirty="0"/>
              <a:t>Edit Master text styles</a:t>
            </a:r>
          </a:p>
          <a:p>
            <a:pPr marL="285750" marR="0" lvl="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Edit Master text styles</a:t>
            </a:r>
          </a:p>
          <a:p>
            <a:pPr marL="285750" lvl="0" indent="-200025" algn="l" defTabSz="914400" rtl="0" eaLnBrk="1" latinLnBrk="0" hangingPunct="1">
              <a:lnSpc>
                <a:spcPct val="100000"/>
              </a:lnSpc>
              <a:spcBef>
                <a:spcPts val="0"/>
              </a:spcBef>
              <a:buFont typeface="Arial" panose="020B0604020202020204" pitchFamily="34" charset="0"/>
              <a:buChar char="•"/>
            </a:pPr>
            <a:endParaRPr lang="en-US" dirty="0"/>
          </a:p>
        </p:txBody>
      </p:sp>
      <p:sp>
        <p:nvSpPr>
          <p:cNvPr id="13" name="Text Placeholder 3">
            <a:extLst>
              <a:ext uri="{FF2B5EF4-FFF2-40B4-BE49-F238E27FC236}">
                <a16:creationId xmlns:a16="http://schemas.microsoft.com/office/drawing/2014/main" id="{78C42988-6D82-4A3A-A649-93E74A5C5337}"/>
              </a:ext>
            </a:extLst>
          </p:cNvPr>
          <p:cNvSpPr>
            <a:spLocks noGrp="1"/>
          </p:cNvSpPr>
          <p:nvPr>
            <p:ph type="body" sz="half" idx="13"/>
          </p:nvPr>
        </p:nvSpPr>
        <p:spPr>
          <a:xfrm>
            <a:off x="2939031" y="3230449"/>
            <a:ext cx="9252970" cy="740114"/>
          </a:xfrm>
          <a:prstGeom prst="rect">
            <a:avLst/>
          </a:prstGeom>
        </p:spPr>
        <p:txBody>
          <a:bodyPr/>
          <a:lstStyle>
            <a:lvl1pPr marL="285750" marR="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lang="en-US" sz="14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85750" lvl="0" indent="-200025" algn="l" defTabSz="914400" rtl="0" eaLnBrk="1" latinLnBrk="0" hangingPunct="1">
              <a:lnSpc>
                <a:spcPct val="100000"/>
              </a:lnSpc>
              <a:spcBef>
                <a:spcPts val="0"/>
              </a:spcBef>
              <a:buFont typeface="Arial" panose="020B0604020202020204" pitchFamily="34" charset="0"/>
              <a:buChar char="•"/>
            </a:pPr>
            <a:r>
              <a:rPr lang="en-US" dirty="0"/>
              <a:t>Edit Master text styles</a:t>
            </a:r>
          </a:p>
          <a:p>
            <a:pPr marL="285750" marR="0" lvl="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Edit Master text styles</a:t>
            </a:r>
          </a:p>
          <a:p>
            <a:pPr marL="285750" lvl="0" indent="-200025" algn="l" defTabSz="914400" rtl="0" eaLnBrk="1" latinLnBrk="0" hangingPunct="1">
              <a:lnSpc>
                <a:spcPct val="100000"/>
              </a:lnSpc>
              <a:spcBef>
                <a:spcPts val="0"/>
              </a:spcBef>
              <a:buFont typeface="Arial" panose="020B0604020202020204" pitchFamily="34" charset="0"/>
              <a:buChar char="•"/>
            </a:pPr>
            <a:endParaRPr lang="en-US" dirty="0"/>
          </a:p>
        </p:txBody>
      </p:sp>
      <p:sp>
        <p:nvSpPr>
          <p:cNvPr id="14" name="Text Placeholder 3">
            <a:extLst>
              <a:ext uri="{FF2B5EF4-FFF2-40B4-BE49-F238E27FC236}">
                <a16:creationId xmlns:a16="http://schemas.microsoft.com/office/drawing/2014/main" id="{B27867CC-082D-4D8D-8188-926B5C600B91}"/>
              </a:ext>
            </a:extLst>
          </p:cNvPr>
          <p:cNvSpPr>
            <a:spLocks noGrp="1"/>
          </p:cNvSpPr>
          <p:nvPr>
            <p:ph type="body" sz="half" idx="14"/>
          </p:nvPr>
        </p:nvSpPr>
        <p:spPr>
          <a:xfrm>
            <a:off x="2891405" y="4196103"/>
            <a:ext cx="9300595" cy="740114"/>
          </a:xfrm>
          <a:prstGeom prst="rect">
            <a:avLst/>
          </a:prstGeom>
        </p:spPr>
        <p:txBody>
          <a:bodyPr/>
          <a:lstStyle>
            <a:lvl1pPr marL="285750" marR="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lang="en-US" sz="14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85750" lvl="0" indent="-200025" algn="l" defTabSz="914400" rtl="0" eaLnBrk="1" latinLnBrk="0" hangingPunct="1">
              <a:lnSpc>
                <a:spcPct val="100000"/>
              </a:lnSpc>
              <a:spcBef>
                <a:spcPts val="0"/>
              </a:spcBef>
              <a:buFont typeface="Arial" panose="020B0604020202020204" pitchFamily="34" charset="0"/>
              <a:buChar char="•"/>
            </a:pPr>
            <a:r>
              <a:rPr lang="en-US" dirty="0"/>
              <a:t>Edit Master text styles</a:t>
            </a:r>
          </a:p>
          <a:p>
            <a:pPr marL="285750" marR="0" lvl="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Edit Master text styles</a:t>
            </a:r>
          </a:p>
          <a:p>
            <a:pPr marL="285750" lvl="0" indent="-200025" algn="l" defTabSz="914400" rtl="0" eaLnBrk="1" latinLnBrk="0" hangingPunct="1">
              <a:lnSpc>
                <a:spcPct val="100000"/>
              </a:lnSpc>
              <a:spcBef>
                <a:spcPts val="0"/>
              </a:spcBef>
              <a:buFont typeface="Arial" panose="020B0604020202020204" pitchFamily="34" charset="0"/>
              <a:buChar char="•"/>
            </a:pPr>
            <a:endParaRPr lang="en-US" dirty="0"/>
          </a:p>
        </p:txBody>
      </p:sp>
      <p:sp>
        <p:nvSpPr>
          <p:cNvPr id="15" name="Text Placeholder 3">
            <a:extLst>
              <a:ext uri="{FF2B5EF4-FFF2-40B4-BE49-F238E27FC236}">
                <a16:creationId xmlns:a16="http://schemas.microsoft.com/office/drawing/2014/main" id="{356700E7-9F53-42DA-9FED-C37965218A20}"/>
              </a:ext>
            </a:extLst>
          </p:cNvPr>
          <p:cNvSpPr>
            <a:spLocks noGrp="1"/>
          </p:cNvSpPr>
          <p:nvPr>
            <p:ph type="body" sz="half" idx="15"/>
          </p:nvPr>
        </p:nvSpPr>
        <p:spPr>
          <a:xfrm>
            <a:off x="2777105" y="5152232"/>
            <a:ext cx="9414895" cy="740114"/>
          </a:xfrm>
          <a:prstGeom prst="rect">
            <a:avLst/>
          </a:prstGeom>
        </p:spPr>
        <p:txBody>
          <a:bodyPr/>
          <a:lstStyle>
            <a:lvl1pPr marL="285750" marR="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lang="en-US" sz="14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85750" lvl="0" indent="-200025" algn="l" defTabSz="914400" rtl="0" eaLnBrk="1" latinLnBrk="0" hangingPunct="1">
              <a:lnSpc>
                <a:spcPct val="100000"/>
              </a:lnSpc>
              <a:spcBef>
                <a:spcPts val="0"/>
              </a:spcBef>
              <a:buFont typeface="Arial" panose="020B0604020202020204" pitchFamily="34" charset="0"/>
              <a:buChar char="•"/>
            </a:pPr>
            <a:r>
              <a:rPr lang="en-US" dirty="0"/>
              <a:t>Edit Master text styles</a:t>
            </a:r>
          </a:p>
          <a:p>
            <a:pPr marL="285750" marR="0" lvl="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Edit Master text styles</a:t>
            </a:r>
          </a:p>
          <a:p>
            <a:pPr marL="285750" lvl="0" indent="-200025" algn="l" defTabSz="914400" rtl="0" eaLnBrk="1" latinLnBrk="0" hangingPunct="1">
              <a:lnSpc>
                <a:spcPct val="100000"/>
              </a:lnSpc>
              <a:spcBef>
                <a:spcPts val="0"/>
              </a:spcBef>
              <a:buFont typeface="Arial" panose="020B0604020202020204" pitchFamily="34" charset="0"/>
              <a:buChar char="•"/>
            </a:pPr>
            <a:endParaRPr lang="en-US" dirty="0"/>
          </a:p>
        </p:txBody>
      </p:sp>
      <p:sp>
        <p:nvSpPr>
          <p:cNvPr id="16" name="Text Placeholder 3">
            <a:extLst>
              <a:ext uri="{FF2B5EF4-FFF2-40B4-BE49-F238E27FC236}">
                <a16:creationId xmlns:a16="http://schemas.microsoft.com/office/drawing/2014/main" id="{D7B5A401-65BA-4FEE-98C4-215F16924FA2}"/>
              </a:ext>
            </a:extLst>
          </p:cNvPr>
          <p:cNvSpPr>
            <a:spLocks noGrp="1"/>
          </p:cNvSpPr>
          <p:nvPr>
            <p:ph type="body" sz="half" idx="16"/>
          </p:nvPr>
        </p:nvSpPr>
        <p:spPr>
          <a:xfrm>
            <a:off x="2491354" y="6117886"/>
            <a:ext cx="9700646" cy="740114"/>
          </a:xfrm>
          <a:prstGeom prst="rect">
            <a:avLst/>
          </a:prstGeom>
        </p:spPr>
        <p:txBody>
          <a:bodyPr/>
          <a:lstStyle>
            <a:lvl1pPr marL="285750" marR="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lang="en-US" sz="14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85750" lvl="0" indent="-200025" algn="l" defTabSz="914400" rtl="0" eaLnBrk="1" latinLnBrk="0" hangingPunct="1">
              <a:lnSpc>
                <a:spcPct val="100000"/>
              </a:lnSpc>
              <a:spcBef>
                <a:spcPts val="0"/>
              </a:spcBef>
              <a:buFont typeface="Arial" panose="020B0604020202020204" pitchFamily="34" charset="0"/>
              <a:buChar char="•"/>
            </a:pPr>
            <a:r>
              <a:rPr lang="en-US" dirty="0"/>
              <a:t>Edit Master text styles</a:t>
            </a:r>
          </a:p>
          <a:p>
            <a:pPr marL="285750" marR="0" lvl="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Edit Master text styles</a:t>
            </a:r>
          </a:p>
          <a:p>
            <a:pPr marL="285750" lvl="0" indent="-200025" algn="l" defTabSz="914400" rtl="0" eaLnBrk="1" latinLnBrk="0" hangingPunct="1">
              <a:lnSpc>
                <a:spcPct val="100000"/>
              </a:lnSpc>
              <a:spcBef>
                <a:spcPts val="0"/>
              </a:spcBef>
              <a:buFont typeface="Arial" panose="020B0604020202020204" pitchFamily="34" charset="0"/>
              <a:buChar char="•"/>
            </a:pPr>
            <a:endParaRPr lang="en-US" dirty="0"/>
          </a:p>
        </p:txBody>
      </p:sp>
      <p:sp>
        <p:nvSpPr>
          <p:cNvPr id="17" name="Rectangle 16">
            <a:extLst>
              <a:ext uri="{FF2B5EF4-FFF2-40B4-BE49-F238E27FC236}">
                <a16:creationId xmlns:a16="http://schemas.microsoft.com/office/drawing/2014/main" id="{1F3DBD5A-EBFC-4B79-B008-0B0327F97825}"/>
              </a:ext>
            </a:extLst>
          </p:cNvPr>
          <p:cNvSpPr/>
          <p:nvPr userDrawn="1"/>
        </p:nvSpPr>
        <p:spPr>
          <a:xfrm>
            <a:off x="0" y="10999"/>
            <a:ext cx="109280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600" b="1" dirty="0"/>
              <a:t>Reference:</a:t>
            </a:r>
            <a:endParaRPr lang="en-GB" sz="1600" b="1" dirty="0"/>
          </a:p>
        </p:txBody>
      </p:sp>
      <p:sp>
        <p:nvSpPr>
          <p:cNvPr id="18" name="Text Placeholder 3">
            <a:extLst>
              <a:ext uri="{FF2B5EF4-FFF2-40B4-BE49-F238E27FC236}">
                <a16:creationId xmlns:a16="http://schemas.microsoft.com/office/drawing/2014/main" id="{12FFA56D-521E-4B6B-A15F-513D21F0F5FE}"/>
              </a:ext>
            </a:extLst>
          </p:cNvPr>
          <p:cNvSpPr>
            <a:spLocks noGrp="1"/>
          </p:cNvSpPr>
          <p:nvPr>
            <p:ph type="body" sz="half" idx="17" hasCustomPrompt="1"/>
          </p:nvPr>
        </p:nvSpPr>
        <p:spPr>
          <a:xfrm>
            <a:off x="0" y="324265"/>
            <a:ext cx="1083695" cy="338554"/>
          </a:xfrm>
          <a:prstGeom prst="rect">
            <a:avLst/>
          </a:prstGeom>
        </p:spPr>
        <p:txBody>
          <a:bodyPr/>
          <a:lstStyle>
            <a:lvl1pPr marL="0" indent="0" algn="l">
              <a:lnSpc>
                <a:spcPct val="100000"/>
              </a:lnSpc>
              <a:spcBef>
                <a:spcPts val="0"/>
              </a:spcBef>
              <a:buNone/>
              <a:defRPr sz="12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FAQs</a:t>
            </a:r>
          </a:p>
        </p:txBody>
      </p:sp>
      <p:sp>
        <p:nvSpPr>
          <p:cNvPr id="19" name="Rectangle 18">
            <a:extLst>
              <a:ext uri="{FF2B5EF4-FFF2-40B4-BE49-F238E27FC236}">
                <a16:creationId xmlns:a16="http://schemas.microsoft.com/office/drawing/2014/main" id="{0B24E418-DBF2-472E-AC1D-EE8B0842A98E}"/>
              </a:ext>
            </a:extLst>
          </p:cNvPr>
          <p:cNvSpPr/>
          <p:nvPr userDrawn="1"/>
        </p:nvSpPr>
        <p:spPr>
          <a:xfrm>
            <a:off x="0" y="648471"/>
            <a:ext cx="998287" cy="338554"/>
          </a:xfrm>
          <a:prstGeom prst="rect">
            <a:avLst/>
          </a:prstGeom>
        </p:spPr>
        <p:txBody>
          <a:bodyPr wrap="none">
            <a:spAutoFit/>
          </a:bodyPr>
          <a:lstStyle/>
          <a:p>
            <a:r>
              <a:rPr lang="en-US" altLang="en-US" sz="1600" b="1" dirty="0"/>
              <a:t>Category:</a:t>
            </a:r>
            <a:endParaRPr lang="en-GB" sz="1600" b="1" dirty="0"/>
          </a:p>
        </p:txBody>
      </p:sp>
      <p:sp>
        <p:nvSpPr>
          <p:cNvPr id="20" name="Text Placeholder 3">
            <a:extLst>
              <a:ext uri="{FF2B5EF4-FFF2-40B4-BE49-F238E27FC236}">
                <a16:creationId xmlns:a16="http://schemas.microsoft.com/office/drawing/2014/main" id="{889801CA-82B7-4576-85EA-ACD6E7AC82E2}"/>
              </a:ext>
            </a:extLst>
          </p:cNvPr>
          <p:cNvSpPr>
            <a:spLocks noGrp="1"/>
          </p:cNvSpPr>
          <p:nvPr>
            <p:ph type="body" sz="half" idx="18"/>
          </p:nvPr>
        </p:nvSpPr>
        <p:spPr>
          <a:xfrm>
            <a:off x="9105" y="976085"/>
            <a:ext cx="1083695" cy="627041"/>
          </a:xfrm>
          <a:prstGeom prst="rect">
            <a:avLst/>
          </a:prstGeom>
        </p:spPr>
        <p:txBody>
          <a:bodyPr anchor="t"/>
          <a:lstStyle>
            <a:lvl1pPr marL="0" indent="0" algn="l">
              <a:lnSpc>
                <a:spcPct val="100000"/>
              </a:lnSpc>
              <a:spcBef>
                <a:spcPts val="0"/>
              </a:spcBef>
              <a:buNone/>
              <a:defRPr sz="12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a:p>
            <a:pPr lvl="0"/>
            <a:endParaRPr lang="en-US" dirty="0"/>
          </a:p>
        </p:txBody>
      </p:sp>
      <p:sp>
        <p:nvSpPr>
          <p:cNvPr id="23" name="Rectangle 22">
            <a:extLst>
              <a:ext uri="{FF2B5EF4-FFF2-40B4-BE49-F238E27FC236}">
                <a16:creationId xmlns:a16="http://schemas.microsoft.com/office/drawing/2014/main" id="{B07F038D-A65C-411A-BE1A-AA7F05C426DD}"/>
              </a:ext>
            </a:extLst>
          </p:cNvPr>
          <p:cNvSpPr/>
          <p:nvPr userDrawn="1"/>
        </p:nvSpPr>
        <p:spPr>
          <a:xfrm>
            <a:off x="-1" y="5522289"/>
            <a:ext cx="1351139" cy="553998"/>
          </a:xfrm>
          <a:prstGeom prst="rect">
            <a:avLst/>
          </a:prstGeom>
        </p:spPr>
        <p:txBody>
          <a:bodyPr wrap="none">
            <a:spAutoFit/>
          </a:bodyPr>
          <a:lstStyle/>
          <a:p>
            <a:r>
              <a:rPr lang="en-US" altLang="en-US" sz="1600" b="1" dirty="0"/>
              <a:t>Created by:</a:t>
            </a:r>
          </a:p>
          <a:p>
            <a:r>
              <a:rPr lang="en-US" sz="1400" b="0" dirty="0">
                <a:hlinkClick r:id="rId2"/>
              </a:rPr>
              <a:t>Ashish Prajapati</a:t>
            </a:r>
            <a:endParaRPr lang="en-GB" sz="1400" b="0" dirty="0"/>
          </a:p>
        </p:txBody>
      </p:sp>
      <p:sp>
        <p:nvSpPr>
          <p:cNvPr id="21" name="Rectangle 20">
            <a:extLst>
              <a:ext uri="{FF2B5EF4-FFF2-40B4-BE49-F238E27FC236}">
                <a16:creationId xmlns:a16="http://schemas.microsoft.com/office/drawing/2014/main" id="{53794FD2-22AC-444B-84B7-BF8D10D66362}"/>
              </a:ext>
            </a:extLst>
          </p:cNvPr>
          <p:cNvSpPr/>
          <p:nvPr userDrawn="1"/>
        </p:nvSpPr>
        <p:spPr>
          <a:xfrm>
            <a:off x="8965" y="4194353"/>
            <a:ext cx="113774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600" b="1" dirty="0"/>
              <a:t>More SSCs:</a:t>
            </a:r>
          </a:p>
        </p:txBody>
      </p:sp>
      <p:sp>
        <p:nvSpPr>
          <p:cNvPr id="5" name="TextBox 4">
            <a:extLst>
              <a:ext uri="{FF2B5EF4-FFF2-40B4-BE49-F238E27FC236}">
                <a16:creationId xmlns:a16="http://schemas.microsoft.com/office/drawing/2014/main" id="{ABA0B47F-C425-4002-8C97-AB531C6B06CC}"/>
              </a:ext>
            </a:extLst>
          </p:cNvPr>
          <p:cNvSpPr txBox="1"/>
          <p:nvPr userDrawn="1"/>
        </p:nvSpPr>
        <p:spPr>
          <a:xfrm>
            <a:off x="8965" y="4465608"/>
            <a:ext cx="891591"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hlinkClick r:id="rId3"/>
              </a:rPr>
              <a:t>Click Here</a:t>
            </a:r>
            <a:endParaRPr lang="en-GB" sz="12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39CD0CA8-EDD8-43E7-9F23-BB91C7FF74D9}"/>
              </a:ext>
            </a:extLst>
          </p:cNvPr>
          <p:cNvSpPr/>
          <p:nvPr userDrawn="1"/>
        </p:nvSpPr>
        <p:spPr>
          <a:xfrm>
            <a:off x="4867687" y="0"/>
            <a:ext cx="234089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400" b="1" dirty="0"/>
              <a:t>Service Summary Cards (SSC)</a:t>
            </a:r>
            <a:endParaRPr lang="en-GB" sz="1400" b="1" dirty="0"/>
          </a:p>
        </p:txBody>
      </p:sp>
      <p:pic>
        <p:nvPicPr>
          <p:cNvPr id="6" name="Picture 5">
            <a:extLst>
              <a:ext uri="{FF2B5EF4-FFF2-40B4-BE49-F238E27FC236}">
                <a16:creationId xmlns:a16="http://schemas.microsoft.com/office/drawing/2014/main" id="{C6BA3E8A-5AF1-4BBA-84CE-995921F6ED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0825" y="6117886"/>
            <a:ext cx="602462" cy="602462"/>
          </a:xfrm>
          <a:prstGeom prst="rect">
            <a:avLst/>
          </a:prstGeom>
        </p:spPr>
      </p:pic>
      <p:sp>
        <p:nvSpPr>
          <p:cNvPr id="25" name="Rectangle 24">
            <a:extLst>
              <a:ext uri="{FF2B5EF4-FFF2-40B4-BE49-F238E27FC236}">
                <a16:creationId xmlns:a16="http://schemas.microsoft.com/office/drawing/2014/main" id="{C5EEFBA5-6862-420E-9F24-AE7EF5616718}"/>
              </a:ext>
            </a:extLst>
          </p:cNvPr>
          <p:cNvSpPr/>
          <p:nvPr userDrawn="1"/>
        </p:nvSpPr>
        <p:spPr>
          <a:xfrm>
            <a:off x="8965" y="4875413"/>
            <a:ext cx="148399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600" b="1" dirty="0"/>
              <a:t>Complete Book</a:t>
            </a:r>
          </a:p>
        </p:txBody>
      </p:sp>
      <p:sp>
        <p:nvSpPr>
          <p:cNvPr id="26" name="TextBox 25">
            <a:extLst>
              <a:ext uri="{FF2B5EF4-FFF2-40B4-BE49-F238E27FC236}">
                <a16:creationId xmlns:a16="http://schemas.microsoft.com/office/drawing/2014/main" id="{231661E4-0F3C-4F9A-BA37-A9055404DA54}"/>
              </a:ext>
            </a:extLst>
          </p:cNvPr>
          <p:cNvSpPr txBox="1"/>
          <p:nvPr userDrawn="1"/>
        </p:nvSpPr>
        <p:spPr>
          <a:xfrm>
            <a:off x="8965" y="5146668"/>
            <a:ext cx="891591"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hlinkClick r:id="rId5"/>
              </a:rPr>
              <a:t>Click Here</a:t>
            </a:r>
            <a:endParaRPr lang="en-GB"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045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B1CF-7015-4791-8CBA-5FEFD1FA73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58E3602-8B87-4F74-96F6-D792163A3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2E85D8B-2FAF-404E-9050-D8D70AF55C6C}"/>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5" name="Footer Placeholder 4">
            <a:extLst>
              <a:ext uri="{FF2B5EF4-FFF2-40B4-BE49-F238E27FC236}">
                <a16:creationId xmlns:a16="http://schemas.microsoft.com/office/drawing/2014/main" id="{BCFA5488-1CD6-4E91-923D-15A2F7803D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7B8F1C-9B9C-4C8E-B64E-155534F0A254}"/>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1112991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4C30-F331-4578-BBF0-BE0195EE904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D10B0C-94BA-46B7-9E02-6195CF9960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7E0F8A5-EDAE-4488-A1B9-CA5F41A469CB}"/>
              </a:ext>
            </a:extLst>
          </p:cNvPr>
          <p:cNvSpPr>
            <a:spLocks noGrp="1"/>
          </p:cNvSpPr>
          <p:nvPr>
            <p:ph type="dt" sz="half" idx="10"/>
          </p:nvPr>
        </p:nvSpPr>
        <p:spPr/>
        <p:txBody>
          <a:bodyPr/>
          <a:lstStyle/>
          <a:p>
            <a:fld id="{3ECCC145-FB9D-49BE-8681-F332C20DA99E}" type="datetimeFigureOut">
              <a:rPr lang="en-GB" smtClean="0"/>
              <a:t>14/08/2023</a:t>
            </a:fld>
            <a:endParaRPr lang="en-GB"/>
          </a:p>
        </p:txBody>
      </p:sp>
      <p:sp>
        <p:nvSpPr>
          <p:cNvPr id="5" name="Footer Placeholder 4">
            <a:extLst>
              <a:ext uri="{FF2B5EF4-FFF2-40B4-BE49-F238E27FC236}">
                <a16:creationId xmlns:a16="http://schemas.microsoft.com/office/drawing/2014/main" id="{0DA26868-094D-4B47-AE65-0C1F49AC9C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724275-7F56-49E7-9680-CE9425BE70F4}"/>
              </a:ext>
            </a:extLst>
          </p:cNvPr>
          <p:cNvSpPr>
            <a:spLocks noGrp="1"/>
          </p:cNvSpPr>
          <p:nvPr>
            <p:ph type="sldNum" sz="quarter" idx="12"/>
          </p:nvPr>
        </p:nvSpPr>
        <p:spPr/>
        <p:txBody>
          <a:bodyPr/>
          <a:lstStyle/>
          <a:p>
            <a:fld id="{C231E598-2F37-4319-9A8D-C7B94FC60008}" type="slidenum">
              <a:rPr lang="en-GB" smtClean="0"/>
              <a:t>‹#›</a:t>
            </a:fld>
            <a:endParaRPr lang="en-GB"/>
          </a:p>
        </p:txBody>
      </p:sp>
    </p:spTree>
    <p:extLst>
      <p:ext uri="{BB962C8B-B14F-4D97-AF65-F5344CB8AC3E}">
        <p14:creationId xmlns:p14="http://schemas.microsoft.com/office/powerpoint/2010/main" val="2525935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6CDD0"/>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95A01C04-C2E7-4BA5-AC85-7145E561868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75B23CE1-F30A-4E6B-B069-7C4C80A4F13F}"/>
              </a:ext>
            </a:extLst>
          </p:cNvPr>
          <p:cNvSpPr/>
          <p:nvPr userDrawn="1"/>
        </p:nvSpPr>
        <p:spPr bwMode="auto">
          <a:xfrm>
            <a:off x="0" y="851315"/>
            <a:ext cx="12192000" cy="603682"/>
          </a:xfrm>
          <a:prstGeom prst="rect">
            <a:avLst/>
          </a:prstGeom>
          <a:solidFill>
            <a:schemeClr val="bg1"/>
          </a:solidFill>
          <a:ln w="12700">
            <a:no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IN" sz="1800" dirty="0" err="1">
              <a:solidFill>
                <a:srgbClr val="FFFFFF"/>
              </a:solidFill>
            </a:endParaRPr>
          </a:p>
        </p:txBody>
      </p:sp>
      <p:pic>
        <p:nvPicPr>
          <p:cNvPr id="10" name="Picture 9">
            <a:extLst>
              <a:ext uri="{FF2B5EF4-FFF2-40B4-BE49-F238E27FC236}">
                <a16:creationId xmlns:a16="http://schemas.microsoft.com/office/drawing/2014/main" id="{64E8B3AF-9A93-46FC-B70C-2571CAE712A4}"/>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65379" b="11840"/>
          <a:stretch/>
        </p:blipFill>
        <p:spPr>
          <a:xfrm>
            <a:off x="0" y="5497902"/>
            <a:ext cx="12192000" cy="1110954"/>
          </a:xfrm>
          <a:prstGeom prst="rect">
            <a:avLst/>
          </a:prstGeom>
        </p:spPr>
      </p:pic>
      <p:pic>
        <p:nvPicPr>
          <p:cNvPr id="174" name="Picture 173">
            <a:extLst>
              <a:ext uri="{FF2B5EF4-FFF2-40B4-BE49-F238E27FC236}">
                <a16:creationId xmlns:a16="http://schemas.microsoft.com/office/drawing/2014/main" id="{E4911C73-0061-4E14-808D-E9EBDD28A351}"/>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291743" y="358179"/>
            <a:ext cx="2215362" cy="136135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77143272"/>
      </p:ext>
    </p:extLst>
  </p:cSld>
  <p:clrMap bg1="lt1" tx1="dk1" bg2="lt2" tx2="dk2" accent1="accent1" accent2="accent2" accent3="accent3" accent4="accent4" accent5="accent5" accent6="accent6" hlink="hlink" folHlink="folHlink"/>
  <p:sldLayoutIdLst>
    <p:sldLayoutId id="2147483657" r:id="rId1"/>
    <p:sldLayoutId id="2147483659" r:id="rId2"/>
    <p:sldLayoutId id="2147483829" r:id="rId3"/>
    <p:sldLayoutId id="2147483823" r:id="rId4"/>
    <p:sldLayoutId id="2147483862" r:id="rId5"/>
    <p:sldLayoutId id="214748386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9C627AF-DC43-40A5-96B1-1B5E49C76051}"/>
              </a:ext>
            </a:extLst>
          </p:cNvPr>
          <p:cNvSpPr/>
          <p:nvPr userDrawn="1"/>
        </p:nvSpPr>
        <p:spPr>
          <a:xfrm>
            <a:off x="-1" y="0"/>
            <a:ext cx="1690039" cy="6858000"/>
          </a:xfrm>
          <a:custGeom>
            <a:avLst/>
            <a:gdLst>
              <a:gd name="connsiteX0" fmla="*/ 0 w 1644316"/>
              <a:gd name="connsiteY0" fmla="*/ 0 h 6858000"/>
              <a:gd name="connsiteX1" fmla="*/ 940342 w 1644316"/>
              <a:gd name="connsiteY1" fmla="*/ 0 h 6858000"/>
              <a:gd name="connsiteX2" fmla="*/ 1027248 w 1644316"/>
              <a:gd name="connsiteY2" fmla="*/ 133087 h 6858000"/>
              <a:gd name="connsiteX3" fmla="*/ 1644316 w 1644316"/>
              <a:gd name="connsiteY3" fmla="*/ 3429001 h 6858000"/>
              <a:gd name="connsiteX4" fmla="*/ 1027248 w 1644316"/>
              <a:gd name="connsiteY4" fmla="*/ 6724915 h 6858000"/>
              <a:gd name="connsiteX5" fmla="*/ 940343 w 1644316"/>
              <a:gd name="connsiteY5" fmla="*/ 6858000 h 6858000"/>
              <a:gd name="connsiteX6" fmla="*/ 0 w 164431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4316" h="6858000">
                <a:moveTo>
                  <a:pt x="0" y="0"/>
                </a:moveTo>
                <a:lnTo>
                  <a:pt x="940342" y="0"/>
                </a:lnTo>
                <a:lnTo>
                  <a:pt x="1027248" y="133087"/>
                </a:lnTo>
                <a:cubicBezTo>
                  <a:pt x="1394801" y="767825"/>
                  <a:pt x="1644316" y="2005782"/>
                  <a:pt x="1644316" y="3429001"/>
                </a:cubicBezTo>
                <a:cubicBezTo>
                  <a:pt x="1644316" y="4852220"/>
                  <a:pt x="1394801" y="6090178"/>
                  <a:pt x="1027248" y="6724915"/>
                </a:cubicBezTo>
                <a:lnTo>
                  <a:pt x="940343" y="6858000"/>
                </a:lnTo>
                <a:lnTo>
                  <a:pt x="0" y="6858000"/>
                </a:lnTo>
                <a:close/>
              </a:path>
            </a:pathLst>
          </a:cu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8" name="Oval 7">
            <a:extLst>
              <a:ext uri="{FF2B5EF4-FFF2-40B4-BE49-F238E27FC236}">
                <a16:creationId xmlns:a16="http://schemas.microsoft.com/office/drawing/2014/main" id="{EE82E07A-15DC-476E-83D4-560E98BBE04A}"/>
              </a:ext>
            </a:extLst>
          </p:cNvPr>
          <p:cNvSpPr/>
          <p:nvPr userDrawn="1"/>
        </p:nvSpPr>
        <p:spPr>
          <a:xfrm>
            <a:off x="1129357" y="474119"/>
            <a:ext cx="157312" cy="141531"/>
          </a:xfrm>
          <a:prstGeom prst="ellipse">
            <a:avLst/>
          </a:prstGeom>
          <a:gradFill rotWithShape="1">
            <a:gsLst>
              <a:gs pos="0">
                <a:srgbClr val="005176">
                  <a:satMod val="103000"/>
                  <a:lumMod val="102000"/>
                  <a:tint val="94000"/>
                </a:srgbClr>
              </a:gs>
              <a:gs pos="50000">
                <a:srgbClr val="005176">
                  <a:satMod val="110000"/>
                  <a:lumMod val="100000"/>
                  <a:shade val="100000"/>
                </a:srgbClr>
              </a:gs>
              <a:gs pos="100000">
                <a:srgbClr val="005176">
                  <a:lumMod val="99000"/>
                  <a:satMod val="120000"/>
                  <a:shade val="78000"/>
                </a:srgbClr>
              </a:gs>
            </a:gsLst>
            <a:lin ang="5400000" scaled="0"/>
          </a:gradFill>
          <a:ln w="6350" cap="flat" cmpd="sng" algn="ctr">
            <a:solidFill>
              <a:srgbClr val="005176"/>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FFFFFF"/>
              </a:solidFill>
              <a:effectLst/>
              <a:uLnTx/>
              <a:uFillTx/>
              <a:latin typeface="Amazon Ember"/>
              <a:ea typeface="+mn-ea"/>
              <a:cs typeface="+mn-cs"/>
            </a:endParaRPr>
          </a:p>
        </p:txBody>
      </p:sp>
      <p:sp>
        <p:nvSpPr>
          <p:cNvPr id="9" name="Arrow: Pentagon 8">
            <a:extLst>
              <a:ext uri="{FF2B5EF4-FFF2-40B4-BE49-F238E27FC236}">
                <a16:creationId xmlns:a16="http://schemas.microsoft.com/office/drawing/2014/main" id="{CD976DF2-D953-43AB-BE58-441BF3944EDF}"/>
              </a:ext>
            </a:extLst>
          </p:cNvPr>
          <p:cNvSpPr/>
          <p:nvPr userDrawn="1"/>
        </p:nvSpPr>
        <p:spPr>
          <a:xfrm flipH="1">
            <a:off x="1409699" y="266986"/>
            <a:ext cx="1001062" cy="555796"/>
          </a:xfrm>
          <a:prstGeom prst="homePlate">
            <a:avLst/>
          </a:prstGeom>
          <a:gradFill rotWithShape="1">
            <a:gsLst>
              <a:gs pos="0">
                <a:srgbClr val="005176">
                  <a:satMod val="103000"/>
                  <a:lumMod val="102000"/>
                  <a:tint val="94000"/>
                </a:srgbClr>
              </a:gs>
              <a:gs pos="50000">
                <a:srgbClr val="005176">
                  <a:satMod val="110000"/>
                  <a:lumMod val="100000"/>
                  <a:shade val="100000"/>
                </a:srgbClr>
              </a:gs>
              <a:gs pos="100000">
                <a:srgbClr val="005176">
                  <a:lumMod val="99000"/>
                  <a:satMod val="120000"/>
                  <a:shade val="78000"/>
                </a:srgbClr>
              </a:gs>
            </a:gsLst>
            <a:lin ang="5400000" scaled="0"/>
          </a:gradFill>
          <a:ln w="6350" cap="flat" cmpd="sng" algn="ctr">
            <a:solidFill>
              <a:srgbClr val="005176"/>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Amazon Ember"/>
                <a:ea typeface="+mn-ea"/>
                <a:cs typeface="+mn-cs"/>
              </a:rPr>
              <a:t>What?</a:t>
            </a:r>
          </a:p>
        </p:txBody>
      </p:sp>
      <p:sp>
        <p:nvSpPr>
          <p:cNvPr id="10" name="Rectangle 9">
            <a:extLst>
              <a:ext uri="{FF2B5EF4-FFF2-40B4-BE49-F238E27FC236}">
                <a16:creationId xmlns:a16="http://schemas.microsoft.com/office/drawing/2014/main" id="{610DE786-38C7-4BB9-94AB-F4275FCE3A8F}"/>
              </a:ext>
            </a:extLst>
          </p:cNvPr>
          <p:cNvSpPr/>
          <p:nvPr userDrawn="1"/>
        </p:nvSpPr>
        <p:spPr>
          <a:xfrm>
            <a:off x="2476500" y="266986"/>
            <a:ext cx="2148840" cy="75049"/>
          </a:xfrm>
          <a:prstGeom prst="rect">
            <a:avLst/>
          </a:prstGeom>
          <a:gradFill rotWithShape="1">
            <a:gsLst>
              <a:gs pos="0">
                <a:srgbClr val="005176">
                  <a:satMod val="103000"/>
                  <a:lumMod val="102000"/>
                  <a:tint val="94000"/>
                </a:srgbClr>
              </a:gs>
              <a:gs pos="50000">
                <a:srgbClr val="005176">
                  <a:satMod val="110000"/>
                  <a:lumMod val="100000"/>
                  <a:shade val="100000"/>
                </a:srgbClr>
              </a:gs>
              <a:gs pos="100000">
                <a:srgbClr val="005176">
                  <a:lumMod val="99000"/>
                  <a:satMod val="120000"/>
                  <a:shade val="78000"/>
                </a:srgbClr>
              </a:gs>
            </a:gsLst>
            <a:lin ang="5400000" scaled="0"/>
          </a:gradFill>
          <a:ln w="6350" cap="flat" cmpd="sng" algn="ctr">
            <a:solidFill>
              <a:srgbClr val="04547C"/>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11" name="Rectangle 10">
            <a:extLst>
              <a:ext uri="{FF2B5EF4-FFF2-40B4-BE49-F238E27FC236}">
                <a16:creationId xmlns:a16="http://schemas.microsoft.com/office/drawing/2014/main" id="{AD9EE943-F913-435A-A0E6-33DC2E15088C}"/>
              </a:ext>
            </a:extLst>
          </p:cNvPr>
          <p:cNvSpPr/>
          <p:nvPr userDrawn="1"/>
        </p:nvSpPr>
        <p:spPr>
          <a:xfrm>
            <a:off x="4625340" y="266986"/>
            <a:ext cx="7566660" cy="75600"/>
          </a:xfrm>
          <a:prstGeom prst="rect">
            <a:avLst/>
          </a:prstGeom>
          <a:gradFill rotWithShape="1">
            <a:gsLst>
              <a:gs pos="0">
                <a:srgbClr val="005176">
                  <a:lumMod val="110000"/>
                  <a:satMod val="105000"/>
                  <a:tint val="67000"/>
                </a:srgbClr>
              </a:gs>
              <a:gs pos="50000">
                <a:srgbClr val="005176">
                  <a:lumMod val="105000"/>
                  <a:satMod val="103000"/>
                  <a:tint val="73000"/>
                </a:srgbClr>
              </a:gs>
              <a:gs pos="100000">
                <a:srgbClr val="005176">
                  <a:lumMod val="105000"/>
                  <a:satMod val="109000"/>
                  <a:tint val="81000"/>
                </a:srgbClr>
              </a:gs>
            </a:gsLst>
            <a:lin ang="5400000" scaled="0"/>
          </a:gradFill>
          <a:ln w="6350" cap="flat" cmpd="sng" algn="ctr">
            <a:solidFill>
              <a:srgbClr val="005176"/>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12" name="Oval 11">
            <a:extLst>
              <a:ext uri="{FF2B5EF4-FFF2-40B4-BE49-F238E27FC236}">
                <a16:creationId xmlns:a16="http://schemas.microsoft.com/office/drawing/2014/main" id="{F16FBECA-D6A4-43A1-A543-EC957BBD14CF}"/>
              </a:ext>
            </a:extLst>
          </p:cNvPr>
          <p:cNvSpPr/>
          <p:nvPr userDrawn="1"/>
        </p:nvSpPr>
        <p:spPr>
          <a:xfrm>
            <a:off x="1409699" y="1434582"/>
            <a:ext cx="157312" cy="141531"/>
          </a:xfrm>
          <a:prstGeom prst="ellipse">
            <a:avLst/>
          </a:prstGeom>
          <a:gradFill rotWithShape="1">
            <a:gsLst>
              <a:gs pos="0">
                <a:srgbClr val="36C2B3">
                  <a:satMod val="103000"/>
                  <a:lumMod val="102000"/>
                  <a:tint val="94000"/>
                </a:srgbClr>
              </a:gs>
              <a:gs pos="50000">
                <a:srgbClr val="36C2B3">
                  <a:satMod val="110000"/>
                  <a:lumMod val="100000"/>
                  <a:shade val="100000"/>
                </a:srgbClr>
              </a:gs>
              <a:gs pos="100000">
                <a:srgbClr val="36C2B3">
                  <a:lumMod val="99000"/>
                  <a:satMod val="120000"/>
                  <a:shade val="78000"/>
                </a:srgbClr>
              </a:gs>
            </a:gsLst>
            <a:lin ang="5400000" scaled="0"/>
          </a:gradFill>
          <a:ln w="6350" cap="flat" cmpd="sng" algn="ctr">
            <a:solidFill>
              <a:srgbClr val="36C2B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400" b="0" i="0" u="none" strike="noStrike" kern="0" cap="none" spc="0" normalizeH="0" baseline="0" noProof="0" dirty="0" err="1">
              <a:ln>
                <a:noFill/>
              </a:ln>
              <a:solidFill>
                <a:srgbClr val="FFFFFF"/>
              </a:solidFill>
              <a:effectLst/>
              <a:uLnTx/>
              <a:uFillTx/>
              <a:latin typeface="Amazon Ember"/>
              <a:ea typeface="+mn-ea"/>
              <a:cs typeface="+mn-cs"/>
            </a:endParaRPr>
          </a:p>
        </p:txBody>
      </p:sp>
      <p:sp>
        <p:nvSpPr>
          <p:cNvPr id="13" name="Arrow: Pentagon 12">
            <a:extLst>
              <a:ext uri="{FF2B5EF4-FFF2-40B4-BE49-F238E27FC236}">
                <a16:creationId xmlns:a16="http://schemas.microsoft.com/office/drawing/2014/main" id="{CC644025-1A09-419F-85CD-F1C951BA4BF5}"/>
              </a:ext>
            </a:extLst>
          </p:cNvPr>
          <p:cNvSpPr/>
          <p:nvPr userDrawn="1"/>
        </p:nvSpPr>
        <p:spPr>
          <a:xfrm flipH="1">
            <a:off x="1690041" y="1227449"/>
            <a:ext cx="1001062" cy="555796"/>
          </a:xfrm>
          <a:prstGeom prst="homePlate">
            <a:avLst/>
          </a:prstGeom>
          <a:gradFill rotWithShape="1">
            <a:gsLst>
              <a:gs pos="0">
                <a:srgbClr val="36C2B3">
                  <a:satMod val="103000"/>
                  <a:lumMod val="102000"/>
                  <a:tint val="94000"/>
                </a:srgbClr>
              </a:gs>
              <a:gs pos="50000">
                <a:srgbClr val="36C2B3">
                  <a:satMod val="110000"/>
                  <a:lumMod val="100000"/>
                  <a:shade val="100000"/>
                </a:srgbClr>
              </a:gs>
              <a:gs pos="100000">
                <a:srgbClr val="36C2B3">
                  <a:lumMod val="99000"/>
                  <a:satMod val="120000"/>
                  <a:shade val="78000"/>
                </a:srgbClr>
              </a:gs>
            </a:gsLst>
            <a:lin ang="5400000" scaled="0"/>
          </a:gradFill>
          <a:ln w="6350" cap="flat" cmpd="sng" algn="ctr">
            <a:solidFill>
              <a:srgbClr val="36C2B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Amazon Ember"/>
                <a:ea typeface="+mn-ea"/>
                <a:cs typeface="+mn-cs"/>
              </a:rPr>
              <a:t>Why?</a:t>
            </a:r>
          </a:p>
        </p:txBody>
      </p:sp>
      <p:sp>
        <p:nvSpPr>
          <p:cNvPr id="14" name="Rectangle 13">
            <a:extLst>
              <a:ext uri="{FF2B5EF4-FFF2-40B4-BE49-F238E27FC236}">
                <a16:creationId xmlns:a16="http://schemas.microsoft.com/office/drawing/2014/main" id="{D87C7C0E-C9E8-4C5B-8DA0-CEE3EBD32880}"/>
              </a:ext>
            </a:extLst>
          </p:cNvPr>
          <p:cNvSpPr/>
          <p:nvPr userDrawn="1"/>
        </p:nvSpPr>
        <p:spPr>
          <a:xfrm>
            <a:off x="2756842" y="1227449"/>
            <a:ext cx="2148840" cy="75051"/>
          </a:xfrm>
          <a:prstGeom prst="rect">
            <a:avLst/>
          </a:prstGeom>
          <a:gradFill rotWithShape="1">
            <a:gsLst>
              <a:gs pos="0">
                <a:srgbClr val="36C2B3">
                  <a:satMod val="103000"/>
                  <a:lumMod val="102000"/>
                  <a:tint val="94000"/>
                </a:srgbClr>
              </a:gs>
              <a:gs pos="50000">
                <a:srgbClr val="36C2B3">
                  <a:satMod val="110000"/>
                  <a:lumMod val="100000"/>
                  <a:shade val="100000"/>
                </a:srgbClr>
              </a:gs>
              <a:gs pos="100000">
                <a:srgbClr val="36C2B3">
                  <a:lumMod val="99000"/>
                  <a:satMod val="120000"/>
                  <a:shade val="78000"/>
                </a:srgbClr>
              </a:gs>
            </a:gsLst>
            <a:lin ang="5400000" scaled="0"/>
          </a:gradFill>
          <a:ln w="6350" cap="flat" cmpd="sng" algn="ctr">
            <a:solidFill>
              <a:srgbClr val="36C2B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15" name="Rectangle 14">
            <a:extLst>
              <a:ext uri="{FF2B5EF4-FFF2-40B4-BE49-F238E27FC236}">
                <a16:creationId xmlns:a16="http://schemas.microsoft.com/office/drawing/2014/main" id="{A65B37B0-9005-4245-B8BC-ED677F9948BC}"/>
              </a:ext>
            </a:extLst>
          </p:cNvPr>
          <p:cNvSpPr/>
          <p:nvPr userDrawn="1"/>
        </p:nvSpPr>
        <p:spPr>
          <a:xfrm>
            <a:off x="4905683" y="1227450"/>
            <a:ext cx="7286318" cy="75048"/>
          </a:xfrm>
          <a:prstGeom prst="rect">
            <a:avLst/>
          </a:prstGeom>
          <a:gradFill rotWithShape="1">
            <a:gsLst>
              <a:gs pos="0">
                <a:srgbClr val="36C2B3">
                  <a:lumMod val="110000"/>
                  <a:satMod val="105000"/>
                  <a:tint val="67000"/>
                </a:srgbClr>
              </a:gs>
              <a:gs pos="50000">
                <a:srgbClr val="36C2B3">
                  <a:lumMod val="105000"/>
                  <a:satMod val="103000"/>
                  <a:tint val="73000"/>
                </a:srgbClr>
              </a:gs>
              <a:gs pos="100000">
                <a:srgbClr val="36C2B3">
                  <a:lumMod val="105000"/>
                  <a:satMod val="109000"/>
                  <a:tint val="81000"/>
                </a:srgbClr>
              </a:gs>
            </a:gsLst>
            <a:lin ang="5400000" scaled="0"/>
          </a:gradFill>
          <a:ln w="6350" cap="flat" cmpd="sng" algn="ctr">
            <a:solidFill>
              <a:srgbClr val="36C2B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16" name="Oval 15">
            <a:extLst>
              <a:ext uri="{FF2B5EF4-FFF2-40B4-BE49-F238E27FC236}">
                <a16:creationId xmlns:a16="http://schemas.microsoft.com/office/drawing/2014/main" id="{981E02AF-1981-436F-A689-5B34957A0E31}"/>
              </a:ext>
            </a:extLst>
          </p:cNvPr>
          <p:cNvSpPr/>
          <p:nvPr userDrawn="1"/>
        </p:nvSpPr>
        <p:spPr>
          <a:xfrm>
            <a:off x="1533165" y="2395045"/>
            <a:ext cx="157312" cy="141531"/>
          </a:xfrm>
          <a:prstGeom prst="ellipse">
            <a:avLst/>
          </a:prstGeom>
          <a:gradFill rotWithShape="1">
            <a:gsLst>
              <a:gs pos="0">
                <a:srgbClr val="FF9900">
                  <a:satMod val="103000"/>
                  <a:lumMod val="102000"/>
                  <a:tint val="94000"/>
                </a:srgbClr>
              </a:gs>
              <a:gs pos="50000">
                <a:srgbClr val="FF9900">
                  <a:satMod val="110000"/>
                  <a:lumMod val="100000"/>
                  <a:shade val="100000"/>
                </a:srgbClr>
              </a:gs>
              <a:gs pos="100000">
                <a:srgbClr val="FF9900">
                  <a:lumMod val="99000"/>
                  <a:satMod val="120000"/>
                  <a:shade val="78000"/>
                </a:srgbClr>
              </a:gs>
            </a:gsLst>
            <a:lin ang="5400000" scaled="0"/>
          </a:gradFill>
          <a:ln w="6350" cap="flat" cmpd="sng" algn="ctr">
            <a:solidFill>
              <a:srgbClr val="FF99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400" b="0" i="0" u="none" strike="noStrike" kern="0" cap="none" spc="0" normalizeH="0" baseline="0" noProof="0" dirty="0" err="1">
              <a:ln>
                <a:noFill/>
              </a:ln>
              <a:solidFill>
                <a:srgbClr val="FFFFFF"/>
              </a:solidFill>
              <a:effectLst/>
              <a:uLnTx/>
              <a:uFillTx/>
              <a:latin typeface="Amazon Ember"/>
              <a:ea typeface="+mn-ea"/>
              <a:cs typeface="+mn-cs"/>
            </a:endParaRPr>
          </a:p>
        </p:txBody>
      </p:sp>
      <p:sp>
        <p:nvSpPr>
          <p:cNvPr id="17" name="Arrow: Pentagon 16">
            <a:extLst>
              <a:ext uri="{FF2B5EF4-FFF2-40B4-BE49-F238E27FC236}">
                <a16:creationId xmlns:a16="http://schemas.microsoft.com/office/drawing/2014/main" id="{2EDEC554-E59F-45B0-9893-DA1802991DDD}"/>
              </a:ext>
            </a:extLst>
          </p:cNvPr>
          <p:cNvSpPr/>
          <p:nvPr userDrawn="1"/>
        </p:nvSpPr>
        <p:spPr>
          <a:xfrm flipH="1">
            <a:off x="1813507" y="2187912"/>
            <a:ext cx="1001062" cy="555796"/>
          </a:xfrm>
          <a:prstGeom prst="homePlate">
            <a:avLst/>
          </a:prstGeom>
          <a:gradFill rotWithShape="1">
            <a:gsLst>
              <a:gs pos="0">
                <a:srgbClr val="FF9900">
                  <a:satMod val="103000"/>
                  <a:lumMod val="102000"/>
                  <a:tint val="94000"/>
                </a:srgbClr>
              </a:gs>
              <a:gs pos="50000">
                <a:srgbClr val="FF9900">
                  <a:satMod val="110000"/>
                  <a:lumMod val="100000"/>
                  <a:shade val="100000"/>
                </a:srgbClr>
              </a:gs>
              <a:gs pos="100000">
                <a:srgbClr val="FF9900">
                  <a:lumMod val="99000"/>
                  <a:satMod val="120000"/>
                  <a:shade val="78000"/>
                </a:srgbClr>
              </a:gs>
            </a:gsLst>
            <a:lin ang="5400000" scaled="0"/>
          </a:gradFill>
          <a:ln w="6350" cap="flat" cmpd="sng" algn="ctr">
            <a:solidFill>
              <a:srgbClr val="FF99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Amazon Ember"/>
                <a:ea typeface="+mn-ea"/>
                <a:cs typeface="+mn-cs"/>
              </a:rPr>
              <a:t>When?</a:t>
            </a:r>
          </a:p>
        </p:txBody>
      </p:sp>
      <p:sp>
        <p:nvSpPr>
          <p:cNvPr id="18" name="Rectangle 17">
            <a:extLst>
              <a:ext uri="{FF2B5EF4-FFF2-40B4-BE49-F238E27FC236}">
                <a16:creationId xmlns:a16="http://schemas.microsoft.com/office/drawing/2014/main" id="{891C6B89-1F31-4480-BCE3-366EAA22B5A5}"/>
              </a:ext>
            </a:extLst>
          </p:cNvPr>
          <p:cNvSpPr/>
          <p:nvPr userDrawn="1"/>
        </p:nvSpPr>
        <p:spPr>
          <a:xfrm>
            <a:off x="2880308" y="2187912"/>
            <a:ext cx="2148840" cy="75051"/>
          </a:xfrm>
          <a:prstGeom prst="rect">
            <a:avLst/>
          </a:prstGeom>
          <a:gradFill rotWithShape="1">
            <a:gsLst>
              <a:gs pos="0">
                <a:srgbClr val="FF9900">
                  <a:satMod val="103000"/>
                  <a:lumMod val="102000"/>
                  <a:tint val="94000"/>
                </a:srgbClr>
              </a:gs>
              <a:gs pos="50000">
                <a:srgbClr val="FF9900">
                  <a:satMod val="110000"/>
                  <a:lumMod val="100000"/>
                  <a:shade val="100000"/>
                </a:srgbClr>
              </a:gs>
              <a:gs pos="100000">
                <a:srgbClr val="FF9900">
                  <a:lumMod val="99000"/>
                  <a:satMod val="120000"/>
                  <a:shade val="78000"/>
                </a:srgbClr>
              </a:gs>
            </a:gsLst>
            <a:lin ang="5400000" scaled="0"/>
          </a:gradFill>
          <a:ln w="6350" cap="flat" cmpd="sng" algn="ctr">
            <a:solidFill>
              <a:srgbClr val="FF99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19" name="Rectangle 18">
            <a:extLst>
              <a:ext uri="{FF2B5EF4-FFF2-40B4-BE49-F238E27FC236}">
                <a16:creationId xmlns:a16="http://schemas.microsoft.com/office/drawing/2014/main" id="{A2243423-9282-4DAB-9E03-D91A8F63C7BB}"/>
              </a:ext>
            </a:extLst>
          </p:cNvPr>
          <p:cNvSpPr/>
          <p:nvPr userDrawn="1"/>
        </p:nvSpPr>
        <p:spPr>
          <a:xfrm>
            <a:off x="5029148" y="2187913"/>
            <a:ext cx="7162851" cy="75048"/>
          </a:xfrm>
          <a:prstGeom prst="rect">
            <a:avLst/>
          </a:prstGeom>
          <a:gradFill rotWithShape="1">
            <a:gsLst>
              <a:gs pos="0">
                <a:srgbClr val="FF9900">
                  <a:lumMod val="110000"/>
                  <a:satMod val="105000"/>
                  <a:tint val="67000"/>
                </a:srgbClr>
              </a:gs>
              <a:gs pos="50000">
                <a:srgbClr val="FF9900">
                  <a:lumMod val="105000"/>
                  <a:satMod val="103000"/>
                  <a:tint val="73000"/>
                </a:srgbClr>
              </a:gs>
              <a:gs pos="100000">
                <a:srgbClr val="FF9900">
                  <a:lumMod val="105000"/>
                  <a:satMod val="109000"/>
                  <a:tint val="81000"/>
                </a:srgbClr>
              </a:gs>
            </a:gsLst>
            <a:lin ang="5400000" scaled="0"/>
          </a:gradFill>
          <a:ln w="6350" cap="flat" cmpd="sng" algn="ctr">
            <a:solidFill>
              <a:srgbClr val="FF99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20" name="Oval 19">
            <a:extLst>
              <a:ext uri="{FF2B5EF4-FFF2-40B4-BE49-F238E27FC236}">
                <a16:creationId xmlns:a16="http://schemas.microsoft.com/office/drawing/2014/main" id="{54C027B3-5FE9-4337-A514-C25DAB767560}"/>
              </a:ext>
            </a:extLst>
          </p:cNvPr>
          <p:cNvSpPr/>
          <p:nvPr userDrawn="1"/>
        </p:nvSpPr>
        <p:spPr>
          <a:xfrm>
            <a:off x="1576044" y="3355508"/>
            <a:ext cx="157312" cy="141531"/>
          </a:xfrm>
          <a:prstGeom prst="ellipse">
            <a:avLst/>
          </a:prstGeom>
          <a:gradFill rotWithShape="1">
            <a:gsLst>
              <a:gs pos="0">
                <a:srgbClr val="504BAB">
                  <a:satMod val="103000"/>
                  <a:lumMod val="102000"/>
                  <a:tint val="94000"/>
                </a:srgbClr>
              </a:gs>
              <a:gs pos="50000">
                <a:srgbClr val="504BAB">
                  <a:satMod val="110000"/>
                  <a:lumMod val="100000"/>
                  <a:shade val="100000"/>
                </a:srgbClr>
              </a:gs>
              <a:gs pos="100000">
                <a:srgbClr val="504BAB">
                  <a:lumMod val="99000"/>
                  <a:satMod val="120000"/>
                  <a:shade val="78000"/>
                </a:srgbClr>
              </a:gs>
            </a:gsLst>
            <a:lin ang="5400000" scaled="0"/>
          </a:gradFill>
          <a:ln w="6350" cap="flat" cmpd="sng" algn="ctr">
            <a:solidFill>
              <a:srgbClr val="504BA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400" b="0" i="0" u="none" strike="noStrike" kern="0" cap="none" spc="0" normalizeH="0" baseline="0" noProof="0" dirty="0" err="1">
              <a:ln>
                <a:noFill/>
              </a:ln>
              <a:solidFill>
                <a:srgbClr val="FFFFFF"/>
              </a:solidFill>
              <a:effectLst/>
              <a:uLnTx/>
              <a:uFillTx/>
              <a:latin typeface="Amazon Ember"/>
              <a:ea typeface="+mn-ea"/>
              <a:cs typeface="+mn-cs"/>
            </a:endParaRPr>
          </a:p>
        </p:txBody>
      </p:sp>
      <p:sp>
        <p:nvSpPr>
          <p:cNvPr id="21" name="Arrow: Pentagon 20">
            <a:extLst>
              <a:ext uri="{FF2B5EF4-FFF2-40B4-BE49-F238E27FC236}">
                <a16:creationId xmlns:a16="http://schemas.microsoft.com/office/drawing/2014/main" id="{342A8294-2BE9-4D0A-AF9A-ECE15F091D5D}"/>
              </a:ext>
            </a:extLst>
          </p:cNvPr>
          <p:cNvSpPr/>
          <p:nvPr userDrawn="1"/>
        </p:nvSpPr>
        <p:spPr>
          <a:xfrm flipH="1">
            <a:off x="1856386" y="3148375"/>
            <a:ext cx="1001062" cy="555796"/>
          </a:xfrm>
          <a:prstGeom prst="homePlate">
            <a:avLst/>
          </a:prstGeom>
          <a:gradFill rotWithShape="1">
            <a:gsLst>
              <a:gs pos="0">
                <a:srgbClr val="504BAB">
                  <a:satMod val="103000"/>
                  <a:lumMod val="102000"/>
                  <a:tint val="94000"/>
                </a:srgbClr>
              </a:gs>
              <a:gs pos="50000">
                <a:srgbClr val="504BAB">
                  <a:satMod val="110000"/>
                  <a:lumMod val="100000"/>
                  <a:shade val="100000"/>
                </a:srgbClr>
              </a:gs>
              <a:gs pos="100000">
                <a:srgbClr val="504BAB">
                  <a:lumMod val="99000"/>
                  <a:satMod val="120000"/>
                  <a:shade val="78000"/>
                </a:srgbClr>
              </a:gs>
            </a:gsLst>
            <a:lin ang="5400000" scaled="0"/>
          </a:gradFill>
          <a:ln w="6350" cap="flat" cmpd="sng" algn="ctr">
            <a:solidFill>
              <a:srgbClr val="504BA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Amazon Ember"/>
                <a:ea typeface="+mn-ea"/>
                <a:cs typeface="+mn-cs"/>
              </a:rPr>
              <a:t>Where?</a:t>
            </a:r>
          </a:p>
        </p:txBody>
      </p:sp>
      <p:sp>
        <p:nvSpPr>
          <p:cNvPr id="22" name="Rectangle 21">
            <a:extLst>
              <a:ext uri="{FF2B5EF4-FFF2-40B4-BE49-F238E27FC236}">
                <a16:creationId xmlns:a16="http://schemas.microsoft.com/office/drawing/2014/main" id="{EF6E44E4-BC8C-41BA-BCD4-BCFEF62ACF48}"/>
              </a:ext>
            </a:extLst>
          </p:cNvPr>
          <p:cNvSpPr/>
          <p:nvPr userDrawn="1"/>
        </p:nvSpPr>
        <p:spPr>
          <a:xfrm>
            <a:off x="2923187" y="3148375"/>
            <a:ext cx="2148840" cy="75051"/>
          </a:xfrm>
          <a:prstGeom prst="rect">
            <a:avLst/>
          </a:prstGeom>
          <a:gradFill rotWithShape="1">
            <a:gsLst>
              <a:gs pos="0">
                <a:srgbClr val="504BAB">
                  <a:satMod val="103000"/>
                  <a:lumMod val="102000"/>
                  <a:tint val="94000"/>
                </a:srgbClr>
              </a:gs>
              <a:gs pos="50000">
                <a:srgbClr val="504BAB">
                  <a:satMod val="110000"/>
                  <a:lumMod val="100000"/>
                  <a:shade val="100000"/>
                </a:srgbClr>
              </a:gs>
              <a:gs pos="100000">
                <a:srgbClr val="504BAB">
                  <a:lumMod val="99000"/>
                  <a:satMod val="120000"/>
                  <a:shade val="78000"/>
                </a:srgbClr>
              </a:gs>
            </a:gsLst>
            <a:lin ang="5400000" scaled="0"/>
          </a:gradFill>
          <a:ln w="6350" cap="flat" cmpd="sng" algn="ctr">
            <a:solidFill>
              <a:srgbClr val="504BA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A2375CBD-F210-47D7-AA9C-41DCCE7C19EA}"/>
              </a:ext>
            </a:extLst>
          </p:cNvPr>
          <p:cNvSpPr/>
          <p:nvPr userDrawn="1"/>
        </p:nvSpPr>
        <p:spPr>
          <a:xfrm>
            <a:off x="5072028" y="3148376"/>
            <a:ext cx="7110447" cy="75046"/>
          </a:xfrm>
          <a:prstGeom prst="rect">
            <a:avLst/>
          </a:prstGeom>
          <a:gradFill rotWithShape="1">
            <a:gsLst>
              <a:gs pos="0">
                <a:srgbClr val="504BAB">
                  <a:lumMod val="110000"/>
                  <a:satMod val="105000"/>
                  <a:tint val="67000"/>
                </a:srgbClr>
              </a:gs>
              <a:gs pos="50000">
                <a:srgbClr val="504BAB">
                  <a:lumMod val="105000"/>
                  <a:satMod val="103000"/>
                  <a:tint val="73000"/>
                </a:srgbClr>
              </a:gs>
              <a:gs pos="100000">
                <a:srgbClr val="504BAB">
                  <a:lumMod val="105000"/>
                  <a:satMod val="109000"/>
                  <a:tint val="81000"/>
                </a:srgbClr>
              </a:gs>
            </a:gsLst>
            <a:lin ang="5400000" scaled="0"/>
          </a:gradFill>
          <a:ln w="6350" cap="flat" cmpd="sng" algn="ctr">
            <a:solidFill>
              <a:srgbClr val="504BA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24" name="Oval 23">
            <a:extLst>
              <a:ext uri="{FF2B5EF4-FFF2-40B4-BE49-F238E27FC236}">
                <a16:creationId xmlns:a16="http://schemas.microsoft.com/office/drawing/2014/main" id="{5B9BBFF2-BAFB-4EF2-80FE-5AC352288445}"/>
              </a:ext>
            </a:extLst>
          </p:cNvPr>
          <p:cNvSpPr/>
          <p:nvPr userDrawn="1"/>
        </p:nvSpPr>
        <p:spPr>
          <a:xfrm>
            <a:off x="1533165" y="4315971"/>
            <a:ext cx="157312" cy="141531"/>
          </a:xfrm>
          <a:prstGeom prst="ellipse">
            <a:avLst/>
          </a:prstGeom>
          <a:gradFill rotWithShape="1">
            <a:gsLst>
              <a:gs pos="0">
                <a:srgbClr val="C9208A">
                  <a:satMod val="103000"/>
                  <a:lumMod val="102000"/>
                  <a:tint val="94000"/>
                </a:srgbClr>
              </a:gs>
              <a:gs pos="50000">
                <a:srgbClr val="C9208A">
                  <a:satMod val="110000"/>
                  <a:lumMod val="100000"/>
                  <a:shade val="100000"/>
                </a:srgbClr>
              </a:gs>
              <a:gs pos="100000">
                <a:srgbClr val="C9208A">
                  <a:lumMod val="99000"/>
                  <a:satMod val="120000"/>
                  <a:shade val="78000"/>
                </a:srgbClr>
              </a:gs>
            </a:gsLst>
            <a:lin ang="5400000" scaled="0"/>
          </a:gradFill>
          <a:ln w="6350" cap="flat" cmpd="sng" algn="ctr">
            <a:solidFill>
              <a:srgbClr val="C9208A"/>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400" b="0" i="0" u="none" strike="noStrike" kern="0" cap="none" spc="0" normalizeH="0" baseline="0" noProof="0" dirty="0" err="1">
              <a:ln>
                <a:noFill/>
              </a:ln>
              <a:solidFill>
                <a:srgbClr val="FFFFFF"/>
              </a:solidFill>
              <a:effectLst/>
              <a:uLnTx/>
              <a:uFillTx/>
              <a:latin typeface="Amazon Ember"/>
              <a:ea typeface="+mn-ea"/>
              <a:cs typeface="+mn-cs"/>
            </a:endParaRPr>
          </a:p>
        </p:txBody>
      </p:sp>
      <p:sp>
        <p:nvSpPr>
          <p:cNvPr id="25" name="Arrow: Pentagon 24">
            <a:extLst>
              <a:ext uri="{FF2B5EF4-FFF2-40B4-BE49-F238E27FC236}">
                <a16:creationId xmlns:a16="http://schemas.microsoft.com/office/drawing/2014/main" id="{E88EB703-4911-44CE-8D8C-B5C9A964E048}"/>
              </a:ext>
            </a:extLst>
          </p:cNvPr>
          <p:cNvSpPr/>
          <p:nvPr userDrawn="1"/>
        </p:nvSpPr>
        <p:spPr>
          <a:xfrm flipH="1">
            <a:off x="1813507" y="4108838"/>
            <a:ext cx="1001062" cy="555796"/>
          </a:xfrm>
          <a:prstGeom prst="homePlate">
            <a:avLst/>
          </a:prstGeom>
          <a:gradFill rotWithShape="1">
            <a:gsLst>
              <a:gs pos="0">
                <a:srgbClr val="C9208A">
                  <a:satMod val="103000"/>
                  <a:lumMod val="102000"/>
                  <a:tint val="94000"/>
                </a:srgbClr>
              </a:gs>
              <a:gs pos="50000">
                <a:srgbClr val="C9208A">
                  <a:satMod val="110000"/>
                  <a:lumMod val="100000"/>
                  <a:shade val="100000"/>
                </a:srgbClr>
              </a:gs>
              <a:gs pos="100000">
                <a:srgbClr val="C9208A">
                  <a:lumMod val="99000"/>
                  <a:satMod val="120000"/>
                  <a:shade val="78000"/>
                </a:srgbClr>
              </a:gs>
            </a:gsLst>
            <a:lin ang="5400000" scaled="0"/>
          </a:gradFill>
          <a:ln w="6350" cap="flat" cmpd="sng" algn="ctr">
            <a:solidFill>
              <a:srgbClr val="C9208A"/>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Amazon Ember"/>
                <a:ea typeface="+mn-ea"/>
                <a:cs typeface="+mn-cs"/>
              </a:rPr>
              <a:t>Who?</a:t>
            </a:r>
          </a:p>
        </p:txBody>
      </p:sp>
      <p:sp>
        <p:nvSpPr>
          <p:cNvPr id="26" name="Rectangle 25">
            <a:extLst>
              <a:ext uri="{FF2B5EF4-FFF2-40B4-BE49-F238E27FC236}">
                <a16:creationId xmlns:a16="http://schemas.microsoft.com/office/drawing/2014/main" id="{804D6DC2-4CED-46A0-BAD8-91C02CE5F380}"/>
              </a:ext>
            </a:extLst>
          </p:cNvPr>
          <p:cNvSpPr/>
          <p:nvPr userDrawn="1"/>
        </p:nvSpPr>
        <p:spPr>
          <a:xfrm>
            <a:off x="2880308" y="4108838"/>
            <a:ext cx="2148840" cy="75051"/>
          </a:xfrm>
          <a:prstGeom prst="rect">
            <a:avLst/>
          </a:prstGeom>
          <a:gradFill rotWithShape="1">
            <a:gsLst>
              <a:gs pos="0">
                <a:srgbClr val="C9208A">
                  <a:satMod val="103000"/>
                  <a:lumMod val="102000"/>
                  <a:tint val="94000"/>
                </a:srgbClr>
              </a:gs>
              <a:gs pos="50000">
                <a:srgbClr val="C9208A">
                  <a:satMod val="110000"/>
                  <a:lumMod val="100000"/>
                  <a:shade val="100000"/>
                </a:srgbClr>
              </a:gs>
              <a:gs pos="100000">
                <a:srgbClr val="C9208A">
                  <a:lumMod val="99000"/>
                  <a:satMod val="120000"/>
                  <a:shade val="78000"/>
                </a:srgbClr>
              </a:gs>
            </a:gsLst>
            <a:lin ang="5400000" scaled="0"/>
          </a:gradFill>
          <a:ln w="6350" cap="flat" cmpd="sng" algn="ctr">
            <a:solidFill>
              <a:srgbClr val="C9208A"/>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27" name="Rectangle 26">
            <a:extLst>
              <a:ext uri="{FF2B5EF4-FFF2-40B4-BE49-F238E27FC236}">
                <a16:creationId xmlns:a16="http://schemas.microsoft.com/office/drawing/2014/main" id="{BED10F72-5A26-41B7-96E3-9DC1467BAB69}"/>
              </a:ext>
            </a:extLst>
          </p:cNvPr>
          <p:cNvSpPr/>
          <p:nvPr userDrawn="1"/>
        </p:nvSpPr>
        <p:spPr>
          <a:xfrm>
            <a:off x="5029150" y="4108838"/>
            <a:ext cx="7153326" cy="75049"/>
          </a:xfrm>
          <a:prstGeom prst="rect">
            <a:avLst/>
          </a:prstGeom>
          <a:gradFill rotWithShape="1">
            <a:gsLst>
              <a:gs pos="0">
                <a:srgbClr val="C9208A">
                  <a:lumMod val="110000"/>
                  <a:satMod val="105000"/>
                  <a:tint val="67000"/>
                </a:srgbClr>
              </a:gs>
              <a:gs pos="50000">
                <a:srgbClr val="C9208A">
                  <a:lumMod val="105000"/>
                  <a:satMod val="103000"/>
                  <a:tint val="73000"/>
                </a:srgbClr>
              </a:gs>
              <a:gs pos="100000">
                <a:srgbClr val="C9208A">
                  <a:lumMod val="105000"/>
                  <a:satMod val="109000"/>
                  <a:tint val="81000"/>
                </a:srgbClr>
              </a:gs>
            </a:gsLst>
            <a:lin ang="5400000" scaled="0"/>
          </a:gradFill>
          <a:ln w="6350" cap="flat" cmpd="sng" algn="ctr">
            <a:solidFill>
              <a:srgbClr val="C9208A"/>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28" name="Oval 27">
            <a:extLst>
              <a:ext uri="{FF2B5EF4-FFF2-40B4-BE49-F238E27FC236}">
                <a16:creationId xmlns:a16="http://schemas.microsoft.com/office/drawing/2014/main" id="{1483DE0C-60A4-4D54-8A2D-3C5BE395A887}"/>
              </a:ext>
            </a:extLst>
          </p:cNvPr>
          <p:cNvSpPr/>
          <p:nvPr userDrawn="1"/>
        </p:nvSpPr>
        <p:spPr>
          <a:xfrm>
            <a:off x="1421134" y="5276434"/>
            <a:ext cx="157312" cy="141531"/>
          </a:xfrm>
          <a:prstGeom prst="ellipse">
            <a:avLst/>
          </a:prstGeom>
          <a:solidFill>
            <a:srgbClr val="00537C"/>
          </a:solidFill>
          <a:ln>
            <a:solidFill>
              <a:srgbClr val="00527B"/>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400" b="0" i="0" u="none" strike="noStrike" kern="0" cap="none" spc="0" normalizeH="0" baseline="0" noProof="0" dirty="0" err="1">
              <a:ln>
                <a:noFill/>
              </a:ln>
              <a:solidFill>
                <a:srgbClr val="FFFFFF"/>
              </a:solidFill>
              <a:effectLst/>
              <a:uLnTx/>
              <a:uFillTx/>
              <a:latin typeface="Amazon Ember"/>
              <a:ea typeface="+mn-ea"/>
              <a:cs typeface="+mn-cs"/>
            </a:endParaRPr>
          </a:p>
        </p:txBody>
      </p:sp>
      <p:sp>
        <p:nvSpPr>
          <p:cNvPr id="29" name="Arrow: Pentagon 28">
            <a:extLst>
              <a:ext uri="{FF2B5EF4-FFF2-40B4-BE49-F238E27FC236}">
                <a16:creationId xmlns:a16="http://schemas.microsoft.com/office/drawing/2014/main" id="{D4FCC556-4B58-45ED-B69B-9F23ECE46A17}"/>
              </a:ext>
            </a:extLst>
          </p:cNvPr>
          <p:cNvSpPr/>
          <p:nvPr userDrawn="1"/>
        </p:nvSpPr>
        <p:spPr>
          <a:xfrm flipH="1">
            <a:off x="1701476" y="5069301"/>
            <a:ext cx="1001062" cy="555796"/>
          </a:xfrm>
          <a:prstGeom prst="homePlate">
            <a:avLst/>
          </a:prstGeom>
          <a:gradFill rotWithShape="1">
            <a:gsLst>
              <a:gs pos="0">
                <a:srgbClr val="005176">
                  <a:satMod val="103000"/>
                  <a:lumMod val="102000"/>
                  <a:tint val="94000"/>
                </a:srgbClr>
              </a:gs>
              <a:gs pos="50000">
                <a:srgbClr val="005176">
                  <a:satMod val="110000"/>
                  <a:lumMod val="100000"/>
                  <a:shade val="100000"/>
                </a:srgbClr>
              </a:gs>
              <a:gs pos="100000">
                <a:srgbClr val="005176">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Amazon Ember"/>
                <a:ea typeface="+mn-ea"/>
                <a:cs typeface="+mn-cs"/>
              </a:rPr>
              <a:t>How?</a:t>
            </a:r>
          </a:p>
        </p:txBody>
      </p:sp>
      <p:sp>
        <p:nvSpPr>
          <p:cNvPr id="30" name="Rectangle 29">
            <a:extLst>
              <a:ext uri="{FF2B5EF4-FFF2-40B4-BE49-F238E27FC236}">
                <a16:creationId xmlns:a16="http://schemas.microsoft.com/office/drawing/2014/main" id="{834DBD83-6380-4112-83F7-9D50A87785DD}"/>
              </a:ext>
            </a:extLst>
          </p:cNvPr>
          <p:cNvSpPr/>
          <p:nvPr userDrawn="1"/>
        </p:nvSpPr>
        <p:spPr>
          <a:xfrm>
            <a:off x="2768277" y="5069301"/>
            <a:ext cx="2148840" cy="75051"/>
          </a:xfrm>
          <a:prstGeom prst="rect">
            <a:avLst/>
          </a:prstGeom>
          <a:gradFill rotWithShape="1">
            <a:gsLst>
              <a:gs pos="0">
                <a:srgbClr val="005176">
                  <a:satMod val="103000"/>
                  <a:lumMod val="102000"/>
                  <a:tint val="94000"/>
                </a:srgbClr>
              </a:gs>
              <a:gs pos="50000">
                <a:srgbClr val="005176">
                  <a:satMod val="110000"/>
                  <a:lumMod val="100000"/>
                  <a:shade val="100000"/>
                </a:srgbClr>
              </a:gs>
              <a:gs pos="100000">
                <a:srgbClr val="005176">
                  <a:lumMod val="99000"/>
                  <a:satMod val="120000"/>
                  <a:shade val="78000"/>
                </a:srgbClr>
              </a:gs>
            </a:gsLst>
            <a:lin ang="5400000" scaled="0"/>
          </a:gradFill>
          <a:ln w="6350" cap="flat" cmpd="sng" algn="ctr">
            <a:solidFill>
              <a:srgbClr val="005176"/>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31" name="Rectangle 30">
            <a:extLst>
              <a:ext uri="{FF2B5EF4-FFF2-40B4-BE49-F238E27FC236}">
                <a16:creationId xmlns:a16="http://schemas.microsoft.com/office/drawing/2014/main" id="{EA1885DF-CF11-48AA-B343-2A6F9D1C102F}"/>
              </a:ext>
            </a:extLst>
          </p:cNvPr>
          <p:cNvSpPr/>
          <p:nvPr userDrawn="1"/>
        </p:nvSpPr>
        <p:spPr>
          <a:xfrm>
            <a:off x="4917117" y="5069301"/>
            <a:ext cx="7274882" cy="75049"/>
          </a:xfrm>
          <a:prstGeom prst="rect">
            <a:avLst/>
          </a:prstGeom>
          <a:gradFill rotWithShape="1">
            <a:gsLst>
              <a:gs pos="0">
                <a:srgbClr val="005176">
                  <a:lumMod val="110000"/>
                  <a:satMod val="105000"/>
                  <a:tint val="67000"/>
                </a:srgbClr>
              </a:gs>
              <a:gs pos="50000">
                <a:srgbClr val="005176">
                  <a:lumMod val="105000"/>
                  <a:satMod val="103000"/>
                  <a:tint val="73000"/>
                </a:srgbClr>
              </a:gs>
              <a:gs pos="100000">
                <a:srgbClr val="005176">
                  <a:lumMod val="105000"/>
                  <a:satMod val="109000"/>
                  <a:tint val="81000"/>
                </a:srgbClr>
              </a:gs>
            </a:gsLst>
            <a:lin ang="5400000" scaled="0"/>
          </a:gradFill>
          <a:ln w="6350" cap="flat" cmpd="sng" algn="ctr">
            <a:solidFill>
              <a:srgbClr val="005176"/>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32" name="Oval 31">
            <a:extLst>
              <a:ext uri="{FF2B5EF4-FFF2-40B4-BE49-F238E27FC236}">
                <a16:creationId xmlns:a16="http://schemas.microsoft.com/office/drawing/2014/main" id="{821D782B-887F-4CF4-AA7D-FC06A648EEDF}"/>
              </a:ext>
            </a:extLst>
          </p:cNvPr>
          <p:cNvSpPr/>
          <p:nvPr userDrawn="1"/>
        </p:nvSpPr>
        <p:spPr>
          <a:xfrm>
            <a:off x="1129357" y="6236899"/>
            <a:ext cx="157312" cy="141531"/>
          </a:xfrm>
          <a:prstGeom prst="ellipse">
            <a:avLst/>
          </a:prstGeom>
          <a:gradFill rotWithShape="1">
            <a:gsLst>
              <a:gs pos="0">
                <a:srgbClr val="232F3E">
                  <a:satMod val="103000"/>
                  <a:lumMod val="102000"/>
                  <a:tint val="94000"/>
                </a:srgbClr>
              </a:gs>
              <a:gs pos="50000">
                <a:srgbClr val="232F3E">
                  <a:satMod val="110000"/>
                  <a:lumMod val="100000"/>
                  <a:shade val="100000"/>
                </a:srgbClr>
              </a:gs>
              <a:gs pos="100000">
                <a:srgbClr val="232F3E">
                  <a:lumMod val="99000"/>
                  <a:satMod val="120000"/>
                  <a:shade val="78000"/>
                </a:srgbClr>
              </a:gs>
            </a:gsLst>
            <a:lin ang="5400000" scaled="0"/>
          </a:gradFill>
          <a:ln w="6350" cap="flat" cmpd="sng" algn="ctr">
            <a:solidFill>
              <a:srgbClr val="232F3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FFFFFF"/>
              </a:solidFill>
              <a:effectLst/>
              <a:uLnTx/>
              <a:uFillTx/>
              <a:latin typeface="Amazon Ember"/>
              <a:ea typeface="+mn-ea"/>
              <a:cs typeface="+mn-cs"/>
            </a:endParaRPr>
          </a:p>
        </p:txBody>
      </p:sp>
      <p:sp>
        <p:nvSpPr>
          <p:cNvPr id="33" name="Arrow: Pentagon 32">
            <a:extLst>
              <a:ext uri="{FF2B5EF4-FFF2-40B4-BE49-F238E27FC236}">
                <a16:creationId xmlns:a16="http://schemas.microsoft.com/office/drawing/2014/main" id="{28DE1D5F-2AA6-41C8-AADE-83C2708C55B1}"/>
              </a:ext>
            </a:extLst>
          </p:cNvPr>
          <p:cNvSpPr/>
          <p:nvPr userDrawn="1"/>
        </p:nvSpPr>
        <p:spPr>
          <a:xfrm flipH="1">
            <a:off x="1409699" y="6029766"/>
            <a:ext cx="1001062" cy="555796"/>
          </a:xfrm>
          <a:prstGeom prst="homePlate">
            <a:avLst/>
          </a:prstGeom>
          <a:gradFill rotWithShape="1">
            <a:gsLst>
              <a:gs pos="0">
                <a:srgbClr val="232F3E">
                  <a:satMod val="103000"/>
                  <a:lumMod val="102000"/>
                  <a:tint val="94000"/>
                </a:srgbClr>
              </a:gs>
              <a:gs pos="50000">
                <a:srgbClr val="232F3E">
                  <a:satMod val="110000"/>
                  <a:lumMod val="100000"/>
                  <a:shade val="100000"/>
                </a:srgbClr>
              </a:gs>
              <a:gs pos="100000">
                <a:srgbClr val="232F3E">
                  <a:lumMod val="99000"/>
                  <a:satMod val="120000"/>
                  <a:shade val="78000"/>
                </a:srgbClr>
              </a:gs>
            </a:gsLst>
            <a:lin ang="5400000" scaled="0"/>
          </a:gradFill>
          <a:ln w="6350" cap="flat" cmpd="sng" algn="ctr">
            <a:solidFill>
              <a:srgbClr val="232F3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Amazon Ember"/>
                <a:ea typeface="+mn-ea"/>
                <a:cs typeface="+mn-cs"/>
              </a:rPr>
              <a:t>How much?</a:t>
            </a:r>
          </a:p>
        </p:txBody>
      </p:sp>
      <p:sp>
        <p:nvSpPr>
          <p:cNvPr id="34" name="Rectangle 33">
            <a:extLst>
              <a:ext uri="{FF2B5EF4-FFF2-40B4-BE49-F238E27FC236}">
                <a16:creationId xmlns:a16="http://schemas.microsoft.com/office/drawing/2014/main" id="{5F6EE267-E6E8-4933-AEBF-E06E590B8AD5}"/>
              </a:ext>
            </a:extLst>
          </p:cNvPr>
          <p:cNvSpPr/>
          <p:nvPr userDrawn="1"/>
        </p:nvSpPr>
        <p:spPr>
          <a:xfrm>
            <a:off x="2476500" y="6029766"/>
            <a:ext cx="2148840" cy="75051"/>
          </a:xfrm>
          <a:prstGeom prst="rect">
            <a:avLst/>
          </a:prstGeom>
          <a:gradFill rotWithShape="1">
            <a:gsLst>
              <a:gs pos="0">
                <a:srgbClr val="232F3E">
                  <a:satMod val="103000"/>
                  <a:lumMod val="102000"/>
                  <a:tint val="94000"/>
                </a:srgbClr>
              </a:gs>
              <a:gs pos="50000">
                <a:srgbClr val="232F3E">
                  <a:satMod val="110000"/>
                  <a:lumMod val="100000"/>
                  <a:shade val="100000"/>
                </a:srgbClr>
              </a:gs>
              <a:gs pos="100000">
                <a:srgbClr val="232F3E">
                  <a:lumMod val="99000"/>
                  <a:satMod val="120000"/>
                  <a:shade val="78000"/>
                </a:srgbClr>
              </a:gs>
            </a:gsLst>
            <a:lin ang="5400000" scaled="0"/>
          </a:gradFill>
          <a:ln w="6350" cap="flat" cmpd="sng" algn="ctr">
            <a:solidFill>
              <a:srgbClr val="232F3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
        <p:nvSpPr>
          <p:cNvPr id="35" name="Rectangle 34">
            <a:extLst>
              <a:ext uri="{FF2B5EF4-FFF2-40B4-BE49-F238E27FC236}">
                <a16:creationId xmlns:a16="http://schemas.microsoft.com/office/drawing/2014/main" id="{604E5CF1-7425-4CB1-AAD0-29F5F5C1AF69}"/>
              </a:ext>
            </a:extLst>
          </p:cNvPr>
          <p:cNvSpPr/>
          <p:nvPr userDrawn="1"/>
        </p:nvSpPr>
        <p:spPr>
          <a:xfrm>
            <a:off x="4625339" y="6029766"/>
            <a:ext cx="7566661" cy="75049"/>
          </a:xfrm>
          <a:prstGeom prst="rect">
            <a:avLst/>
          </a:prstGeom>
          <a:gradFill rotWithShape="1">
            <a:gsLst>
              <a:gs pos="0">
                <a:srgbClr val="232F3E">
                  <a:lumMod val="110000"/>
                  <a:satMod val="105000"/>
                  <a:tint val="67000"/>
                </a:srgbClr>
              </a:gs>
              <a:gs pos="50000">
                <a:srgbClr val="232F3E">
                  <a:lumMod val="105000"/>
                  <a:satMod val="103000"/>
                  <a:tint val="73000"/>
                </a:srgbClr>
              </a:gs>
              <a:gs pos="100000">
                <a:srgbClr val="232F3E">
                  <a:lumMod val="105000"/>
                  <a:satMod val="109000"/>
                  <a:tint val="81000"/>
                </a:srgbClr>
              </a:gs>
            </a:gsLst>
            <a:lin ang="5400000" scaled="0"/>
          </a:gradFill>
          <a:ln w="6350" cap="flat" cmpd="sng" algn="ctr">
            <a:solidFill>
              <a:srgbClr val="232F3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GB" sz="1800" b="0" i="0" u="none" strike="noStrike" kern="0" cap="none" spc="0" normalizeH="0" baseline="0" noProof="0" dirty="0" err="1">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1417232400"/>
      </p:ext>
    </p:extLst>
  </p:cSld>
  <p:clrMap bg1="lt1" tx1="dk1" bg2="lt2" tx2="dk2" accent1="accent1" accent2="accent2" accent3="accent3" accent4="accent4" accent5="accent5" accent6="accent6" hlink="hlink" folHlink="folHlink"/>
  <p:sldLayoutIdLst>
    <p:sldLayoutId id="21474837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C0B3DF-7484-4D1A-8838-EEF54EB873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3D461DC-2059-4741-8079-87979CC65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4062BC-BBC1-4083-B637-765D7DB62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CC145-FB9D-49BE-8681-F332C20DA99E}" type="datetimeFigureOut">
              <a:rPr lang="en-GB" smtClean="0"/>
              <a:t>14/08/2023</a:t>
            </a:fld>
            <a:endParaRPr lang="en-GB"/>
          </a:p>
        </p:txBody>
      </p:sp>
      <p:sp>
        <p:nvSpPr>
          <p:cNvPr id="5" name="Footer Placeholder 4">
            <a:extLst>
              <a:ext uri="{FF2B5EF4-FFF2-40B4-BE49-F238E27FC236}">
                <a16:creationId xmlns:a16="http://schemas.microsoft.com/office/drawing/2014/main" id="{93F1BFBD-E5F8-4974-B359-6A3386CC38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621B165-B4A9-4064-8161-E36752556D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1E598-2F37-4319-9A8D-C7B94FC60008}" type="slidenum">
              <a:rPr lang="en-GB" smtClean="0"/>
              <a:t>‹#›</a:t>
            </a:fld>
            <a:endParaRPr lang="en-GB"/>
          </a:p>
        </p:txBody>
      </p:sp>
    </p:spTree>
    <p:extLst>
      <p:ext uri="{BB962C8B-B14F-4D97-AF65-F5344CB8AC3E}">
        <p14:creationId xmlns:p14="http://schemas.microsoft.com/office/powerpoint/2010/main" val="419061692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89.svg"/><Relationship Id="rId2" Type="http://schemas.openxmlformats.org/officeDocument/2006/relationships/image" Target="../media/image28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89.svg"/><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svg"/></Relationships>
</file>

<file path=ppt/slides/_rels/slide104.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305.jpe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302.svg"/><Relationship Id="rId5" Type="http://schemas.openxmlformats.org/officeDocument/2006/relationships/image" Target="../media/image301.png"/><Relationship Id="rId4" Type="http://schemas.openxmlformats.org/officeDocument/2006/relationships/image" Target="../media/image304.png"/></Relationships>
</file>

<file path=ppt/slides/_rels/slide10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07.png"/><Relationship Id="rId1" Type="http://schemas.openxmlformats.org/officeDocument/2006/relationships/slideLayout" Target="../slideLayouts/slideLayout2.xml"/><Relationship Id="rId5" Type="http://schemas.openxmlformats.org/officeDocument/2006/relationships/image" Target="../media/image308.png"/><Relationship Id="rId4" Type="http://schemas.openxmlformats.org/officeDocument/2006/relationships/image" Target="../media/image56.svg"/></Relationships>
</file>

<file path=ppt/slides/_rels/slide11.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38.png"/><Relationship Id="rId39" Type="http://schemas.openxmlformats.org/officeDocument/2006/relationships/image" Target="../media/image151.png"/><Relationship Id="rId3" Type="http://schemas.openxmlformats.org/officeDocument/2006/relationships/image" Target="../media/image115.png"/><Relationship Id="rId21" Type="http://schemas.openxmlformats.org/officeDocument/2006/relationships/image" Target="../media/image133.png"/><Relationship Id="rId34" Type="http://schemas.openxmlformats.org/officeDocument/2006/relationships/image" Target="../media/image146.png"/><Relationship Id="rId42" Type="http://schemas.openxmlformats.org/officeDocument/2006/relationships/image" Target="../media/image154.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33" Type="http://schemas.openxmlformats.org/officeDocument/2006/relationships/image" Target="../media/image145.png"/><Relationship Id="rId38" Type="http://schemas.openxmlformats.org/officeDocument/2006/relationships/image" Target="../media/image150.png"/><Relationship Id="rId2" Type="http://schemas.openxmlformats.org/officeDocument/2006/relationships/image" Target="../media/image114.png"/><Relationship Id="rId16" Type="http://schemas.openxmlformats.org/officeDocument/2006/relationships/image" Target="../media/image128.png"/><Relationship Id="rId20" Type="http://schemas.openxmlformats.org/officeDocument/2006/relationships/image" Target="../media/image132.png"/><Relationship Id="rId29" Type="http://schemas.openxmlformats.org/officeDocument/2006/relationships/image" Target="../media/image141.png"/><Relationship Id="rId41"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18.emf"/><Relationship Id="rId11" Type="http://schemas.openxmlformats.org/officeDocument/2006/relationships/image" Target="../media/image123.png"/><Relationship Id="rId24" Type="http://schemas.openxmlformats.org/officeDocument/2006/relationships/image" Target="../media/image136.png"/><Relationship Id="rId32" Type="http://schemas.openxmlformats.org/officeDocument/2006/relationships/image" Target="../media/image144.png"/><Relationship Id="rId37" Type="http://schemas.openxmlformats.org/officeDocument/2006/relationships/image" Target="../media/image149.png"/><Relationship Id="rId40" Type="http://schemas.openxmlformats.org/officeDocument/2006/relationships/image" Target="../media/image152.png"/><Relationship Id="rId5" Type="http://schemas.openxmlformats.org/officeDocument/2006/relationships/image" Target="../media/image117.png"/><Relationship Id="rId15" Type="http://schemas.openxmlformats.org/officeDocument/2006/relationships/image" Target="../media/image127.png"/><Relationship Id="rId23" Type="http://schemas.openxmlformats.org/officeDocument/2006/relationships/image" Target="../media/image135.png"/><Relationship Id="rId28" Type="http://schemas.openxmlformats.org/officeDocument/2006/relationships/image" Target="../media/image140.png"/><Relationship Id="rId36" Type="http://schemas.openxmlformats.org/officeDocument/2006/relationships/image" Target="../media/image148.png"/><Relationship Id="rId10" Type="http://schemas.openxmlformats.org/officeDocument/2006/relationships/image" Target="../media/image122.png"/><Relationship Id="rId19" Type="http://schemas.openxmlformats.org/officeDocument/2006/relationships/image" Target="../media/image131.png"/><Relationship Id="rId31" Type="http://schemas.openxmlformats.org/officeDocument/2006/relationships/image" Target="../media/image143.png"/><Relationship Id="rId4" Type="http://schemas.openxmlformats.org/officeDocument/2006/relationships/image" Target="../media/image116.sv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9.png"/><Relationship Id="rId30" Type="http://schemas.openxmlformats.org/officeDocument/2006/relationships/image" Target="../media/image142.png"/><Relationship Id="rId35" Type="http://schemas.openxmlformats.org/officeDocument/2006/relationships/image" Target="../media/image147.png"/></Relationships>
</file>

<file path=ppt/slides/_rels/slide110.xml.rels><?xml version="1.0" encoding="UTF-8" standalone="yes"?>
<Relationships xmlns="http://schemas.openxmlformats.org/package/2006/relationships"><Relationship Id="rId8" Type="http://schemas.openxmlformats.org/officeDocument/2006/relationships/image" Target="../media/image311.svg"/><Relationship Id="rId3" Type="http://schemas.openxmlformats.org/officeDocument/2006/relationships/image" Target="../media/image55.png"/><Relationship Id="rId7" Type="http://schemas.openxmlformats.org/officeDocument/2006/relationships/image" Target="../media/image310.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56.sv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png"/><Relationship Id="rId55" Type="http://schemas.openxmlformats.org/officeDocument/2006/relationships/image" Target="../media/image70.svg"/><Relationship Id="rId63" Type="http://schemas.openxmlformats.org/officeDocument/2006/relationships/image" Target="../media/image78.sv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7" Type="http://schemas.openxmlformats.org/officeDocument/2006/relationships/image" Target="../media/image22.svg"/><Relationship Id="rId71" Type="http://schemas.openxmlformats.org/officeDocument/2006/relationships/image" Target="../media/image86.svg"/><Relationship Id="rId2" Type="http://schemas.openxmlformats.org/officeDocument/2006/relationships/notesSlide" Target="../notesSlides/notesSlide33.xml"/><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sv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svg"/><Relationship Id="rId5" Type="http://schemas.openxmlformats.org/officeDocument/2006/relationships/image" Target="../media/image20.svg"/><Relationship Id="rId61" Type="http://schemas.openxmlformats.org/officeDocument/2006/relationships/image" Target="../media/image76.svg"/><Relationship Id="rId82" Type="http://schemas.openxmlformats.org/officeDocument/2006/relationships/image" Target="../media/image97.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svg"/><Relationship Id="rId73" Type="http://schemas.openxmlformats.org/officeDocument/2006/relationships/image" Target="../media/image88.svg"/><Relationship Id="rId78" Type="http://schemas.openxmlformats.org/officeDocument/2006/relationships/image" Target="../media/image93.png"/><Relationship Id="rId81" Type="http://schemas.openxmlformats.org/officeDocument/2006/relationships/image" Target="../media/image96.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svg"/><Relationship Id="rId77" Type="http://schemas.openxmlformats.org/officeDocument/2006/relationships/image" Target="../media/image92.svg"/><Relationship Id="rId8" Type="http://schemas.openxmlformats.org/officeDocument/2006/relationships/image" Target="../media/image23.png"/><Relationship Id="rId51" Type="http://schemas.openxmlformats.org/officeDocument/2006/relationships/image" Target="../media/image66.sv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image" Target="../media/image18.jpe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svg"/><Relationship Id="rId67" Type="http://schemas.openxmlformats.org/officeDocument/2006/relationships/image" Target="../media/image82.sv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svg"/><Relationship Id="rId83"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svg"/><Relationship Id="rId57" Type="http://schemas.openxmlformats.org/officeDocument/2006/relationships/image" Target="../media/image72.svg"/></Relationships>
</file>

<file path=ppt/slides/_rels/slide11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png"/><Relationship Id="rId55" Type="http://schemas.openxmlformats.org/officeDocument/2006/relationships/image" Target="../media/image70.svg"/><Relationship Id="rId63" Type="http://schemas.openxmlformats.org/officeDocument/2006/relationships/image" Target="../media/image78.sv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7" Type="http://schemas.openxmlformats.org/officeDocument/2006/relationships/image" Target="../media/image22.svg"/><Relationship Id="rId71" Type="http://schemas.openxmlformats.org/officeDocument/2006/relationships/image" Target="../media/image86.svg"/><Relationship Id="rId2" Type="http://schemas.openxmlformats.org/officeDocument/2006/relationships/notesSlide" Target="../notesSlides/notesSlide34.xml"/><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sv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svg"/><Relationship Id="rId5" Type="http://schemas.openxmlformats.org/officeDocument/2006/relationships/image" Target="../media/image20.svg"/><Relationship Id="rId61" Type="http://schemas.openxmlformats.org/officeDocument/2006/relationships/image" Target="../media/image76.svg"/><Relationship Id="rId82" Type="http://schemas.openxmlformats.org/officeDocument/2006/relationships/image" Target="../media/image97.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svg"/><Relationship Id="rId73" Type="http://schemas.openxmlformats.org/officeDocument/2006/relationships/image" Target="../media/image88.svg"/><Relationship Id="rId78" Type="http://schemas.openxmlformats.org/officeDocument/2006/relationships/image" Target="../media/image93.png"/><Relationship Id="rId81" Type="http://schemas.openxmlformats.org/officeDocument/2006/relationships/image" Target="../media/image96.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svg"/><Relationship Id="rId77" Type="http://schemas.openxmlformats.org/officeDocument/2006/relationships/image" Target="../media/image92.svg"/><Relationship Id="rId8" Type="http://schemas.openxmlformats.org/officeDocument/2006/relationships/image" Target="../media/image23.png"/><Relationship Id="rId51" Type="http://schemas.openxmlformats.org/officeDocument/2006/relationships/image" Target="../media/image66.sv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image" Target="../media/image18.jpe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svg"/><Relationship Id="rId67" Type="http://schemas.openxmlformats.org/officeDocument/2006/relationships/image" Target="../media/image82.sv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svg"/><Relationship Id="rId83"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svg"/><Relationship Id="rId57" Type="http://schemas.openxmlformats.org/officeDocument/2006/relationships/image" Target="../media/image72.svg"/></Relationships>
</file>

<file path=ppt/slides/_rels/slide115.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2.png"/><Relationship Id="rId18" Type="http://schemas.openxmlformats.org/officeDocument/2006/relationships/image" Target="../media/image327.png"/><Relationship Id="rId3" Type="http://schemas.openxmlformats.org/officeDocument/2006/relationships/image" Target="../media/image314.svg"/><Relationship Id="rId7" Type="http://schemas.openxmlformats.org/officeDocument/2006/relationships/image" Target="../media/image316.svg"/><Relationship Id="rId12" Type="http://schemas.openxmlformats.org/officeDocument/2006/relationships/image" Target="../media/image321.png"/><Relationship Id="rId17" Type="http://schemas.openxmlformats.org/officeDocument/2006/relationships/image" Target="../media/image326.png"/><Relationship Id="rId2" Type="http://schemas.openxmlformats.org/officeDocument/2006/relationships/image" Target="../media/image313.png"/><Relationship Id="rId16"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0.png"/><Relationship Id="rId5" Type="http://schemas.openxmlformats.org/officeDocument/2006/relationships/image" Target="../media/image300.svg"/><Relationship Id="rId15" Type="http://schemas.openxmlformats.org/officeDocument/2006/relationships/image" Target="../media/image324.png"/><Relationship Id="rId10" Type="http://schemas.openxmlformats.org/officeDocument/2006/relationships/image" Target="../media/image319.png"/><Relationship Id="rId19" Type="http://schemas.openxmlformats.org/officeDocument/2006/relationships/image" Target="../media/image328.png"/><Relationship Id="rId4" Type="http://schemas.openxmlformats.org/officeDocument/2006/relationships/image" Target="../media/image299.png"/><Relationship Id="rId9" Type="http://schemas.openxmlformats.org/officeDocument/2006/relationships/image" Target="../media/image318.svg"/><Relationship Id="rId14" Type="http://schemas.openxmlformats.org/officeDocument/2006/relationships/image" Target="../media/image323.png"/></Relationships>
</file>

<file path=ppt/slides/_rels/slide117.xml.rels><?xml version="1.0" encoding="UTF-8" standalone="yes"?>
<Relationships xmlns="http://schemas.openxmlformats.org/package/2006/relationships"><Relationship Id="rId2" Type="http://schemas.openxmlformats.org/officeDocument/2006/relationships/image" Target="../media/image329.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2.png"/><Relationship Id="rId18" Type="http://schemas.openxmlformats.org/officeDocument/2006/relationships/image" Target="../media/image325.png"/><Relationship Id="rId3" Type="http://schemas.openxmlformats.org/officeDocument/2006/relationships/image" Target="../media/image314.svg"/><Relationship Id="rId21" Type="http://schemas.openxmlformats.org/officeDocument/2006/relationships/image" Target="../media/image331.jpeg"/><Relationship Id="rId7" Type="http://schemas.openxmlformats.org/officeDocument/2006/relationships/image" Target="../media/image316.svg"/><Relationship Id="rId12" Type="http://schemas.openxmlformats.org/officeDocument/2006/relationships/image" Target="../media/image323.png"/><Relationship Id="rId17" Type="http://schemas.openxmlformats.org/officeDocument/2006/relationships/image" Target="../media/image82.svg"/><Relationship Id="rId25" Type="http://schemas.openxmlformats.org/officeDocument/2006/relationships/image" Target="../media/image334.png"/><Relationship Id="rId2" Type="http://schemas.openxmlformats.org/officeDocument/2006/relationships/image" Target="../media/image313.png"/><Relationship Id="rId16" Type="http://schemas.openxmlformats.org/officeDocument/2006/relationships/image" Target="../media/image81.png"/><Relationship Id="rId20"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24.png"/><Relationship Id="rId24" Type="http://schemas.openxmlformats.org/officeDocument/2006/relationships/image" Target="../media/image333.png"/><Relationship Id="rId5" Type="http://schemas.openxmlformats.org/officeDocument/2006/relationships/image" Target="../media/image300.svg"/><Relationship Id="rId15" Type="http://schemas.openxmlformats.org/officeDocument/2006/relationships/image" Target="../media/image320.png"/><Relationship Id="rId23" Type="http://schemas.openxmlformats.org/officeDocument/2006/relationships/image" Target="../media/image332.png"/><Relationship Id="rId10" Type="http://schemas.openxmlformats.org/officeDocument/2006/relationships/image" Target="../media/image319.png"/><Relationship Id="rId19" Type="http://schemas.openxmlformats.org/officeDocument/2006/relationships/image" Target="../media/image327.png"/><Relationship Id="rId4" Type="http://schemas.openxmlformats.org/officeDocument/2006/relationships/image" Target="../media/image299.png"/><Relationship Id="rId9" Type="http://schemas.openxmlformats.org/officeDocument/2006/relationships/image" Target="../media/image318.svg"/><Relationship Id="rId14" Type="http://schemas.openxmlformats.org/officeDocument/2006/relationships/image" Target="../media/image321.png"/><Relationship Id="rId22" Type="http://schemas.openxmlformats.org/officeDocument/2006/relationships/image" Target="../media/image32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8" Type="http://schemas.openxmlformats.org/officeDocument/2006/relationships/image" Target="../media/image339.svg"/><Relationship Id="rId3" Type="http://schemas.openxmlformats.org/officeDocument/2006/relationships/image" Target="../media/image77.png"/><Relationship Id="rId7" Type="http://schemas.openxmlformats.org/officeDocument/2006/relationships/image" Target="../media/image338.png"/><Relationship Id="rId2" Type="http://schemas.openxmlformats.org/officeDocument/2006/relationships/image" Target="../media/image335.jpeg"/><Relationship Id="rId1" Type="http://schemas.openxmlformats.org/officeDocument/2006/relationships/slideLayout" Target="../slideLayouts/slideLayout2.xml"/><Relationship Id="rId6" Type="http://schemas.openxmlformats.org/officeDocument/2006/relationships/image" Target="../media/image337.sv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svg"/><Relationship Id="rId4" Type="http://schemas.openxmlformats.org/officeDocument/2006/relationships/image" Target="../media/image78.svg"/><Relationship Id="rId9" Type="http://schemas.openxmlformats.org/officeDocument/2006/relationships/image" Target="../media/image340.png"/></Relationships>
</file>

<file path=ppt/slides/_rels/slide122.xml.rels><?xml version="1.0" encoding="UTF-8" standalone="yes"?>
<Relationships xmlns="http://schemas.openxmlformats.org/package/2006/relationships"><Relationship Id="rId8" Type="http://schemas.openxmlformats.org/officeDocument/2006/relationships/image" Target="../media/image349.svg"/><Relationship Id="rId3" Type="http://schemas.openxmlformats.org/officeDocument/2006/relationships/image" Target="../media/image344.svg"/><Relationship Id="rId7" Type="http://schemas.openxmlformats.org/officeDocument/2006/relationships/image" Target="../media/image348.png"/><Relationship Id="rId12" Type="http://schemas.openxmlformats.org/officeDocument/2006/relationships/image" Target="../media/image353.svg"/><Relationship Id="rId2" Type="http://schemas.openxmlformats.org/officeDocument/2006/relationships/image" Target="../media/image343.png"/><Relationship Id="rId1" Type="http://schemas.openxmlformats.org/officeDocument/2006/relationships/slideLayout" Target="../slideLayouts/slideLayout2.xml"/><Relationship Id="rId6" Type="http://schemas.openxmlformats.org/officeDocument/2006/relationships/image" Target="../media/image347.svg"/><Relationship Id="rId11" Type="http://schemas.openxmlformats.org/officeDocument/2006/relationships/image" Target="../media/image352.png"/><Relationship Id="rId5" Type="http://schemas.openxmlformats.org/officeDocument/2006/relationships/image" Target="../media/image346.png"/><Relationship Id="rId10" Type="http://schemas.openxmlformats.org/officeDocument/2006/relationships/image" Target="../media/image351.svg"/><Relationship Id="rId4" Type="http://schemas.openxmlformats.org/officeDocument/2006/relationships/image" Target="../media/image345.png"/><Relationship Id="rId9" Type="http://schemas.openxmlformats.org/officeDocument/2006/relationships/image" Target="../media/image350.png"/></Relationships>
</file>

<file path=ppt/slides/_rels/slide1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365.png"/><Relationship Id="rId18" Type="http://schemas.openxmlformats.org/officeDocument/2006/relationships/image" Target="../media/image370.png"/><Relationship Id="rId26" Type="http://schemas.openxmlformats.org/officeDocument/2006/relationships/image" Target="../media/image378.png"/><Relationship Id="rId3" Type="http://schemas.openxmlformats.org/officeDocument/2006/relationships/image" Target="../media/image355.png"/><Relationship Id="rId21" Type="http://schemas.openxmlformats.org/officeDocument/2006/relationships/image" Target="../media/image373.png"/><Relationship Id="rId7" Type="http://schemas.openxmlformats.org/officeDocument/2006/relationships/image" Target="../media/image359.png"/><Relationship Id="rId12" Type="http://schemas.openxmlformats.org/officeDocument/2006/relationships/image" Target="../media/image364.png"/><Relationship Id="rId17" Type="http://schemas.openxmlformats.org/officeDocument/2006/relationships/image" Target="../media/image369.png"/><Relationship Id="rId25" Type="http://schemas.openxmlformats.org/officeDocument/2006/relationships/image" Target="../media/image377.png"/><Relationship Id="rId2" Type="http://schemas.openxmlformats.org/officeDocument/2006/relationships/image" Target="../media/image354.png"/><Relationship Id="rId16" Type="http://schemas.openxmlformats.org/officeDocument/2006/relationships/image" Target="../media/image368.png"/><Relationship Id="rId20" Type="http://schemas.openxmlformats.org/officeDocument/2006/relationships/image" Target="../media/image372.png"/><Relationship Id="rId29"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358.png"/><Relationship Id="rId11" Type="http://schemas.openxmlformats.org/officeDocument/2006/relationships/image" Target="../media/image363.png"/><Relationship Id="rId24" Type="http://schemas.openxmlformats.org/officeDocument/2006/relationships/image" Target="../media/image376.png"/><Relationship Id="rId32" Type="http://schemas.openxmlformats.org/officeDocument/2006/relationships/image" Target="../media/image384.png"/><Relationship Id="rId5" Type="http://schemas.openxmlformats.org/officeDocument/2006/relationships/image" Target="../media/image357.png"/><Relationship Id="rId15" Type="http://schemas.openxmlformats.org/officeDocument/2006/relationships/image" Target="../media/image367.png"/><Relationship Id="rId23" Type="http://schemas.openxmlformats.org/officeDocument/2006/relationships/image" Target="../media/image375.jpeg"/><Relationship Id="rId28" Type="http://schemas.openxmlformats.org/officeDocument/2006/relationships/image" Target="../media/image380.png"/><Relationship Id="rId10" Type="http://schemas.openxmlformats.org/officeDocument/2006/relationships/image" Target="../media/image362.png"/><Relationship Id="rId19" Type="http://schemas.openxmlformats.org/officeDocument/2006/relationships/image" Target="../media/image371.png"/><Relationship Id="rId31" Type="http://schemas.openxmlformats.org/officeDocument/2006/relationships/image" Target="../media/image383.jpeg"/><Relationship Id="rId4" Type="http://schemas.openxmlformats.org/officeDocument/2006/relationships/image" Target="../media/image356.png"/><Relationship Id="rId9" Type="http://schemas.openxmlformats.org/officeDocument/2006/relationships/image" Target="../media/image361.png"/><Relationship Id="rId14" Type="http://schemas.openxmlformats.org/officeDocument/2006/relationships/image" Target="../media/image366.png"/><Relationship Id="rId22" Type="http://schemas.openxmlformats.org/officeDocument/2006/relationships/image" Target="../media/image374.png"/><Relationship Id="rId27" Type="http://schemas.openxmlformats.org/officeDocument/2006/relationships/image" Target="../media/image379.png"/><Relationship Id="rId30" Type="http://schemas.openxmlformats.org/officeDocument/2006/relationships/image" Target="../media/image382.png"/></Relationships>
</file>

<file path=ppt/slides/_rels/slide126.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png"/><Relationship Id="rId55" Type="http://schemas.openxmlformats.org/officeDocument/2006/relationships/image" Target="../media/image70.svg"/><Relationship Id="rId63" Type="http://schemas.openxmlformats.org/officeDocument/2006/relationships/image" Target="../media/image78.sv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7" Type="http://schemas.openxmlformats.org/officeDocument/2006/relationships/image" Target="../media/image22.svg"/><Relationship Id="rId71" Type="http://schemas.openxmlformats.org/officeDocument/2006/relationships/image" Target="../media/image86.svg"/><Relationship Id="rId2" Type="http://schemas.openxmlformats.org/officeDocument/2006/relationships/notesSlide" Target="../notesSlides/notesSlide35.xml"/><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sv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svg"/><Relationship Id="rId5" Type="http://schemas.openxmlformats.org/officeDocument/2006/relationships/image" Target="../media/image20.svg"/><Relationship Id="rId61" Type="http://schemas.openxmlformats.org/officeDocument/2006/relationships/image" Target="../media/image76.svg"/><Relationship Id="rId82" Type="http://schemas.openxmlformats.org/officeDocument/2006/relationships/image" Target="../media/image97.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svg"/><Relationship Id="rId73" Type="http://schemas.openxmlformats.org/officeDocument/2006/relationships/image" Target="../media/image88.svg"/><Relationship Id="rId78" Type="http://schemas.openxmlformats.org/officeDocument/2006/relationships/image" Target="../media/image93.png"/><Relationship Id="rId81" Type="http://schemas.openxmlformats.org/officeDocument/2006/relationships/image" Target="../media/image96.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svg"/><Relationship Id="rId77" Type="http://schemas.openxmlformats.org/officeDocument/2006/relationships/image" Target="../media/image92.svg"/><Relationship Id="rId8" Type="http://schemas.openxmlformats.org/officeDocument/2006/relationships/image" Target="../media/image23.png"/><Relationship Id="rId51" Type="http://schemas.openxmlformats.org/officeDocument/2006/relationships/image" Target="../media/image66.sv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image" Target="../media/image18.jpe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svg"/><Relationship Id="rId67" Type="http://schemas.openxmlformats.org/officeDocument/2006/relationships/image" Target="../media/image82.sv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svg"/><Relationship Id="rId83"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svg"/><Relationship Id="rId57" Type="http://schemas.openxmlformats.org/officeDocument/2006/relationships/image" Target="../media/image72.svg"/></Relationships>
</file>

<file path=ppt/slides/_rels/slide1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hyperlink" Target="https://docs.aws.amazon.com/IAM/latest/UserGuide/reference_policies_evaluation-logic.html" TargetMode="External"/><Relationship Id="rId5" Type="http://schemas.openxmlformats.org/officeDocument/2006/relationships/image" Target="../media/image158.png"/><Relationship Id="rId4" Type="http://schemas.openxmlformats.org/officeDocument/2006/relationships/image" Target="../media/image157.png"/></Relationships>
</file>

<file path=ppt/slides/_rels/slide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6.svg"/></Relationships>
</file>

<file path=ppt/slides/_rels/slide131.xml.rels><?xml version="1.0" encoding="UTF-8" standalone="yes"?>
<Relationships xmlns="http://schemas.openxmlformats.org/package/2006/relationships"><Relationship Id="rId8" Type="http://schemas.openxmlformats.org/officeDocument/2006/relationships/image" Target="../media/image393.svg"/><Relationship Id="rId13" Type="http://schemas.openxmlformats.org/officeDocument/2006/relationships/image" Target="../media/image398.png"/><Relationship Id="rId18" Type="http://schemas.openxmlformats.org/officeDocument/2006/relationships/image" Target="../media/image403.svg"/><Relationship Id="rId26" Type="http://schemas.openxmlformats.org/officeDocument/2006/relationships/image" Target="../media/image411.svg"/><Relationship Id="rId3" Type="http://schemas.openxmlformats.org/officeDocument/2006/relationships/image" Target="../media/image388.png"/><Relationship Id="rId21" Type="http://schemas.openxmlformats.org/officeDocument/2006/relationships/image" Target="../media/image406.png"/><Relationship Id="rId34" Type="http://schemas.openxmlformats.org/officeDocument/2006/relationships/image" Target="../media/image419.svg"/><Relationship Id="rId7" Type="http://schemas.openxmlformats.org/officeDocument/2006/relationships/image" Target="../media/image392.png"/><Relationship Id="rId12" Type="http://schemas.openxmlformats.org/officeDocument/2006/relationships/image" Target="../media/image397.svg"/><Relationship Id="rId17" Type="http://schemas.openxmlformats.org/officeDocument/2006/relationships/image" Target="../media/image402.png"/><Relationship Id="rId25" Type="http://schemas.openxmlformats.org/officeDocument/2006/relationships/image" Target="../media/image410.png"/><Relationship Id="rId33" Type="http://schemas.openxmlformats.org/officeDocument/2006/relationships/image" Target="../media/image418.png"/><Relationship Id="rId2" Type="http://schemas.openxmlformats.org/officeDocument/2006/relationships/image" Target="../media/image387.png"/><Relationship Id="rId16" Type="http://schemas.openxmlformats.org/officeDocument/2006/relationships/image" Target="../media/image401.svg"/><Relationship Id="rId20" Type="http://schemas.openxmlformats.org/officeDocument/2006/relationships/image" Target="../media/image405.svg"/><Relationship Id="rId29" Type="http://schemas.openxmlformats.org/officeDocument/2006/relationships/image" Target="../media/image414.png"/><Relationship Id="rId1" Type="http://schemas.openxmlformats.org/officeDocument/2006/relationships/slideLayout" Target="../slideLayouts/slideLayout2.xml"/><Relationship Id="rId6" Type="http://schemas.openxmlformats.org/officeDocument/2006/relationships/image" Target="../media/image391.svg"/><Relationship Id="rId11" Type="http://schemas.openxmlformats.org/officeDocument/2006/relationships/image" Target="../media/image396.png"/><Relationship Id="rId24" Type="http://schemas.openxmlformats.org/officeDocument/2006/relationships/image" Target="../media/image409.svg"/><Relationship Id="rId32" Type="http://schemas.openxmlformats.org/officeDocument/2006/relationships/image" Target="../media/image417.svg"/><Relationship Id="rId5" Type="http://schemas.openxmlformats.org/officeDocument/2006/relationships/image" Target="../media/image390.png"/><Relationship Id="rId15" Type="http://schemas.openxmlformats.org/officeDocument/2006/relationships/image" Target="../media/image400.png"/><Relationship Id="rId23" Type="http://schemas.openxmlformats.org/officeDocument/2006/relationships/image" Target="../media/image408.png"/><Relationship Id="rId28" Type="http://schemas.openxmlformats.org/officeDocument/2006/relationships/image" Target="../media/image413.svg"/><Relationship Id="rId36" Type="http://schemas.openxmlformats.org/officeDocument/2006/relationships/image" Target="../media/image16.png"/><Relationship Id="rId10" Type="http://schemas.openxmlformats.org/officeDocument/2006/relationships/image" Target="../media/image395.svg"/><Relationship Id="rId19" Type="http://schemas.openxmlformats.org/officeDocument/2006/relationships/image" Target="../media/image404.png"/><Relationship Id="rId31" Type="http://schemas.openxmlformats.org/officeDocument/2006/relationships/image" Target="../media/image416.png"/><Relationship Id="rId4" Type="http://schemas.openxmlformats.org/officeDocument/2006/relationships/image" Target="../media/image389.svg"/><Relationship Id="rId9" Type="http://schemas.openxmlformats.org/officeDocument/2006/relationships/image" Target="../media/image394.png"/><Relationship Id="rId14" Type="http://schemas.openxmlformats.org/officeDocument/2006/relationships/image" Target="../media/image399.svg"/><Relationship Id="rId22" Type="http://schemas.openxmlformats.org/officeDocument/2006/relationships/image" Target="../media/image407.svg"/><Relationship Id="rId27" Type="http://schemas.openxmlformats.org/officeDocument/2006/relationships/image" Target="../media/image412.png"/><Relationship Id="rId30" Type="http://schemas.openxmlformats.org/officeDocument/2006/relationships/image" Target="../media/image415.svg"/><Relationship Id="rId35" Type="http://schemas.openxmlformats.org/officeDocument/2006/relationships/hyperlink" Target="https://catalog.workshops.aws/getting-started-with-com/en-US" TargetMode="External"/></Relationships>
</file>

<file path=ppt/slides/_rels/slide132.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389.svg"/><Relationship Id="rId18" Type="http://schemas.openxmlformats.org/officeDocument/2006/relationships/image" Target="../media/image394.png"/><Relationship Id="rId26" Type="http://schemas.openxmlformats.org/officeDocument/2006/relationships/image" Target="../media/image416.png"/><Relationship Id="rId3" Type="http://schemas.openxmlformats.org/officeDocument/2006/relationships/image" Target="../media/image316.svg"/><Relationship Id="rId21" Type="http://schemas.openxmlformats.org/officeDocument/2006/relationships/image" Target="../media/image403.svg"/><Relationship Id="rId7" Type="http://schemas.openxmlformats.org/officeDocument/2006/relationships/image" Target="../media/image421.jpeg"/><Relationship Id="rId12" Type="http://schemas.openxmlformats.org/officeDocument/2006/relationships/image" Target="../media/image388.png"/><Relationship Id="rId17" Type="http://schemas.openxmlformats.org/officeDocument/2006/relationships/image" Target="../media/image393.svg"/><Relationship Id="rId25" Type="http://schemas.openxmlformats.org/officeDocument/2006/relationships/image" Target="../media/image413.svg"/><Relationship Id="rId2" Type="http://schemas.openxmlformats.org/officeDocument/2006/relationships/image" Target="../media/image315.png"/><Relationship Id="rId16" Type="http://schemas.openxmlformats.org/officeDocument/2006/relationships/image" Target="../media/image392.png"/><Relationship Id="rId20" Type="http://schemas.openxmlformats.org/officeDocument/2006/relationships/image" Target="../media/image402.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425.svg"/><Relationship Id="rId24" Type="http://schemas.openxmlformats.org/officeDocument/2006/relationships/image" Target="../media/image412.png"/><Relationship Id="rId5" Type="http://schemas.openxmlformats.org/officeDocument/2006/relationships/image" Target="../media/image420.png"/><Relationship Id="rId15" Type="http://schemas.openxmlformats.org/officeDocument/2006/relationships/image" Target="../media/image391.svg"/><Relationship Id="rId23" Type="http://schemas.openxmlformats.org/officeDocument/2006/relationships/image" Target="../media/image407.svg"/><Relationship Id="rId10" Type="http://schemas.openxmlformats.org/officeDocument/2006/relationships/image" Target="../media/image424.png"/><Relationship Id="rId19" Type="http://schemas.openxmlformats.org/officeDocument/2006/relationships/image" Target="../media/image395.svg"/><Relationship Id="rId4" Type="http://schemas.openxmlformats.org/officeDocument/2006/relationships/image" Target="../media/image387.png"/><Relationship Id="rId9" Type="http://schemas.openxmlformats.org/officeDocument/2006/relationships/image" Target="../media/image423.svg"/><Relationship Id="rId14" Type="http://schemas.openxmlformats.org/officeDocument/2006/relationships/image" Target="../media/image390.png"/><Relationship Id="rId22" Type="http://schemas.openxmlformats.org/officeDocument/2006/relationships/image" Target="../media/image406.png"/><Relationship Id="rId27" Type="http://schemas.openxmlformats.org/officeDocument/2006/relationships/image" Target="../media/image417.svg"/></Relationships>
</file>

<file path=ppt/slides/_rels/slide133.xml.rels><?xml version="1.0" encoding="UTF-8" standalone="yes"?>
<Relationships xmlns="http://schemas.openxmlformats.org/package/2006/relationships"><Relationship Id="rId3" Type="http://schemas.openxmlformats.org/officeDocument/2006/relationships/image" Target="../media/image391.sv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aws.amazon.com/blogs/mt/amazon-ec2-systems-manager-documents-support-for-cross-platform-documents-and-multiple-steps-of-the-same-typ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26.png"/><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3" Type="http://schemas.openxmlformats.org/officeDocument/2006/relationships/image" Target="../media/image389.svg"/><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95.svg"/><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3.svg"/></Relationships>
</file>

<file path=ppt/slides/_rels/slide138.xml.rels><?xml version="1.0" encoding="UTF-8" standalone="yes"?>
<Relationships xmlns="http://schemas.openxmlformats.org/package/2006/relationships"><Relationship Id="rId3" Type="http://schemas.openxmlformats.org/officeDocument/2006/relationships/image" Target="../media/image413.svg"/><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png"/><Relationship Id="rId55" Type="http://schemas.openxmlformats.org/officeDocument/2006/relationships/image" Target="../media/image70.svg"/><Relationship Id="rId63" Type="http://schemas.openxmlformats.org/officeDocument/2006/relationships/image" Target="../media/image78.sv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7" Type="http://schemas.openxmlformats.org/officeDocument/2006/relationships/image" Target="../media/image22.svg"/><Relationship Id="rId71" Type="http://schemas.openxmlformats.org/officeDocument/2006/relationships/image" Target="../media/image86.svg"/><Relationship Id="rId2" Type="http://schemas.openxmlformats.org/officeDocument/2006/relationships/notesSlide" Target="../notesSlides/notesSlide39.xml"/><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sv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svg"/><Relationship Id="rId5" Type="http://schemas.openxmlformats.org/officeDocument/2006/relationships/image" Target="../media/image20.svg"/><Relationship Id="rId61" Type="http://schemas.openxmlformats.org/officeDocument/2006/relationships/image" Target="../media/image76.svg"/><Relationship Id="rId82" Type="http://schemas.openxmlformats.org/officeDocument/2006/relationships/image" Target="../media/image97.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svg"/><Relationship Id="rId73" Type="http://schemas.openxmlformats.org/officeDocument/2006/relationships/image" Target="../media/image88.svg"/><Relationship Id="rId78" Type="http://schemas.openxmlformats.org/officeDocument/2006/relationships/image" Target="../media/image93.png"/><Relationship Id="rId81" Type="http://schemas.openxmlformats.org/officeDocument/2006/relationships/image" Target="../media/image96.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svg"/><Relationship Id="rId77" Type="http://schemas.openxmlformats.org/officeDocument/2006/relationships/image" Target="../media/image92.svg"/><Relationship Id="rId8" Type="http://schemas.openxmlformats.org/officeDocument/2006/relationships/image" Target="../media/image23.png"/><Relationship Id="rId51" Type="http://schemas.openxmlformats.org/officeDocument/2006/relationships/image" Target="../media/image66.sv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image" Target="../media/image18.jpe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svg"/><Relationship Id="rId67" Type="http://schemas.openxmlformats.org/officeDocument/2006/relationships/image" Target="../media/image82.sv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svg"/><Relationship Id="rId83"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svg"/><Relationship Id="rId57" Type="http://schemas.openxmlformats.org/officeDocument/2006/relationships/image" Target="../media/image72.svg"/></Relationships>
</file>

<file path=ppt/slides/_rels/slide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ocs.aws.amazon.com/organizations/latest/userguide/orgs_manage_policies_scps_examples.html"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ws.amazon.com/blogs/security/how-to-automate-incident-response-to-security-events-with-aws-systems-manager-incident-manager" TargetMode="External"/><Relationship Id="rId4" Type="http://schemas.openxmlformats.org/officeDocument/2006/relationships/image" Target="../media/image405.svg"/></Relationships>
</file>

<file path=ppt/slides/_rels/slide141.xml.rels><?xml version="1.0" encoding="UTF-8" standalone="yes"?>
<Relationships xmlns="http://schemas.openxmlformats.org/package/2006/relationships"><Relationship Id="rId8" Type="http://schemas.openxmlformats.org/officeDocument/2006/relationships/image" Target="../media/image431.png"/><Relationship Id="rId13" Type="http://schemas.openxmlformats.org/officeDocument/2006/relationships/image" Target="../media/image434.jpeg"/><Relationship Id="rId18" Type="http://schemas.openxmlformats.org/officeDocument/2006/relationships/image" Target="../media/image439.png"/><Relationship Id="rId26" Type="http://schemas.openxmlformats.org/officeDocument/2006/relationships/image" Target="../media/image447.png"/><Relationship Id="rId39" Type="http://schemas.openxmlformats.org/officeDocument/2006/relationships/image" Target="../media/image458.svg"/><Relationship Id="rId3" Type="http://schemas.openxmlformats.org/officeDocument/2006/relationships/image" Target="../media/image428.png"/><Relationship Id="rId21" Type="http://schemas.openxmlformats.org/officeDocument/2006/relationships/image" Target="../media/image442.svg"/><Relationship Id="rId34" Type="http://schemas.openxmlformats.org/officeDocument/2006/relationships/image" Target="../media/image404.png"/><Relationship Id="rId42" Type="http://schemas.openxmlformats.org/officeDocument/2006/relationships/image" Target="../media/image461.png"/><Relationship Id="rId7" Type="http://schemas.openxmlformats.org/officeDocument/2006/relationships/image" Target="../media/image430.png"/><Relationship Id="rId12" Type="http://schemas.microsoft.com/office/2007/relationships/hdphoto" Target="../media/hdphoto12.wdp"/><Relationship Id="rId17" Type="http://schemas.openxmlformats.org/officeDocument/2006/relationships/image" Target="../media/image438.svg"/><Relationship Id="rId25" Type="http://schemas.openxmlformats.org/officeDocument/2006/relationships/image" Target="../media/image446.svg"/><Relationship Id="rId33" Type="http://schemas.openxmlformats.org/officeDocument/2006/relationships/image" Target="../media/image454.svg"/><Relationship Id="rId38" Type="http://schemas.openxmlformats.org/officeDocument/2006/relationships/image" Target="../media/image457.png"/><Relationship Id="rId2" Type="http://schemas.openxmlformats.org/officeDocument/2006/relationships/image" Target="../media/image427.png"/><Relationship Id="rId16" Type="http://schemas.openxmlformats.org/officeDocument/2006/relationships/image" Target="../media/image437.png"/><Relationship Id="rId20" Type="http://schemas.openxmlformats.org/officeDocument/2006/relationships/image" Target="../media/image441.png"/><Relationship Id="rId29" Type="http://schemas.openxmlformats.org/officeDocument/2006/relationships/image" Target="../media/image450.svg"/><Relationship Id="rId41" Type="http://schemas.openxmlformats.org/officeDocument/2006/relationships/image" Target="../media/image460.svg"/><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433.png"/><Relationship Id="rId24" Type="http://schemas.openxmlformats.org/officeDocument/2006/relationships/image" Target="../media/image445.png"/><Relationship Id="rId32" Type="http://schemas.openxmlformats.org/officeDocument/2006/relationships/image" Target="../media/image453.png"/><Relationship Id="rId37" Type="http://schemas.openxmlformats.org/officeDocument/2006/relationships/image" Target="../media/image456.jpeg"/><Relationship Id="rId40" Type="http://schemas.openxmlformats.org/officeDocument/2006/relationships/image" Target="../media/image459.png"/><Relationship Id="rId5" Type="http://schemas.openxmlformats.org/officeDocument/2006/relationships/image" Target="../media/image429.png"/><Relationship Id="rId15" Type="http://schemas.openxmlformats.org/officeDocument/2006/relationships/image" Target="../media/image436.jpeg"/><Relationship Id="rId23" Type="http://schemas.openxmlformats.org/officeDocument/2006/relationships/image" Target="../media/image444.svg"/><Relationship Id="rId28" Type="http://schemas.openxmlformats.org/officeDocument/2006/relationships/image" Target="../media/image449.png"/><Relationship Id="rId36" Type="http://schemas.openxmlformats.org/officeDocument/2006/relationships/image" Target="../media/image455.jpeg"/><Relationship Id="rId10" Type="http://schemas.microsoft.com/office/2007/relationships/hdphoto" Target="../media/hdphoto11.wdp"/><Relationship Id="rId19" Type="http://schemas.openxmlformats.org/officeDocument/2006/relationships/image" Target="../media/image440.svg"/><Relationship Id="rId31" Type="http://schemas.openxmlformats.org/officeDocument/2006/relationships/image" Target="../media/image452.svg"/><Relationship Id="rId4" Type="http://schemas.microsoft.com/office/2007/relationships/hdphoto" Target="../media/hdphoto9.wdp"/><Relationship Id="rId9" Type="http://schemas.openxmlformats.org/officeDocument/2006/relationships/image" Target="../media/image432.png"/><Relationship Id="rId14" Type="http://schemas.openxmlformats.org/officeDocument/2006/relationships/image" Target="../media/image435.png"/><Relationship Id="rId22" Type="http://schemas.openxmlformats.org/officeDocument/2006/relationships/image" Target="../media/image443.png"/><Relationship Id="rId27" Type="http://schemas.openxmlformats.org/officeDocument/2006/relationships/image" Target="../media/image448.svg"/><Relationship Id="rId30" Type="http://schemas.openxmlformats.org/officeDocument/2006/relationships/image" Target="../media/image451.png"/><Relationship Id="rId35" Type="http://schemas.openxmlformats.org/officeDocument/2006/relationships/image" Target="../media/image405.svg"/></Relationships>
</file>

<file path=ppt/slides/_rels/slide1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png"/><Relationship Id="rId55" Type="http://schemas.openxmlformats.org/officeDocument/2006/relationships/image" Target="../media/image70.svg"/><Relationship Id="rId63" Type="http://schemas.openxmlformats.org/officeDocument/2006/relationships/image" Target="../media/image78.sv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7" Type="http://schemas.openxmlformats.org/officeDocument/2006/relationships/image" Target="../media/image22.svg"/><Relationship Id="rId71" Type="http://schemas.openxmlformats.org/officeDocument/2006/relationships/image" Target="../media/image86.svg"/><Relationship Id="rId2" Type="http://schemas.openxmlformats.org/officeDocument/2006/relationships/notesSlide" Target="../notesSlides/notesSlide41.xml"/><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sv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svg"/><Relationship Id="rId5" Type="http://schemas.openxmlformats.org/officeDocument/2006/relationships/image" Target="../media/image20.svg"/><Relationship Id="rId61" Type="http://schemas.openxmlformats.org/officeDocument/2006/relationships/image" Target="../media/image76.svg"/><Relationship Id="rId82" Type="http://schemas.openxmlformats.org/officeDocument/2006/relationships/image" Target="../media/image97.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svg"/><Relationship Id="rId73" Type="http://schemas.openxmlformats.org/officeDocument/2006/relationships/image" Target="../media/image88.svg"/><Relationship Id="rId78" Type="http://schemas.openxmlformats.org/officeDocument/2006/relationships/image" Target="../media/image93.png"/><Relationship Id="rId81" Type="http://schemas.openxmlformats.org/officeDocument/2006/relationships/image" Target="../media/image96.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svg"/><Relationship Id="rId77" Type="http://schemas.openxmlformats.org/officeDocument/2006/relationships/image" Target="../media/image92.svg"/><Relationship Id="rId8" Type="http://schemas.openxmlformats.org/officeDocument/2006/relationships/image" Target="../media/image23.png"/><Relationship Id="rId51" Type="http://schemas.openxmlformats.org/officeDocument/2006/relationships/image" Target="../media/image66.sv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image" Target="../media/image18.jpe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svg"/><Relationship Id="rId67" Type="http://schemas.openxmlformats.org/officeDocument/2006/relationships/image" Target="../media/image82.sv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svg"/><Relationship Id="rId83"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svg"/><Relationship Id="rId57" Type="http://schemas.openxmlformats.org/officeDocument/2006/relationships/image" Target="../media/image72.svg"/></Relationships>
</file>

<file path=ppt/slides/_rels/slide144.xml.rels><?xml version="1.0" encoding="UTF-8" standalone="yes"?>
<Relationships xmlns="http://schemas.openxmlformats.org/package/2006/relationships"><Relationship Id="rId3" Type="http://schemas.openxmlformats.org/officeDocument/2006/relationships/image" Target="../media/image462.jpeg"/><Relationship Id="rId7" Type="http://schemas.openxmlformats.org/officeDocument/2006/relationships/image" Target="../media/image46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99.png"/></Relationships>
</file>

<file path=ppt/slides/_rels/slide145.xml.rels><?xml version="1.0" encoding="UTF-8" standalone="yes"?>
<Relationships xmlns="http://schemas.openxmlformats.org/package/2006/relationships"><Relationship Id="rId8" Type="http://schemas.openxmlformats.org/officeDocument/2006/relationships/image" Target="../media/image466.png"/><Relationship Id="rId3" Type="http://schemas.openxmlformats.org/officeDocument/2006/relationships/image" Target="../media/image81.png"/><Relationship Id="rId7" Type="http://schemas.openxmlformats.org/officeDocument/2006/relationships/image" Target="../media/image46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9.png"/><Relationship Id="rId4" Type="http://schemas.openxmlformats.org/officeDocument/2006/relationships/image" Target="../media/image82.svg"/><Relationship Id="rId9" Type="http://schemas.openxmlformats.org/officeDocument/2006/relationships/image" Target="../media/image467.png"/></Relationships>
</file>

<file path=ppt/slides/_rels/slide146.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475.tiff"/><Relationship Id="rId3" Type="http://schemas.openxmlformats.org/officeDocument/2006/relationships/image" Target="../media/image341.svg"/><Relationship Id="rId7" Type="http://schemas.openxmlformats.org/officeDocument/2006/relationships/image" Target="../media/image469.svg"/><Relationship Id="rId12" Type="http://schemas.openxmlformats.org/officeDocument/2006/relationships/image" Target="../media/image474.sv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468.png"/><Relationship Id="rId11" Type="http://schemas.openxmlformats.org/officeDocument/2006/relationships/image" Target="../media/image473.png"/><Relationship Id="rId5" Type="http://schemas.openxmlformats.org/officeDocument/2006/relationships/image" Target="../media/image425.svg"/><Relationship Id="rId10" Type="http://schemas.openxmlformats.org/officeDocument/2006/relationships/image" Target="../media/image472.svg"/><Relationship Id="rId4" Type="http://schemas.openxmlformats.org/officeDocument/2006/relationships/image" Target="../media/image424.png"/><Relationship Id="rId9" Type="http://schemas.openxmlformats.org/officeDocument/2006/relationships/image" Target="../media/image471.png"/></Relationships>
</file>

<file path=ppt/slides/_rels/slide147.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86.png"/><Relationship Id="rId3" Type="http://schemas.openxmlformats.org/officeDocument/2006/relationships/image" Target="../media/image477.svg"/><Relationship Id="rId7" Type="http://schemas.openxmlformats.org/officeDocument/2006/relationships/image" Target="../media/image481.png"/><Relationship Id="rId12" Type="http://schemas.openxmlformats.org/officeDocument/2006/relationships/image" Target="../media/image485.png"/><Relationship Id="rId2" Type="http://schemas.openxmlformats.org/officeDocument/2006/relationships/image" Target="../media/image476.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126.png"/><Relationship Id="rId5" Type="http://schemas.openxmlformats.org/officeDocument/2006/relationships/image" Target="../media/image479.svg"/><Relationship Id="rId10" Type="http://schemas.openxmlformats.org/officeDocument/2006/relationships/image" Target="../media/image484.png"/><Relationship Id="rId4" Type="http://schemas.openxmlformats.org/officeDocument/2006/relationships/image" Target="../media/image478.png"/><Relationship Id="rId9" Type="http://schemas.openxmlformats.org/officeDocument/2006/relationships/image" Target="../media/image483.png"/></Relationships>
</file>

<file path=ppt/slides/_rels/slide148.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image" Target="../media/image49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9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9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9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98.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aws.amazon.com/blogs/compute/orchestrating-a-security-incident-response-with-aws-step-function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163.jpeg"/><Relationship Id="rId7" Type="http://schemas.openxmlformats.org/officeDocument/2006/relationships/image" Target="../media/image167.jpeg"/><Relationship Id="rId2" Type="http://schemas.openxmlformats.org/officeDocument/2006/relationships/image" Target="../media/image162.jpeg"/><Relationship Id="rId1" Type="http://schemas.openxmlformats.org/officeDocument/2006/relationships/slideLayout" Target="../slideLayouts/slideLayout2.xml"/><Relationship Id="rId6" Type="http://schemas.openxmlformats.org/officeDocument/2006/relationships/image" Target="../media/image166.jpeg"/><Relationship Id="rId5" Type="http://schemas.openxmlformats.org/officeDocument/2006/relationships/image" Target="../media/image165.jpeg"/><Relationship Id="rId4" Type="http://schemas.openxmlformats.org/officeDocument/2006/relationships/image" Target="../media/image164.jpeg"/><Relationship Id="rId9" Type="http://schemas.openxmlformats.org/officeDocument/2006/relationships/image" Target="../media/image169.jpeg"/></Relationships>
</file>

<file path=ppt/slides/_rels/slide16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01.svg"/></Relationships>
</file>

<file path=ppt/slides/_rels/slide161.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04.svg"/><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503.png"/><Relationship Id="rId7"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image" Target="../media/image507.png"/><Relationship Id="rId5" Type="http://schemas.openxmlformats.org/officeDocument/2006/relationships/image" Target="../media/image505.gif"/><Relationship Id="rId10" Type="http://schemas.openxmlformats.org/officeDocument/2006/relationships/image" Target="../media/image440.svg"/><Relationship Id="rId4" Type="http://schemas.openxmlformats.org/officeDocument/2006/relationships/image" Target="../media/image504.svg"/><Relationship Id="rId9" Type="http://schemas.openxmlformats.org/officeDocument/2006/relationships/image" Target="../media/image439.png"/></Relationships>
</file>

<file path=ppt/slides/_rels/slide164.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png"/><Relationship Id="rId55" Type="http://schemas.openxmlformats.org/officeDocument/2006/relationships/image" Target="../media/image70.svg"/><Relationship Id="rId63" Type="http://schemas.openxmlformats.org/officeDocument/2006/relationships/image" Target="../media/image78.sv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7" Type="http://schemas.openxmlformats.org/officeDocument/2006/relationships/image" Target="../media/image22.svg"/><Relationship Id="rId71" Type="http://schemas.openxmlformats.org/officeDocument/2006/relationships/image" Target="../media/image86.svg"/><Relationship Id="rId2" Type="http://schemas.openxmlformats.org/officeDocument/2006/relationships/notesSlide" Target="../notesSlides/notesSlide47.xml"/><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sv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svg"/><Relationship Id="rId5" Type="http://schemas.openxmlformats.org/officeDocument/2006/relationships/image" Target="../media/image20.svg"/><Relationship Id="rId61" Type="http://schemas.openxmlformats.org/officeDocument/2006/relationships/image" Target="../media/image76.svg"/><Relationship Id="rId82" Type="http://schemas.openxmlformats.org/officeDocument/2006/relationships/image" Target="../media/image97.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svg"/><Relationship Id="rId73" Type="http://schemas.openxmlformats.org/officeDocument/2006/relationships/image" Target="../media/image88.svg"/><Relationship Id="rId78" Type="http://schemas.openxmlformats.org/officeDocument/2006/relationships/image" Target="../media/image93.png"/><Relationship Id="rId81" Type="http://schemas.openxmlformats.org/officeDocument/2006/relationships/image" Target="../media/image96.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svg"/><Relationship Id="rId77" Type="http://schemas.openxmlformats.org/officeDocument/2006/relationships/image" Target="../media/image92.svg"/><Relationship Id="rId8" Type="http://schemas.openxmlformats.org/officeDocument/2006/relationships/image" Target="../media/image23.png"/><Relationship Id="rId51" Type="http://schemas.openxmlformats.org/officeDocument/2006/relationships/image" Target="../media/image66.sv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image" Target="../media/image18.jpe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svg"/><Relationship Id="rId67" Type="http://schemas.openxmlformats.org/officeDocument/2006/relationships/image" Target="../media/image82.sv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svg"/><Relationship Id="rId83"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svg"/><Relationship Id="rId57" Type="http://schemas.openxmlformats.org/officeDocument/2006/relationships/image" Target="../media/image72.svg"/></Relationships>
</file>

<file path=ppt/slides/_rels/slide1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50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510.jpeg"/><Relationship Id="rId2" Type="http://schemas.openxmlformats.org/officeDocument/2006/relationships/image" Target="../media/image509.jpeg"/><Relationship Id="rId1" Type="http://schemas.openxmlformats.org/officeDocument/2006/relationships/slideLayout" Target="../slideLayouts/slideLayout2.xml"/><Relationship Id="rId4" Type="http://schemas.openxmlformats.org/officeDocument/2006/relationships/image" Target="../media/image511.jpeg"/></Relationships>
</file>

<file path=ppt/slides/_rels/slide169.xml.rels><?xml version="1.0" encoding="UTF-8" standalone="yes"?>
<Relationships xmlns="http://schemas.openxmlformats.org/package/2006/relationships"><Relationship Id="rId3" Type="http://schemas.openxmlformats.org/officeDocument/2006/relationships/image" Target="../media/image512.jpeg"/><Relationship Id="rId2" Type="http://schemas.openxmlformats.org/officeDocument/2006/relationships/image" Target="../media/image5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11.jpeg"/><Relationship Id="rId2" Type="http://schemas.openxmlformats.org/officeDocument/2006/relationships/image" Target="../media/image513.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14.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51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516.svg"/><Relationship Id="rId7" Type="http://schemas.openxmlformats.org/officeDocument/2006/relationships/image" Target="../media/image520.svg"/><Relationship Id="rId2" Type="http://schemas.openxmlformats.org/officeDocument/2006/relationships/image" Target="../media/image515.png"/><Relationship Id="rId1" Type="http://schemas.openxmlformats.org/officeDocument/2006/relationships/slideLayout" Target="../slideLayouts/slideLayout2.xml"/><Relationship Id="rId6" Type="http://schemas.openxmlformats.org/officeDocument/2006/relationships/image" Target="../media/image519.png"/><Relationship Id="rId5" Type="http://schemas.openxmlformats.org/officeDocument/2006/relationships/image" Target="../media/image518.svg"/><Relationship Id="rId4" Type="http://schemas.openxmlformats.org/officeDocument/2006/relationships/image" Target="../media/image517.png"/></Relationships>
</file>

<file path=ppt/slides/_rels/slide17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23.svg"/><Relationship Id="rId2" Type="http://schemas.openxmlformats.org/officeDocument/2006/relationships/image" Target="../media/image522.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528.jpeg"/><Relationship Id="rId13" Type="http://schemas.openxmlformats.org/officeDocument/2006/relationships/image" Target="../media/image533.png"/><Relationship Id="rId18" Type="http://schemas.openxmlformats.org/officeDocument/2006/relationships/image" Target="../media/image538.jpeg"/><Relationship Id="rId3" Type="http://schemas.openxmlformats.org/officeDocument/2006/relationships/image" Target="../media/image524.png"/><Relationship Id="rId7" Type="http://schemas.openxmlformats.org/officeDocument/2006/relationships/image" Target="../media/image527.jpeg"/><Relationship Id="rId12" Type="http://schemas.openxmlformats.org/officeDocument/2006/relationships/image" Target="../media/image532.jpeg"/><Relationship Id="rId17" Type="http://schemas.openxmlformats.org/officeDocument/2006/relationships/image" Target="../media/image537.png"/><Relationship Id="rId2" Type="http://schemas.openxmlformats.org/officeDocument/2006/relationships/notesSlide" Target="../notesSlides/notesSlide50.xml"/><Relationship Id="rId16" Type="http://schemas.openxmlformats.org/officeDocument/2006/relationships/image" Target="../media/image536.png"/><Relationship Id="rId1" Type="http://schemas.openxmlformats.org/officeDocument/2006/relationships/slideLayout" Target="../slideLayouts/slideLayout19.xml"/><Relationship Id="rId6" Type="http://schemas.openxmlformats.org/officeDocument/2006/relationships/image" Target="../media/image526.jpeg"/><Relationship Id="rId11" Type="http://schemas.openxmlformats.org/officeDocument/2006/relationships/image" Target="../media/image531.jpeg"/><Relationship Id="rId5" Type="http://schemas.openxmlformats.org/officeDocument/2006/relationships/image" Target="../media/image525.jpeg"/><Relationship Id="rId15" Type="http://schemas.openxmlformats.org/officeDocument/2006/relationships/image" Target="../media/image535.png"/><Relationship Id="rId10" Type="http://schemas.openxmlformats.org/officeDocument/2006/relationships/image" Target="../media/image530.svg"/><Relationship Id="rId4" Type="http://schemas.microsoft.com/office/2007/relationships/hdphoto" Target="../media/hdphoto13.wdp"/><Relationship Id="rId9" Type="http://schemas.openxmlformats.org/officeDocument/2006/relationships/image" Target="../media/image529.png"/><Relationship Id="rId14" Type="http://schemas.openxmlformats.org/officeDocument/2006/relationships/image" Target="../media/image534.sv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ng.workshop.aws/config.html" TargetMode="External"/><Relationship Id="rId1" Type="http://schemas.openxmlformats.org/officeDocument/2006/relationships/slideLayout" Target="../slideLayouts/slideLayout19.xml"/><Relationship Id="rId4" Type="http://schemas.openxmlformats.org/officeDocument/2006/relationships/hyperlink" Target="https://aws.amazon.com/blogs/mt/build-an-aws-config-custom-rule-to-optimize-amazon-ebs-volume-types/"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aws.amazon.com/config/latest/developerguide/conformance-packs.html" TargetMode="External"/><Relationship Id="rId1" Type="http://schemas.openxmlformats.org/officeDocument/2006/relationships/slideLayout" Target="../slideLayouts/slideLayout19.xml"/></Relationships>
</file>

<file path=ppt/slides/_rels/slide182.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20.xml"/></Relationships>
</file>

<file path=ppt/slides/_rels/slide183.xml.rels><?xml version="1.0" encoding="UTF-8" standalone="yes"?>
<Relationships xmlns="http://schemas.openxmlformats.org/package/2006/relationships"><Relationship Id="rId8" Type="http://schemas.openxmlformats.org/officeDocument/2006/relationships/image" Target="../media/image546.png"/><Relationship Id="rId13" Type="http://schemas.openxmlformats.org/officeDocument/2006/relationships/image" Target="../media/image551.png"/><Relationship Id="rId3" Type="http://schemas.openxmlformats.org/officeDocument/2006/relationships/image" Target="../media/image542.png"/><Relationship Id="rId7" Type="http://schemas.openxmlformats.org/officeDocument/2006/relationships/image" Target="../media/image545.png"/><Relationship Id="rId12" Type="http://schemas.openxmlformats.org/officeDocument/2006/relationships/image" Target="../media/image550.png"/><Relationship Id="rId17" Type="http://schemas.openxmlformats.org/officeDocument/2006/relationships/image" Target="../media/image540.svg"/><Relationship Id="rId2" Type="http://schemas.openxmlformats.org/officeDocument/2006/relationships/image" Target="../media/image541.png"/><Relationship Id="rId16" Type="http://schemas.openxmlformats.org/officeDocument/2006/relationships/image" Target="../media/image539.png"/><Relationship Id="rId1" Type="http://schemas.openxmlformats.org/officeDocument/2006/relationships/slideLayout" Target="../slideLayouts/slideLayout2.xml"/><Relationship Id="rId6" Type="http://schemas.openxmlformats.org/officeDocument/2006/relationships/image" Target="../media/image544.png"/><Relationship Id="rId11" Type="http://schemas.openxmlformats.org/officeDocument/2006/relationships/image" Target="../media/image549.png"/><Relationship Id="rId5" Type="http://schemas.openxmlformats.org/officeDocument/2006/relationships/image" Target="../media/image198.png"/><Relationship Id="rId15" Type="http://schemas.openxmlformats.org/officeDocument/2006/relationships/image" Target="../media/image552.png"/><Relationship Id="rId10" Type="http://schemas.openxmlformats.org/officeDocument/2006/relationships/image" Target="../media/image548.png"/><Relationship Id="rId4" Type="http://schemas.openxmlformats.org/officeDocument/2006/relationships/image" Target="../media/image543.png"/><Relationship Id="rId9" Type="http://schemas.openxmlformats.org/officeDocument/2006/relationships/image" Target="../media/image547.png"/><Relationship Id="rId14" Type="http://schemas.microsoft.com/office/2007/relationships/hdphoto" Target="../media/hdphoto14.wdp"/></Relationships>
</file>

<file path=ppt/slides/_rels/slide184.xml.rels><?xml version="1.0" encoding="UTF-8" standalone="yes"?>
<Relationships xmlns="http://schemas.openxmlformats.org/package/2006/relationships"><Relationship Id="rId8" Type="http://schemas.openxmlformats.org/officeDocument/2006/relationships/image" Target="../media/image554.svg"/><Relationship Id="rId13" Type="http://schemas.openxmlformats.org/officeDocument/2006/relationships/image" Target="../media/image557.png"/><Relationship Id="rId3" Type="http://schemas.openxmlformats.org/officeDocument/2006/relationships/image" Target="../media/image544.png"/><Relationship Id="rId7" Type="http://schemas.openxmlformats.org/officeDocument/2006/relationships/image" Target="../media/image553.png"/><Relationship Id="rId12" Type="http://schemas.openxmlformats.org/officeDocument/2006/relationships/image" Target="../media/image556.svg"/><Relationship Id="rId2" Type="http://schemas.openxmlformats.org/officeDocument/2006/relationships/notesSlide" Target="../notesSlides/notesSlide51.xml"/><Relationship Id="rId16" Type="http://schemas.openxmlformats.org/officeDocument/2006/relationships/image" Target="../media/image560.svg"/><Relationship Id="rId1" Type="http://schemas.openxmlformats.org/officeDocument/2006/relationships/slideLayout" Target="../slideLayouts/slideLayout2.xml"/><Relationship Id="rId6" Type="http://schemas.openxmlformats.org/officeDocument/2006/relationships/image" Target="../media/image541.png"/><Relationship Id="rId11" Type="http://schemas.openxmlformats.org/officeDocument/2006/relationships/image" Target="../media/image555.png"/><Relationship Id="rId5" Type="http://schemas.openxmlformats.org/officeDocument/2006/relationships/image" Target="../media/image546.png"/><Relationship Id="rId15" Type="http://schemas.openxmlformats.org/officeDocument/2006/relationships/image" Target="../media/image559.png"/><Relationship Id="rId10" Type="http://schemas.openxmlformats.org/officeDocument/2006/relationships/image" Target="../media/image540.svg"/><Relationship Id="rId4" Type="http://schemas.openxmlformats.org/officeDocument/2006/relationships/image" Target="../media/image545.png"/><Relationship Id="rId9" Type="http://schemas.openxmlformats.org/officeDocument/2006/relationships/image" Target="../media/image539.png"/><Relationship Id="rId14" Type="http://schemas.openxmlformats.org/officeDocument/2006/relationships/image" Target="../media/image55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8" Type="http://schemas.openxmlformats.org/officeDocument/2006/relationships/image" Target="../media/image539.png"/><Relationship Id="rId13" Type="http://schemas.openxmlformats.org/officeDocument/2006/relationships/image" Target="../media/image16.png"/><Relationship Id="rId3" Type="http://schemas.openxmlformats.org/officeDocument/2006/relationships/image" Target="../media/image545.png"/><Relationship Id="rId7" Type="http://schemas.openxmlformats.org/officeDocument/2006/relationships/image" Target="../media/image554.svg"/><Relationship Id="rId12" Type="http://schemas.openxmlformats.org/officeDocument/2006/relationships/hyperlink" Target="https://aws.amazon.com/blogs/security/hands-on-walkthrough-of-the-aws-network-firewall-flexible-rules-engine/" TargetMode="External"/><Relationship Id="rId2" Type="http://schemas.openxmlformats.org/officeDocument/2006/relationships/image" Target="../media/image544.png"/><Relationship Id="rId1" Type="http://schemas.openxmlformats.org/officeDocument/2006/relationships/slideLayout" Target="../slideLayouts/slideLayout2.xml"/><Relationship Id="rId6" Type="http://schemas.openxmlformats.org/officeDocument/2006/relationships/image" Target="../media/image553.png"/><Relationship Id="rId11" Type="http://schemas.openxmlformats.org/officeDocument/2006/relationships/image" Target="../media/image556.svg"/><Relationship Id="rId5" Type="http://schemas.openxmlformats.org/officeDocument/2006/relationships/image" Target="../media/image541.png"/><Relationship Id="rId10" Type="http://schemas.openxmlformats.org/officeDocument/2006/relationships/image" Target="../media/image555.png"/><Relationship Id="rId4" Type="http://schemas.openxmlformats.org/officeDocument/2006/relationships/image" Target="../media/image546.png"/><Relationship Id="rId9" Type="http://schemas.openxmlformats.org/officeDocument/2006/relationships/image" Target="../media/image540.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ibm.com/downloads/cas/3R8N1DZJ"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2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e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25.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2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2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png"/><Relationship Id="rId55" Type="http://schemas.openxmlformats.org/officeDocument/2006/relationships/image" Target="../media/image70.svg"/><Relationship Id="rId63" Type="http://schemas.openxmlformats.org/officeDocument/2006/relationships/image" Target="../media/image78.sv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7" Type="http://schemas.openxmlformats.org/officeDocument/2006/relationships/image" Target="../media/image22.svg"/><Relationship Id="rId71" Type="http://schemas.openxmlformats.org/officeDocument/2006/relationships/image" Target="../media/image86.svg"/><Relationship Id="rId2" Type="http://schemas.openxmlformats.org/officeDocument/2006/relationships/notesSlide" Target="../notesSlides/notesSlide4.xml"/><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sv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svg"/><Relationship Id="rId5" Type="http://schemas.openxmlformats.org/officeDocument/2006/relationships/image" Target="../media/image20.svg"/><Relationship Id="rId61" Type="http://schemas.openxmlformats.org/officeDocument/2006/relationships/image" Target="../media/image76.svg"/><Relationship Id="rId82" Type="http://schemas.openxmlformats.org/officeDocument/2006/relationships/image" Target="../media/image97.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svg"/><Relationship Id="rId73" Type="http://schemas.openxmlformats.org/officeDocument/2006/relationships/image" Target="../media/image88.svg"/><Relationship Id="rId78" Type="http://schemas.openxmlformats.org/officeDocument/2006/relationships/image" Target="../media/image93.png"/><Relationship Id="rId81" Type="http://schemas.openxmlformats.org/officeDocument/2006/relationships/image" Target="../media/image96.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svg"/><Relationship Id="rId77" Type="http://schemas.openxmlformats.org/officeDocument/2006/relationships/image" Target="../media/image92.svg"/><Relationship Id="rId8" Type="http://schemas.openxmlformats.org/officeDocument/2006/relationships/image" Target="../media/image23.png"/><Relationship Id="rId51" Type="http://schemas.openxmlformats.org/officeDocument/2006/relationships/image" Target="../media/image66.sv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image" Target="../media/image18.jpe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svg"/><Relationship Id="rId67" Type="http://schemas.openxmlformats.org/officeDocument/2006/relationships/image" Target="../media/image82.sv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svg"/><Relationship Id="rId83"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svg"/><Relationship Id="rId57" Type="http://schemas.openxmlformats.org/officeDocument/2006/relationships/image" Target="../media/image72.svg"/></Relationships>
</file>

<file path=ppt/slides/_rels/slide29.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en.wikipedia.org/wiki/Scytale"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7.png"/><Relationship Id="rId3" Type="http://schemas.openxmlformats.org/officeDocument/2006/relationships/image" Target="../media/image193.png"/><Relationship Id="rId21" Type="http://schemas.openxmlformats.org/officeDocument/2006/relationships/image" Target="../media/image210.png"/><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6.png"/><Relationship Id="rId2" Type="http://schemas.openxmlformats.org/officeDocument/2006/relationships/image" Target="../media/image192.png"/><Relationship Id="rId16" Type="http://schemas.microsoft.com/office/2007/relationships/hdphoto" Target="../media/hdphoto2.wdp"/><Relationship Id="rId20"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19" Type="http://schemas.openxmlformats.org/officeDocument/2006/relationships/image" Target="../media/image208.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1.png"/></Relationships>
</file>

<file path=ppt/slides/_rels/slide3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12.png"/><Relationship Id="rId7" Type="http://schemas.openxmlformats.org/officeDocument/2006/relationships/image" Target="../media/image2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aws.amazon.com/acm/latest/userguide/acm-services.html" TargetMode="External"/><Relationship Id="rId5" Type="http://schemas.openxmlformats.org/officeDocument/2006/relationships/image" Target="../media/image213.png"/><Relationship Id="rId10" Type="http://schemas.openxmlformats.org/officeDocument/2006/relationships/image" Target="../media/image16.png"/><Relationship Id="rId4" Type="http://schemas.openxmlformats.org/officeDocument/2006/relationships/hyperlink" Target="https://aws.amazon.com/certificate-manager/private-certificate-authority/" TargetMode="External"/><Relationship Id="rId9" Type="http://schemas.openxmlformats.org/officeDocument/2006/relationships/image" Target="../media/image215.png"/></Relationships>
</file>

<file path=ppt/slides/_rels/slide3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39.xml.rels><?xml version="1.0" encoding="UTF-8" standalone="yes"?>
<Relationships xmlns="http://schemas.openxmlformats.org/package/2006/relationships"><Relationship Id="rId3" Type="http://schemas.openxmlformats.org/officeDocument/2006/relationships/image" Target="../media/image220.jpe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en.wikipedia.org/wiki/Hardware_security_module" TargetMode="External"/><Relationship Id="rId5" Type="http://schemas.openxmlformats.org/officeDocument/2006/relationships/image" Target="../media/image222.jpeg"/><Relationship Id="rId4" Type="http://schemas.openxmlformats.org/officeDocument/2006/relationships/image" Target="../media/image221.png"/></Relationships>
</file>

<file path=ppt/slides/_rels/slide4.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png"/><Relationship Id="rId55" Type="http://schemas.openxmlformats.org/officeDocument/2006/relationships/image" Target="../media/image70.svg"/><Relationship Id="rId63" Type="http://schemas.openxmlformats.org/officeDocument/2006/relationships/image" Target="../media/image78.sv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7" Type="http://schemas.openxmlformats.org/officeDocument/2006/relationships/image" Target="../media/image22.svg"/><Relationship Id="rId71" Type="http://schemas.openxmlformats.org/officeDocument/2006/relationships/image" Target="../media/image86.svg"/><Relationship Id="rId2" Type="http://schemas.openxmlformats.org/officeDocument/2006/relationships/notesSlide" Target="../notesSlides/notesSlide2.xml"/><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sv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svg"/><Relationship Id="rId5" Type="http://schemas.openxmlformats.org/officeDocument/2006/relationships/image" Target="../media/image20.svg"/><Relationship Id="rId61" Type="http://schemas.openxmlformats.org/officeDocument/2006/relationships/image" Target="../media/image76.svg"/><Relationship Id="rId82" Type="http://schemas.openxmlformats.org/officeDocument/2006/relationships/image" Target="../media/image97.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svg"/><Relationship Id="rId73" Type="http://schemas.openxmlformats.org/officeDocument/2006/relationships/image" Target="../media/image88.svg"/><Relationship Id="rId78" Type="http://schemas.openxmlformats.org/officeDocument/2006/relationships/image" Target="../media/image93.png"/><Relationship Id="rId81" Type="http://schemas.openxmlformats.org/officeDocument/2006/relationships/image" Target="../media/image96.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svg"/><Relationship Id="rId77" Type="http://schemas.openxmlformats.org/officeDocument/2006/relationships/image" Target="../media/image92.svg"/><Relationship Id="rId8" Type="http://schemas.openxmlformats.org/officeDocument/2006/relationships/image" Target="../media/image23.png"/><Relationship Id="rId51" Type="http://schemas.openxmlformats.org/officeDocument/2006/relationships/image" Target="../media/image66.sv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image" Target="../media/image18.jpe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svg"/><Relationship Id="rId67" Type="http://schemas.openxmlformats.org/officeDocument/2006/relationships/image" Target="../media/image82.sv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svg"/><Relationship Id="rId83"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svg"/><Relationship Id="rId57" Type="http://schemas.openxmlformats.org/officeDocument/2006/relationships/image" Target="../media/image72.svg"/></Relationships>
</file>

<file path=ppt/slides/_rels/slide4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1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8.jpeg"/><Relationship Id="rId5" Type="http://schemas.openxmlformats.org/officeDocument/2006/relationships/image" Target="../media/image227.jpeg"/><Relationship Id="rId4" Type="http://schemas.openxmlformats.org/officeDocument/2006/relationships/image" Target="../media/image226.jpeg"/></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9.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31.png"/><Relationship Id="rId4" Type="http://schemas.openxmlformats.org/officeDocument/2006/relationships/image" Target="../media/image230.jpeg"/></Relationships>
</file>

<file path=ppt/slides/_rels/slide4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4.png"/><Relationship Id="rId4" Type="http://schemas.openxmlformats.org/officeDocument/2006/relationships/image" Target="../media/image233.gif"/></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4.png"/><Relationship Id="rId4" Type="http://schemas.openxmlformats.org/officeDocument/2006/relationships/image" Target="../media/image233.gif"/></Relationships>
</file>

<file path=ppt/slides/_rels/slide5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4.png"/><Relationship Id="rId5" Type="http://schemas.openxmlformats.org/officeDocument/2006/relationships/image" Target="../media/image233.gif"/><Relationship Id="rId4" Type="http://schemas.openxmlformats.org/officeDocument/2006/relationships/image" Target="../media/image232.png"/></Relationships>
</file>

<file path=ppt/slides/_rels/slide52.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35.png"/><Relationship Id="rId7" Type="http://schemas.openxmlformats.org/officeDocument/2006/relationships/image" Target="../media/image237.gi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236.png"/><Relationship Id="rId4" Type="http://schemas.openxmlformats.org/officeDocument/2006/relationships/image" Target="../media/image233.gif"/><Relationship Id="rId9" Type="http://schemas.openxmlformats.org/officeDocument/2006/relationships/image" Target="../media/image234.png"/></Relationships>
</file>

<file path=ppt/slides/_rels/slide53.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35.png"/><Relationship Id="rId7" Type="http://schemas.openxmlformats.org/officeDocument/2006/relationships/image" Target="../media/image237.gi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236.png"/><Relationship Id="rId4" Type="http://schemas.openxmlformats.org/officeDocument/2006/relationships/image" Target="../media/image233.gif"/><Relationship Id="rId9" Type="http://schemas.openxmlformats.org/officeDocument/2006/relationships/image" Target="../media/image234.png"/></Relationships>
</file>

<file path=ppt/slides/_rels/slide54.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33.gif"/><Relationship Id="rId7" Type="http://schemas.openxmlformats.org/officeDocument/2006/relationships/image" Target="../media/image237.gi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34.png"/></Relationships>
</file>

<file path=ppt/slides/_rels/slide55.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33.gif"/><Relationship Id="rId7" Type="http://schemas.openxmlformats.org/officeDocument/2006/relationships/image" Target="../media/image237.gi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34.png"/></Relationships>
</file>

<file path=ppt/slides/_rels/slide56.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33.gif"/><Relationship Id="rId7" Type="http://schemas.openxmlformats.org/officeDocument/2006/relationships/image" Target="../media/image237.gi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34.png"/></Relationships>
</file>

<file path=ppt/slides/_rels/slide5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33.gif"/><Relationship Id="rId7" Type="http://schemas.openxmlformats.org/officeDocument/2006/relationships/image" Target="../media/image237.gi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34.png"/></Relationships>
</file>

<file path=ppt/slides/_rels/slide59.xml.rels><?xml version="1.0" encoding="UTF-8" standalone="yes"?>
<Relationships xmlns="http://schemas.openxmlformats.org/package/2006/relationships"><Relationship Id="rId8" Type="http://schemas.openxmlformats.org/officeDocument/2006/relationships/image" Target="../media/image237.gif"/><Relationship Id="rId3" Type="http://schemas.openxmlformats.org/officeDocument/2006/relationships/image" Target="../media/image232.png"/><Relationship Id="rId7" Type="http://schemas.microsoft.com/office/2007/relationships/hdphoto" Target="../media/hdphoto6.wdp"/><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6.png"/><Relationship Id="rId5" Type="http://schemas.openxmlformats.org/officeDocument/2006/relationships/image" Target="../media/image234.png"/><Relationship Id="rId4" Type="http://schemas.openxmlformats.org/officeDocument/2006/relationships/image" Target="../media/image233.gif"/><Relationship Id="rId9" Type="http://schemas.openxmlformats.org/officeDocument/2006/relationships/image" Target="../media/image235.png"/></Relationships>
</file>

<file path=ppt/slides/_rels/slide6.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png"/><Relationship Id="rId55" Type="http://schemas.openxmlformats.org/officeDocument/2006/relationships/image" Target="../media/image70.svg"/><Relationship Id="rId63" Type="http://schemas.openxmlformats.org/officeDocument/2006/relationships/image" Target="../media/image78.svg"/><Relationship Id="rId68" Type="http://schemas.openxmlformats.org/officeDocument/2006/relationships/image" Target="../media/image83.png"/><Relationship Id="rId76" Type="http://schemas.openxmlformats.org/officeDocument/2006/relationships/image" Target="../media/image91.png"/><Relationship Id="rId84" Type="http://schemas.openxmlformats.org/officeDocument/2006/relationships/image" Target="../media/image99.png"/><Relationship Id="rId7" Type="http://schemas.openxmlformats.org/officeDocument/2006/relationships/image" Target="../media/image22.svg"/><Relationship Id="rId71" Type="http://schemas.openxmlformats.org/officeDocument/2006/relationships/image" Target="../media/image86.svg"/><Relationship Id="rId2" Type="http://schemas.openxmlformats.org/officeDocument/2006/relationships/notesSlide" Target="../notesSlides/notesSlide3.xml"/><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sv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79" Type="http://schemas.openxmlformats.org/officeDocument/2006/relationships/image" Target="../media/image94.svg"/><Relationship Id="rId5" Type="http://schemas.openxmlformats.org/officeDocument/2006/relationships/image" Target="../media/image20.svg"/><Relationship Id="rId61" Type="http://schemas.openxmlformats.org/officeDocument/2006/relationships/image" Target="../media/image76.svg"/><Relationship Id="rId82" Type="http://schemas.openxmlformats.org/officeDocument/2006/relationships/image" Target="../media/image97.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svg"/><Relationship Id="rId73" Type="http://schemas.openxmlformats.org/officeDocument/2006/relationships/image" Target="../media/image88.svg"/><Relationship Id="rId78" Type="http://schemas.openxmlformats.org/officeDocument/2006/relationships/image" Target="../media/image93.png"/><Relationship Id="rId81" Type="http://schemas.openxmlformats.org/officeDocument/2006/relationships/image" Target="../media/image96.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svg"/><Relationship Id="rId77" Type="http://schemas.openxmlformats.org/officeDocument/2006/relationships/image" Target="../media/image92.svg"/><Relationship Id="rId8" Type="http://schemas.openxmlformats.org/officeDocument/2006/relationships/image" Target="../media/image23.png"/><Relationship Id="rId51" Type="http://schemas.openxmlformats.org/officeDocument/2006/relationships/image" Target="../media/image66.sv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image" Target="../media/image18.jpe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svg"/><Relationship Id="rId67" Type="http://schemas.openxmlformats.org/officeDocument/2006/relationships/image" Target="../media/image82.sv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svg"/><Relationship Id="rId83"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svg"/><Relationship Id="rId57" Type="http://schemas.openxmlformats.org/officeDocument/2006/relationships/image" Target="../media/image72.svg"/></Relationships>
</file>

<file path=ppt/slides/_rels/slide60.xml.rels><?xml version="1.0" encoding="UTF-8" standalone="yes"?>
<Relationships xmlns="http://schemas.openxmlformats.org/package/2006/relationships"><Relationship Id="rId8" Type="http://schemas.openxmlformats.org/officeDocument/2006/relationships/image" Target="../media/image237.gif"/><Relationship Id="rId3" Type="http://schemas.openxmlformats.org/officeDocument/2006/relationships/image" Target="../media/image232.png"/><Relationship Id="rId7" Type="http://schemas.microsoft.com/office/2007/relationships/hdphoto" Target="../media/hdphoto6.wdp"/><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36.png"/><Relationship Id="rId5" Type="http://schemas.openxmlformats.org/officeDocument/2006/relationships/image" Target="../media/image234.png"/><Relationship Id="rId4" Type="http://schemas.openxmlformats.org/officeDocument/2006/relationships/image" Target="../media/image233.gif"/><Relationship Id="rId9" Type="http://schemas.openxmlformats.org/officeDocument/2006/relationships/image" Target="../media/image235.png"/></Relationships>
</file>

<file path=ppt/slides/_rels/slide61.xml.rels><?xml version="1.0" encoding="UTF-8" standalone="yes"?>
<Relationships xmlns="http://schemas.openxmlformats.org/package/2006/relationships"><Relationship Id="rId8" Type="http://schemas.openxmlformats.org/officeDocument/2006/relationships/image" Target="../media/image237.gif"/><Relationship Id="rId3" Type="http://schemas.openxmlformats.org/officeDocument/2006/relationships/image" Target="../media/image232.png"/><Relationship Id="rId7" Type="http://schemas.microsoft.com/office/2007/relationships/hdphoto" Target="../media/hdphoto6.wdp"/><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36.png"/><Relationship Id="rId5" Type="http://schemas.openxmlformats.org/officeDocument/2006/relationships/image" Target="../media/image234.png"/><Relationship Id="rId4" Type="http://schemas.openxmlformats.org/officeDocument/2006/relationships/image" Target="../media/image233.gif"/><Relationship Id="rId9" Type="http://schemas.openxmlformats.org/officeDocument/2006/relationships/image" Target="../media/image235.png"/></Relationships>
</file>

<file path=ppt/slides/_rels/slide62.xml.rels><?xml version="1.0" encoding="UTF-8" standalone="yes"?>
<Relationships xmlns="http://schemas.openxmlformats.org/package/2006/relationships"><Relationship Id="rId8" Type="http://schemas.openxmlformats.org/officeDocument/2006/relationships/image" Target="../media/image237.gif"/><Relationship Id="rId3" Type="http://schemas.openxmlformats.org/officeDocument/2006/relationships/image" Target="../media/image232.png"/><Relationship Id="rId7" Type="http://schemas.microsoft.com/office/2007/relationships/hdphoto" Target="../media/hdphoto6.wdp"/><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36.png"/><Relationship Id="rId5" Type="http://schemas.openxmlformats.org/officeDocument/2006/relationships/image" Target="../media/image234.png"/><Relationship Id="rId4" Type="http://schemas.openxmlformats.org/officeDocument/2006/relationships/image" Target="../media/image233.gif"/><Relationship Id="rId9" Type="http://schemas.openxmlformats.org/officeDocument/2006/relationships/image" Target="../media/image235.png"/></Relationships>
</file>

<file path=ppt/slides/_rels/slide63.xml.rels><?xml version="1.0" encoding="UTF-8" standalone="yes"?>
<Relationships xmlns="http://schemas.openxmlformats.org/package/2006/relationships"><Relationship Id="rId8" Type="http://schemas.openxmlformats.org/officeDocument/2006/relationships/image" Target="../media/image237.gif"/><Relationship Id="rId3" Type="http://schemas.openxmlformats.org/officeDocument/2006/relationships/image" Target="../media/image232.png"/><Relationship Id="rId7" Type="http://schemas.microsoft.com/office/2007/relationships/hdphoto" Target="../media/hdphoto6.wdp"/><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36.png"/><Relationship Id="rId5" Type="http://schemas.openxmlformats.org/officeDocument/2006/relationships/image" Target="../media/image234.png"/><Relationship Id="rId4" Type="http://schemas.openxmlformats.org/officeDocument/2006/relationships/image" Target="../media/image233.gif"/><Relationship Id="rId9" Type="http://schemas.openxmlformats.org/officeDocument/2006/relationships/image" Target="../media/image235.png"/></Relationships>
</file>

<file path=ppt/slides/_rels/slide64.xml.rels><?xml version="1.0" encoding="UTF-8" standalone="yes"?>
<Relationships xmlns="http://schemas.openxmlformats.org/package/2006/relationships"><Relationship Id="rId8" Type="http://schemas.openxmlformats.org/officeDocument/2006/relationships/image" Target="../media/image237.gif"/><Relationship Id="rId3" Type="http://schemas.openxmlformats.org/officeDocument/2006/relationships/image" Target="../media/image232.png"/><Relationship Id="rId7" Type="http://schemas.microsoft.com/office/2007/relationships/hdphoto" Target="../media/hdphoto6.wdp"/><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36.png"/><Relationship Id="rId5" Type="http://schemas.openxmlformats.org/officeDocument/2006/relationships/image" Target="../media/image234.png"/><Relationship Id="rId4" Type="http://schemas.openxmlformats.org/officeDocument/2006/relationships/image" Target="../media/image233.gif"/><Relationship Id="rId9" Type="http://schemas.openxmlformats.org/officeDocument/2006/relationships/image" Target="../media/image235.png"/></Relationships>
</file>

<file path=ppt/slides/_rels/slide6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33.gif"/><Relationship Id="rId7" Type="http://schemas.openxmlformats.org/officeDocument/2006/relationships/image" Target="../media/image237.gi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236.png"/><Relationship Id="rId4" Type="http://schemas.openxmlformats.org/officeDocument/2006/relationships/image" Target="../media/image235.png"/><Relationship Id="rId9" Type="http://schemas.openxmlformats.org/officeDocument/2006/relationships/image" Target="../media/image234.png"/></Relationships>
</file>

<file path=ppt/slides/_rels/slide67.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1.png"/><Relationship Id="rId7" Type="http://schemas.openxmlformats.org/officeDocument/2006/relationships/image" Target="../media/image241.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243.png"/><Relationship Id="rId5" Type="http://schemas.openxmlformats.org/officeDocument/2006/relationships/image" Target="../media/image239.png"/><Relationship Id="rId10" Type="http://schemas.microsoft.com/office/2007/relationships/hdphoto" Target="../media/hdphoto7.wdp"/><Relationship Id="rId4" Type="http://schemas.openxmlformats.org/officeDocument/2006/relationships/image" Target="../media/image238.png"/><Relationship Id="rId9" Type="http://schemas.openxmlformats.org/officeDocument/2006/relationships/image" Target="../media/image242.png"/></Relationships>
</file>

<file path=ppt/slides/_rels/slide68.xml.rels><?xml version="1.0" encoding="UTF-8" standalone="yes"?>
<Relationships xmlns="http://schemas.openxmlformats.org/package/2006/relationships"><Relationship Id="rId3" Type="http://schemas.openxmlformats.org/officeDocument/2006/relationships/image" Target="../media/image245.svg"/><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251.sv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7.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74.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png"/></Relationships>
</file>

<file path=ppt/slides/_rels/slide77.xml.rels><?xml version="1.0" encoding="UTF-8" standalone="yes"?>
<Relationships xmlns="http://schemas.openxmlformats.org/package/2006/relationships"><Relationship Id="rId3" Type="http://schemas.openxmlformats.org/officeDocument/2006/relationships/hyperlink" Target="https://www.imperva.com/learn/ddos/ddos-attack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80.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71.sv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69.svg"/><Relationship Id="rId2" Type="http://schemas.openxmlformats.org/officeDocument/2006/relationships/image" Target="../media/image268.png"/><Relationship Id="rId1" Type="http://schemas.openxmlformats.org/officeDocument/2006/relationships/slideLayout" Target="../slideLayouts/slideLayout2.xml"/><Relationship Id="rId5" Type="http://schemas.openxmlformats.org/officeDocument/2006/relationships/image" Target="../media/image271.svg"/><Relationship Id="rId4" Type="http://schemas.openxmlformats.org/officeDocument/2006/relationships/image" Target="../media/image2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3.svg"/><Relationship Id="rId2" Type="http://schemas.openxmlformats.org/officeDocument/2006/relationships/image" Target="../media/image27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276.jpeg"/><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89.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image" Target="../media/image279.jpeg"/><Relationship Id="rId1" Type="http://schemas.openxmlformats.org/officeDocument/2006/relationships/slideLayout" Target="../slideLayouts/slideLayout2.xml"/><Relationship Id="rId4" Type="http://schemas.openxmlformats.org/officeDocument/2006/relationships/image" Target="../media/image281.jpeg"/></Relationships>
</file>

<file path=ppt/slides/_rels/slide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0.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28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8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91.png"/><Relationship Id="rId13" Type="http://schemas.openxmlformats.org/officeDocument/2006/relationships/image" Target="../media/image296.svg"/><Relationship Id="rId3" Type="http://schemas.openxmlformats.org/officeDocument/2006/relationships/image" Target="../media/image286.png"/><Relationship Id="rId7" Type="http://schemas.openxmlformats.org/officeDocument/2006/relationships/image" Target="../media/image290.png"/><Relationship Id="rId12" Type="http://schemas.openxmlformats.org/officeDocument/2006/relationships/image" Target="../media/image295.png"/><Relationship Id="rId17" Type="http://schemas.openxmlformats.org/officeDocument/2006/relationships/image" Target="../media/image300.svg"/><Relationship Id="rId2" Type="http://schemas.openxmlformats.org/officeDocument/2006/relationships/notesSlide" Target="../notesSlides/notesSlide31.xml"/><Relationship Id="rId16" Type="http://schemas.openxmlformats.org/officeDocument/2006/relationships/image" Target="../media/image299.png"/><Relationship Id="rId1" Type="http://schemas.openxmlformats.org/officeDocument/2006/relationships/slideLayout" Target="../slideLayouts/slideLayout2.xml"/><Relationship Id="rId6" Type="http://schemas.openxmlformats.org/officeDocument/2006/relationships/image" Target="../media/image289.svg"/><Relationship Id="rId11" Type="http://schemas.openxmlformats.org/officeDocument/2006/relationships/image" Target="../media/image294.svg"/><Relationship Id="rId5" Type="http://schemas.openxmlformats.org/officeDocument/2006/relationships/image" Target="../media/image288.png"/><Relationship Id="rId15" Type="http://schemas.openxmlformats.org/officeDocument/2006/relationships/image" Target="../media/image298.svg"/><Relationship Id="rId10" Type="http://schemas.openxmlformats.org/officeDocument/2006/relationships/image" Target="../media/image293.png"/><Relationship Id="rId4" Type="http://schemas.openxmlformats.org/officeDocument/2006/relationships/image" Target="../media/image287.svg"/><Relationship Id="rId9" Type="http://schemas.openxmlformats.org/officeDocument/2006/relationships/image" Target="../media/image292.svg"/><Relationship Id="rId14" Type="http://schemas.openxmlformats.org/officeDocument/2006/relationships/image" Target="../media/image297.png"/></Relationships>
</file>

<file path=ppt/slides/_rels/slide95.xml.rels><?xml version="1.0" encoding="UTF-8" standalone="yes"?>
<Relationships xmlns="http://schemas.openxmlformats.org/package/2006/relationships"><Relationship Id="rId3" Type="http://schemas.openxmlformats.org/officeDocument/2006/relationships/image" Target="../media/image292.svg"/><Relationship Id="rId2" Type="http://schemas.openxmlformats.org/officeDocument/2006/relationships/image" Target="../media/image291.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294.svg"/><Relationship Id="rId7" Type="http://schemas.openxmlformats.org/officeDocument/2006/relationships/image" Target="../media/image298.svg"/><Relationship Id="rId2" Type="http://schemas.openxmlformats.org/officeDocument/2006/relationships/image" Target="../media/image293.png"/><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svg"/><Relationship Id="rId4" Type="http://schemas.openxmlformats.org/officeDocument/2006/relationships/image" Target="../media/image295.png"/></Relationships>
</file>

<file path=ppt/slides/_rels/slide97.xml.rels><?xml version="1.0" encoding="UTF-8" standalone="yes"?>
<Relationships xmlns="http://schemas.openxmlformats.org/package/2006/relationships"><Relationship Id="rId8" Type="http://schemas.openxmlformats.org/officeDocument/2006/relationships/image" Target="../media/image298.svg"/><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96.svg"/><Relationship Id="rId5" Type="http://schemas.openxmlformats.org/officeDocument/2006/relationships/image" Target="../media/image295.png"/><Relationship Id="rId4" Type="http://schemas.openxmlformats.org/officeDocument/2006/relationships/image" Target="../media/image294.svg"/></Relationships>
</file>

<file path=ppt/slides/_rels/slide98.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E8F6DE-8541-4ABE-8349-DA8B23A90691}"/>
              </a:ext>
            </a:extLst>
          </p:cNvPr>
          <p:cNvSpPr>
            <a:spLocks noGrp="1"/>
          </p:cNvSpPr>
          <p:nvPr>
            <p:ph type="body" sz="quarter" idx="10"/>
          </p:nvPr>
        </p:nvSpPr>
        <p:spPr>
          <a:xfrm>
            <a:off x="0" y="856343"/>
            <a:ext cx="12192000" cy="595087"/>
          </a:xfrm>
        </p:spPr>
        <p:txBody>
          <a:bodyPr/>
          <a:lstStyle/>
          <a:p>
            <a:pPr algn="ctr"/>
            <a:r>
              <a:rPr lang="en-US" dirty="0"/>
              <a:t>Security on AWS – Part 2</a:t>
            </a:r>
            <a:endParaRPr lang="en-GB" dirty="0"/>
          </a:p>
        </p:txBody>
      </p:sp>
      <p:pic>
        <p:nvPicPr>
          <p:cNvPr id="3" name="Picture 2">
            <a:extLst>
              <a:ext uri="{FF2B5EF4-FFF2-40B4-BE49-F238E27FC236}">
                <a16:creationId xmlns:a16="http://schemas.microsoft.com/office/drawing/2014/main" id="{E9E87BBD-B765-4CDC-BC14-11FE0D81E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861749"/>
            <a:ext cx="8686800" cy="347386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98FF668A-884F-4004-B7EE-25F871DAD3EE}"/>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220850">
            <a:off x="3064998" y="3096684"/>
            <a:ext cx="616957" cy="446024"/>
          </a:xfrm>
          <a:prstGeom prst="rect">
            <a:avLst/>
          </a:prstGeom>
        </p:spPr>
      </p:pic>
      <p:pic>
        <p:nvPicPr>
          <p:cNvPr id="10" name="Picture 9">
            <a:extLst>
              <a:ext uri="{FF2B5EF4-FFF2-40B4-BE49-F238E27FC236}">
                <a16:creationId xmlns:a16="http://schemas.microsoft.com/office/drawing/2014/main" id="{CFEC9E39-012A-4873-A428-63B7A362549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106502">
            <a:off x="4144963" y="2310502"/>
            <a:ext cx="557034" cy="557034"/>
          </a:xfrm>
          <a:prstGeom prst="rect">
            <a:avLst/>
          </a:prstGeom>
        </p:spPr>
      </p:pic>
      <p:pic>
        <p:nvPicPr>
          <p:cNvPr id="15" name="Picture 14">
            <a:extLst>
              <a:ext uri="{FF2B5EF4-FFF2-40B4-BE49-F238E27FC236}">
                <a16:creationId xmlns:a16="http://schemas.microsoft.com/office/drawing/2014/main" id="{03319EBB-1B6A-4A12-AF9E-C8B522BEA472}"/>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038912">
            <a:off x="2917732" y="1808991"/>
            <a:ext cx="587506" cy="587506"/>
          </a:xfrm>
          <a:prstGeom prst="rect">
            <a:avLst/>
          </a:prstGeom>
        </p:spPr>
      </p:pic>
      <p:pic>
        <p:nvPicPr>
          <p:cNvPr id="17" name="Picture 16">
            <a:extLst>
              <a:ext uri="{FF2B5EF4-FFF2-40B4-BE49-F238E27FC236}">
                <a16:creationId xmlns:a16="http://schemas.microsoft.com/office/drawing/2014/main" id="{2C8D4211-EF18-4038-84A7-CA52EE6EF913}"/>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148996">
            <a:off x="3244824" y="4367723"/>
            <a:ext cx="595087" cy="595087"/>
          </a:xfrm>
          <a:prstGeom prst="rect">
            <a:avLst/>
          </a:prstGeom>
        </p:spPr>
      </p:pic>
      <p:pic>
        <p:nvPicPr>
          <p:cNvPr id="19" name="Picture 18">
            <a:extLst>
              <a:ext uri="{FF2B5EF4-FFF2-40B4-BE49-F238E27FC236}">
                <a16:creationId xmlns:a16="http://schemas.microsoft.com/office/drawing/2014/main" id="{823BA0B2-799A-48A5-8EB9-28F42F5D3038}"/>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123799">
            <a:off x="2085976" y="3905249"/>
            <a:ext cx="523875" cy="523875"/>
          </a:xfrm>
          <a:prstGeom prst="rect">
            <a:avLst/>
          </a:prstGeom>
        </p:spPr>
      </p:pic>
      <p:pic>
        <p:nvPicPr>
          <p:cNvPr id="21" name="Picture 20">
            <a:extLst>
              <a:ext uri="{FF2B5EF4-FFF2-40B4-BE49-F238E27FC236}">
                <a16:creationId xmlns:a16="http://schemas.microsoft.com/office/drawing/2014/main" id="{B302D372-2E16-46DA-ADD0-D8DDA4AF66FA}"/>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000594">
            <a:off x="4345629" y="3630818"/>
            <a:ext cx="461726" cy="461726"/>
          </a:xfrm>
          <a:prstGeom prst="rect">
            <a:avLst/>
          </a:prstGeom>
        </p:spPr>
      </p:pic>
    </p:spTree>
    <p:extLst>
      <p:ext uri="{BB962C8B-B14F-4D97-AF65-F5344CB8AC3E}">
        <p14:creationId xmlns:p14="http://schemas.microsoft.com/office/powerpoint/2010/main" val="2342506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E64CA0-BF99-4ED7-B9A9-13BC39BCE268}"/>
              </a:ext>
            </a:extLst>
          </p:cNvPr>
          <p:cNvSpPr>
            <a:spLocks noGrp="1"/>
          </p:cNvSpPr>
          <p:nvPr>
            <p:ph type="body" sz="quarter" idx="12"/>
          </p:nvPr>
        </p:nvSpPr>
        <p:spPr>
          <a:xfrm>
            <a:off x="6231379" y="3290937"/>
            <a:ext cx="5649982" cy="917900"/>
          </a:xfrm>
        </p:spPr>
        <p:txBody>
          <a:bodyPr/>
          <a:lstStyle/>
          <a:p>
            <a:r>
              <a:rPr lang="en-GB" dirty="0"/>
              <a:t>AWS Organizations</a:t>
            </a:r>
          </a:p>
        </p:txBody>
      </p:sp>
      <p:pic>
        <p:nvPicPr>
          <p:cNvPr id="4" name="Graphic 6">
            <a:extLst>
              <a:ext uri="{FF2B5EF4-FFF2-40B4-BE49-F238E27FC236}">
                <a16:creationId xmlns:a16="http://schemas.microsoft.com/office/drawing/2014/main" id="{41699918-E3C9-44FB-9749-EE53BAE1BA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814968" y="796552"/>
            <a:ext cx="2311562" cy="23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47CC7221-F687-4CFD-B5F3-A4342C141E14}"/>
              </a:ext>
            </a:extLst>
          </p:cNvPr>
          <p:cNvSpPr/>
          <p:nvPr/>
        </p:nvSpPr>
        <p:spPr>
          <a:xfrm>
            <a:off x="7814968" y="796552"/>
            <a:ext cx="2311562" cy="23115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73642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353289"/>
            <a:ext cx="5649982" cy="917900"/>
          </a:xfrm>
        </p:spPr>
        <p:txBody>
          <a:bodyPr/>
          <a:lstStyle/>
          <a:p>
            <a:pPr algn="ctr" eaLnBrk="1" hangingPunct="1"/>
            <a:r>
              <a:rPr lang="en-US" altLang="en-US" sz="3600" dirty="0">
                <a:ea typeface="Amazon Ember" panose="020B0603020204020204" pitchFamily="34" charset="0"/>
                <a:cs typeface="Arial" panose="020B0604020202020204" pitchFamily="34" charset="0"/>
              </a:rPr>
              <a:t>Amazon Cognito</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17">
            <a:extLst>
              <a:ext uri="{FF2B5EF4-FFF2-40B4-BE49-F238E27FC236}">
                <a16:creationId xmlns:a16="http://schemas.microsoft.com/office/drawing/2014/main" id="{A43AF249-EA3C-4A44-B21E-C64FF2091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6456" y="745007"/>
            <a:ext cx="2179825" cy="21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2247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3F1672-8FCB-4725-B85B-E3BA893A2218}"/>
              </a:ext>
            </a:extLst>
          </p:cNvPr>
          <p:cNvSpPr>
            <a:spLocks noGrp="1"/>
          </p:cNvSpPr>
          <p:nvPr>
            <p:ph type="body" sz="quarter" idx="10"/>
          </p:nvPr>
        </p:nvSpPr>
        <p:spPr/>
        <p:txBody>
          <a:bodyPr/>
          <a:lstStyle/>
          <a:p>
            <a:r>
              <a:rPr lang="en-GB" dirty="0"/>
              <a:t>Amazon Cognito User Pools</a:t>
            </a:r>
          </a:p>
        </p:txBody>
      </p:sp>
      <p:sp>
        <p:nvSpPr>
          <p:cNvPr id="3" name="Text Placeholder 2">
            <a:extLst>
              <a:ext uri="{FF2B5EF4-FFF2-40B4-BE49-F238E27FC236}">
                <a16:creationId xmlns:a16="http://schemas.microsoft.com/office/drawing/2014/main" id="{AA45C60F-445C-44F9-9657-D0C64B80C2E0}"/>
              </a:ext>
            </a:extLst>
          </p:cNvPr>
          <p:cNvSpPr>
            <a:spLocks noGrp="1"/>
          </p:cNvSpPr>
          <p:nvPr>
            <p:ph type="body" sz="quarter" idx="11"/>
          </p:nvPr>
        </p:nvSpPr>
        <p:spPr/>
        <p:txBody>
          <a:bodyPr/>
          <a:lstStyle/>
          <a:p>
            <a:r>
              <a:rPr lang="en-US" dirty="0"/>
              <a:t>Amazon Cognito user pools are a managed service that lets you add secure authentication and authorization to your apps, and can scale to support millions of users.</a:t>
            </a:r>
          </a:p>
          <a:p>
            <a:endParaRPr lang="en-US" dirty="0"/>
          </a:p>
          <a:p>
            <a:r>
              <a:rPr lang="en-US" b="0" i="0" dirty="0">
                <a:solidFill>
                  <a:srgbClr val="333333"/>
                </a:solidFill>
                <a:effectLst/>
              </a:rPr>
              <a:t>A User Pool is your user directory that you can configure for your web and mobile apps. A User Pool securely stores your users’ profile attributes.</a:t>
            </a:r>
          </a:p>
          <a:p>
            <a:endParaRPr lang="en-US" dirty="0">
              <a:solidFill>
                <a:srgbClr val="333333"/>
              </a:solidFill>
            </a:endParaRPr>
          </a:p>
          <a:p>
            <a:r>
              <a:rPr lang="en-US" dirty="0"/>
              <a:t>Use Amazon Cognito if you develop high-scale SaaS applications and need a scalable directory to manage and authenticate your subscribers and that works with social media identities.</a:t>
            </a:r>
          </a:p>
          <a:p>
            <a:endParaRPr lang="en-GB" dirty="0"/>
          </a:p>
        </p:txBody>
      </p:sp>
      <p:grpSp>
        <p:nvGrpSpPr>
          <p:cNvPr id="4" name="Group 3">
            <a:extLst>
              <a:ext uri="{FF2B5EF4-FFF2-40B4-BE49-F238E27FC236}">
                <a16:creationId xmlns:a16="http://schemas.microsoft.com/office/drawing/2014/main" id="{1668ACFF-86F2-4E67-AD88-324B20B65E0D}"/>
              </a:ext>
            </a:extLst>
          </p:cNvPr>
          <p:cNvGrpSpPr/>
          <p:nvPr/>
        </p:nvGrpSpPr>
        <p:grpSpPr>
          <a:xfrm>
            <a:off x="10530517" y="5365145"/>
            <a:ext cx="1466850" cy="1223665"/>
            <a:chOff x="4685985" y="5322026"/>
            <a:chExt cx="1466850" cy="1223665"/>
          </a:xfrm>
        </p:grpSpPr>
        <p:pic>
          <p:nvPicPr>
            <p:cNvPr id="5" name="Graphic 17">
              <a:extLst>
                <a:ext uri="{FF2B5EF4-FFF2-40B4-BE49-F238E27FC236}">
                  <a16:creationId xmlns:a16="http://schemas.microsoft.com/office/drawing/2014/main" id="{65B5E174-9602-4F91-B528-1140F54CAD1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030472" y="532202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1">
              <a:extLst>
                <a:ext uri="{FF2B5EF4-FFF2-40B4-BE49-F238E27FC236}">
                  <a16:creationId xmlns:a16="http://schemas.microsoft.com/office/drawing/2014/main" id="{23EA484B-9B55-4C0C-A63F-33540846AEBF}"/>
                </a:ext>
              </a:extLst>
            </p:cNvPr>
            <p:cNvSpPr txBox="1">
              <a:spLocks noChangeArrowheads="1"/>
            </p:cNvSpPr>
            <p:nvPr/>
          </p:nvSpPr>
          <p:spPr bwMode="auto">
            <a:xfrm>
              <a:off x="4685985" y="6084026"/>
              <a:ext cx="1466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User Pools</a:t>
              </a:r>
            </a:p>
          </p:txBody>
        </p:sp>
      </p:grpSp>
    </p:spTree>
    <p:extLst>
      <p:ext uri="{BB962C8B-B14F-4D97-AF65-F5344CB8AC3E}">
        <p14:creationId xmlns:p14="http://schemas.microsoft.com/office/powerpoint/2010/main" val="92025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187246"/>
            <a:ext cx="5649982" cy="1491843"/>
          </a:xfrm>
        </p:spPr>
        <p:txBody>
          <a:bodyPr/>
          <a:lstStyle/>
          <a:p>
            <a:pPr algn="ctr" eaLnBrk="1" hangingPunct="1"/>
            <a:r>
              <a:rPr lang="en-US" altLang="en-US" sz="3600" dirty="0">
                <a:ea typeface="Amazon Ember" panose="020B0603020204020204" pitchFamily="34" charset="0"/>
                <a:cs typeface="Arial" panose="020B0604020202020204" pitchFamily="34" charset="0"/>
              </a:rPr>
              <a:t>AWS IAM Identity Center</a:t>
            </a:r>
          </a:p>
          <a:p>
            <a:pPr algn="ctr" eaLnBrk="1" hangingPunct="1"/>
            <a:r>
              <a:rPr lang="en-US" altLang="en-US" sz="2800" dirty="0">
                <a:ea typeface="Amazon Ember" panose="020B0603020204020204" pitchFamily="34" charset="0"/>
                <a:cs typeface="Arial" panose="020B0604020202020204" pitchFamily="34" charset="0"/>
              </a:rPr>
              <a:t>(Previously AWS Single Sign-on)</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122">
            <a:extLst>
              <a:ext uri="{FF2B5EF4-FFF2-40B4-BE49-F238E27FC236}">
                <a16:creationId xmlns:a16="http://schemas.microsoft.com/office/drawing/2014/main" id="{D3EE8C96-DD42-4C77-9548-78461813B3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5" y="745006"/>
            <a:ext cx="2179824" cy="2179824"/>
          </a:xfrm>
          <a:prstGeom prst="rect">
            <a:avLst/>
          </a:prstGeom>
        </p:spPr>
      </p:pic>
    </p:spTree>
    <p:extLst>
      <p:ext uri="{BB962C8B-B14F-4D97-AF65-F5344CB8AC3E}">
        <p14:creationId xmlns:p14="http://schemas.microsoft.com/office/powerpoint/2010/main" val="30883916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2F035A-D8E9-4937-AEA3-A19AF1387A17}"/>
              </a:ext>
            </a:extLst>
          </p:cNvPr>
          <p:cNvSpPr>
            <a:spLocks noGrp="1"/>
          </p:cNvSpPr>
          <p:nvPr>
            <p:ph type="body" sz="quarter" idx="10"/>
          </p:nvPr>
        </p:nvSpPr>
        <p:spPr/>
        <p:txBody>
          <a:bodyPr/>
          <a:lstStyle/>
          <a:p>
            <a:r>
              <a:rPr lang="en-GB" dirty="0"/>
              <a:t>Accessing AWS accounts and applications </a:t>
            </a:r>
            <a:r>
              <a:rPr lang="en-GB" b="1" dirty="0"/>
              <a:t>without</a:t>
            </a:r>
            <a:r>
              <a:rPr lang="en-GB" dirty="0"/>
              <a:t> </a:t>
            </a:r>
            <a:r>
              <a:rPr lang="en-GB" i="0" dirty="0">
                <a:effectLst/>
                <a:latin typeface="Amazon Ember" panose="020B0603020204020204"/>
              </a:rPr>
              <a:t>AWS IAM Identity </a:t>
            </a:r>
            <a:r>
              <a:rPr lang="en-GB" i="0" dirty="0" err="1">
                <a:effectLst/>
                <a:latin typeface="Amazon Ember" panose="020B0603020204020204"/>
              </a:rPr>
              <a:t>Center</a:t>
            </a:r>
            <a:endParaRPr lang="en-GB" dirty="0"/>
          </a:p>
        </p:txBody>
      </p:sp>
      <p:grpSp>
        <p:nvGrpSpPr>
          <p:cNvPr id="43" name="Group 42">
            <a:extLst>
              <a:ext uri="{FF2B5EF4-FFF2-40B4-BE49-F238E27FC236}">
                <a16:creationId xmlns:a16="http://schemas.microsoft.com/office/drawing/2014/main" id="{BEE65616-6558-4827-A443-3D3BC1C5B4F4}"/>
              </a:ext>
            </a:extLst>
          </p:cNvPr>
          <p:cNvGrpSpPr/>
          <p:nvPr/>
        </p:nvGrpSpPr>
        <p:grpSpPr>
          <a:xfrm>
            <a:off x="8944958" y="819397"/>
            <a:ext cx="2586813" cy="2997737"/>
            <a:chOff x="9170583" y="819397"/>
            <a:chExt cx="2586813" cy="2997737"/>
          </a:xfrm>
        </p:grpSpPr>
        <p:cxnSp>
          <p:nvCxnSpPr>
            <p:cNvPr id="39" name="Straight Connector 38">
              <a:extLst>
                <a:ext uri="{FF2B5EF4-FFF2-40B4-BE49-F238E27FC236}">
                  <a16:creationId xmlns:a16="http://schemas.microsoft.com/office/drawing/2014/main" id="{B50E6105-544B-4B83-8788-4FE76A21AC5A}"/>
                </a:ext>
              </a:extLst>
            </p:cNvPr>
            <p:cNvCxnSpPr>
              <a:cxnSpLocks/>
            </p:cNvCxnSpPr>
            <p:nvPr/>
          </p:nvCxnSpPr>
          <p:spPr>
            <a:xfrm>
              <a:off x="11542816" y="2601071"/>
              <a:ext cx="0" cy="593766"/>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8CDA6AE-A5FC-44E0-BC93-46E8A6F0DC72}"/>
                </a:ext>
              </a:extLst>
            </p:cNvPr>
            <p:cNvGrpSpPr/>
            <p:nvPr/>
          </p:nvGrpSpPr>
          <p:grpSpPr>
            <a:xfrm>
              <a:off x="9170583" y="1780062"/>
              <a:ext cx="2586813" cy="776268"/>
              <a:chOff x="1573186" y="4783931"/>
              <a:chExt cx="1323858" cy="397272"/>
            </a:xfrm>
          </p:grpSpPr>
          <p:sp>
            <p:nvSpPr>
              <p:cNvPr id="8" name="Rounded Rectangle 34">
                <a:extLst>
                  <a:ext uri="{FF2B5EF4-FFF2-40B4-BE49-F238E27FC236}">
                    <a16:creationId xmlns:a16="http://schemas.microsoft.com/office/drawing/2014/main" id="{45AF0124-AE8A-4F6C-88DF-409664F9053B}"/>
                  </a:ext>
                </a:extLst>
              </p:cNvPr>
              <p:cNvSpPr/>
              <p:nvPr/>
            </p:nvSpPr>
            <p:spPr>
              <a:xfrm>
                <a:off x="1573186" y="4783931"/>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AWS Account 2</a:t>
                </a:r>
              </a:p>
              <a:p>
                <a:pPr marL="0" marR="0" lvl="0" indent="0" algn="l" defTabSz="914400" rtl="0" eaLnBrk="1" fontAlgn="auto" latinLnBrk="0" hangingPunct="1">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536319031239</a:t>
                </a:r>
              </a:p>
            </p:txBody>
          </p:sp>
          <p:pic>
            <p:nvPicPr>
              <p:cNvPr id="9" name="Graphic 7">
                <a:extLst>
                  <a:ext uri="{FF2B5EF4-FFF2-40B4-BE49-F238E27FC236}">
                    <a16:creationId xmlns:a16="http://schemas.microsoft.com/office/drawing/2014/main" id="{A43051DB-D370-4C75-95E9-9AC29A5EA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506" y="4806530"/>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a:extLst>
                <a:ext uri="{FF2B5EF4-FFF2-40B4-BE49-F238E27FC236}">
                  <a16:creationId xmlns:a16="http://schemas.microsoft.com/office/drawing/2014/main" id="{1641E581-EBB4-499D-87EB-85486C857CEE}"/>
                </a:ext>
              </a:extLst>
            </p:cNvPr>
            <p:cNvGrpSpPr/>
            <p:nvPr/>
          </p:nvGrpSpPr>
          <p:grpSpPr>
            <a:xfrm>
              <a:off x="9170583" y="3040866"/>
              <a:ext cx="2586813" cy="776268"/>
              <a:chOff x="3447801" y="4238098"/>
              <a:chExt cx="1323858" cy="397272"/>
            </a:xfrm>
          </p:grpSpPr>
          <p:sp>
            <p:nvSpPr>
              <p:cNvPr id="11" name="Rounded Rectangle 34">
                <a:extLst>
                  <a:ext uri="{FF2B5EF4-FFF2-40B4-BE49-F238E27FC236}">
                    <a16:creationId xmlns:a16="http://schemas.microsoft.com/office/drawing/2014/main" id="{254E74C7-DF02-4CEF-9509-3F97DAAD0A34}"/>
                  </a:ext>
                </a:extLst>
              </p:cNvPr>
              <p:cNvSpPr/>
              <p:nvPr/>
            </p:nvSpPr>
            <p:spPr>
              <a:xfrm>
                <a:off x="3447801" y="4238098"/>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AWS Account </a:t>
                </a:r>
                <a:r>
                  <a:rPr kumimoji="0" lang="en-GB" sz="2000" b="0" i="1" u="none" strike="noStrike" kern="1200" cap="none" spc="0" normalizeH="0" baseline="0" noProof="0" dirty="0">
                    <a:ln>
                      <a:noFill/>
                    </a:ln>
                    <a:solidFill>
                      <a:prstClr val="black"/>
                    </a:solidFill>
                    <a:effectLst/>
                    <a:uLnTx/>
                    <a:uFillTx/>
                    <a:latin typeface="Calibri" panose="020F0502020204030204"/>
                    <a:ea typeface="+mn-ea"/>
                    <a:cs typeface="+mn-cs"/>
                  </a:rPr>
                  <a:t>N</a:t>
                </a:r>
              </a:p>
              <a:p>
                <a:pPr marL="0" marR="0" lvl="0" indent="0" algn="l" defTabSz="914400" rtl="0" eaLnBrk="1" fontAlgn="auto" latinLnBrk="0" hangingPunct="1">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182367136291</a:t>
                </a:r>
              </a:p>
            </p:txBody>
          </p:sp>
          <p:pic>
            <p:nvPicPr>
              <p:cNvPr id="12" name="Graphic 7">
                <a:extLst>
                  <a:ext uri="{FF2B5EF4-FFF2-40B4-BE49-F238E27FC236}">
                    <a16:creationId xmlns:a16="http://schemas.microsoft.com/office/drawing/2014/main" id="{05473645-8A0D-4828-A4AB-8F41262B1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6121" y="4260697"/>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70B7D587-415F-4662-B4C6-AB0C9702F443}"/>
                </a:ext>
              </a:extLst>
            </p:cNvPr>
            <p:cNvGrpSpPr/>
            <p:nvPr/>
          </p:nvGrpSpPr>
          <p:grpSpPr>
            <a:xfrm>
              <a:off x="9170583" y="819397"/>
              <a:ext cx="2586813" cy="776268"/>
              <a:chOff x="5526150" y="4336513"/>
              <a:chExt cx="1323858" cy="397272"/>
            </a:xfrm>
          </p:grpSpPr>
          <p:sp>
            <p:nvSpPr>
              <p:cNvPr id="14" name="Rounded Rectangle 34">
                <a:extLst>
                  <a:ext uri="{FF2B5EF4-FFF2-40B4-BE49-F238E27FC236}">
                    <a16:creationId xmlns:a16="http://schemas.microsoft.com/office/drawing/2014/main" id="{3D13FD2A-B971-4F74-8B94-C15028A18004}"/>
                  </a:ext>
                </a:extLst>
              </p:cNvPr>
              <p:cNvSpPr/>
              <p:nvPr/>
            </p:nvSpPr>
            <p:spPr>
              <a:xfrm>
                <a:off x="5526150" y="4336513"/>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AWS Account 1</a:t>
                </a:r>
              </a:p>
              <a:p>
                <a:pPr marL="0" marR="0" lvl="0" indent="0" algn="l" defTabSz="914400" rtl="0" eaLnBrk="1" fontAlgn="auto" latinLnBrk="0" hangingPunct="1">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27229163910</a:t>
                </a:r>
              </a:p>
            </p:txBody>
          </p:sp>
          <p:pic>
            <p:nvPicPr>
              <p:cNvPr id="15" name="Graphic 7">
                <a:extLst>
                  <a:ext uri="{FF2B5EF4-FFF2-40B4-BE49-F238E27FC236}">
                    <a16:creationId xmlns:a16="http://schemas.microsoft.com/office/drawing/2014/main" id="{5DC27809-9243-4768-B7CA-9A3632ED7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470" y="4359112"/>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 name="Group 15">
            <a:extLst>
              <a:ext uri="{FF2B5EF4-FFF2-40B4-BE49-F238E27FC236}">
                <a16:creationId xmlns:a16="http://schemas.microsoft.com/office/drawing/2014/main" id="{C201E326-6774-46FA-9C3B-4CE1B1AB62A7}"/>
              </a:ext>
            </a:extLst>
          </p:cNvPr>
          <p:cNvGrpSpPr/>
          <p:nvPr/>
        </p:nvGrpSpPr>
        <p:grpSpPr>
          <a:xfrm>
            <a:off x="669716" y="2916165"/>
            <a:ext cx="711070" cy="1025670"/>
            <a:chOff x="6556590" y="4904384"/>
            <a:chExt cx="711070" cy="1025670"/>
          </a:xfrm>
        </p:grpSpPr>
        <p:pic>
          <p:nvPicPr>
            <p:cNvPr id="17" name="Graphic 22">
              <a:extLst>
                <a:ext uri="{FF2B5EF4-FFF2-40B4-BE49-F238E27FC236}">
                  <a16:creationId xmlns:a16="http://schemas.microsoft.com/office/drawing/2014/main" id="{89310C8B-6DA2-41B0-A182-10E1C4A2901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561071" y="4904384"/>
              <a:ext cx="698326" cy="69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3FF0CEA0-9423-4DB4-BAF9-26AF73A04E89}"/>
                </a:ext>
              </a:extLst>
            </p:cNvPr>
            <p:cNvSpPr txBox="1">
              <a:spLocks noChangeArrowheads="1"/>
            </p:cNvSpPr>
            <p:nvPr/>
          </p:nvSpPr>
          <p:spPr bwMode="auto">
            <a:xfrm>
              <a:off x="6556590" y="5560722"/>
              <a:ext cx="7110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latin typeface="Arial" panose="020B0604020202020204" pitchFamily="34" charset="0"/>
                  <a:cs typeface="Arial" panose="020B0604020202020204" pitchFamily="34" charset="0"/>
                </a:rPr>
                <a:t>User</a:t>
              </a:r>
            </a:p>
          </p:txBody>
        </p:sp>
      </p:grpSp>
      <p:grpSp>
        <p:nvGrpSpPr>
          <p:cNvPr id="44" name="Group 43">
            <a:extLst>
              <a:ext uri="{FF2B5EF4-FFF2-40B4-BE49-F238E27FC236}">
                <a16:creationId xmlns:a16="http://schemas.microsoft.com/office/drawing/2014/main" id="{37FC6DFB-1EB5-4875-9B6A-432F5998E425}"/>
              </a:ext>
            </a:extLst>
          </p:cNvPr>
          <p:cNvGrpSpPr/>
          <p:nvPr/>
        </p:nvGrpSpPr>
        <p:grpSpPr>
          <a:xfrm>
            <a:off x="8944958" y="4447062"/>
            <a:ext cx="2586813" cy="2068696"/>
            <a:chOff x="9170583" y="4447062"/>
            <a:chExt cx="2586813" cy="2068696"/>
          </a:xfrm>
        </p:grpSpPr>
        <p:cxnSp>
          <p:nvCxnSpPr>
            <p:cNvPr id="42" name="Straight Connector 41">
              <a:extLst>
                <a:ext uri="{FF2B5EF4-FFF2-40B4-BE49-F238E27FC236}">
                  <a16:creationId xmlns:a16="http://schemas.microsoft.com/office/drawing/2014/main" id="{BB2AA821-DEEA-4532-BAFD-4DA67436216E}"/>
                </a:ext>
              </a:extLst>
            </p:cNvPr>
            <p:cNvCxnSpPr>
              <a:cxnSpLocks/>
            </p:cNvCxnSpPr>
            <p:nvPr/>
          </p:nvCxnSpPr>
          <p:spPr>
            <a:xfrm>
              <a:off x="11568216" y="5287121"/>
              <a:ext cx="0" cy="593766"/>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9" name="Rounded Rectangle 34">
              <a:extLst>
                <a:ext uri="{FF2B5EF4-FFF2-40B4-BE49-F238E27FC236}">
                  <a16:creationId xmlns:a16="http://schemas.microsoft.com/office/drawing/2014/main" id="{0F485916-92BE-4BB9-B7DE-BD42FCA5B00C}"/>
                </a:ext>
              </a:extLst>
            </p:cNvPr>
            <p:cNvSpPr/>
            <p:nvPr/>
          </p:nvSpPr>
          <p:spPr>
            <a:xfrm>
              <a:off x="9170583" y="4447062"/>
              <a:ext cx="2586813" cy="776268"/>
            </a:xfrm>
            <a:prstGeom prst="roundRect">
              <a:avLst/>
            </a:prstGeom>
            <a:ln/>
          </p:spPr>
          <p:style>
            <a:lnRef idx="1">
              <a:schemeClr val="accent6"/>
            </a:lnRef>
            <a:fillRef idx="3">
              <a:schemeClr val="accent6"/>
            </a:fillRef>
            <a:effectRef idx="2">
              <a:schemeClr val="accent6"/>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Application 1</a:t>
              </a:r>
              <a:endPar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ounded Rectangle 34">
              <a:extLst>
                <a:ext uri="{FF2B5EF4-FFF2-40B4-BE49-F238E27FC236}">
                  <a16:creationId xmlns:a16="http://schemas.microsoft.com/office/drawing/2014/main" id="{06E2CC95-E382-453A-87DA-A3149D8BC343}"/>
                </a:ext>
              </a:extLst>
            </p:cNvPr>
            <p:cNvSpPr/>
            <p:nvPr/>
          </p:nvSpPr>
          <p:spPr>
            <a:xfrm>
              <a:off x="9170583" y="5707866"/>
              <a:ext cx="2586813" cy="776268"/>
            </a:xfrm>
            <a:prstGeom prst="roundRect">
              <a:avLst/>
            </a:prstGeom>
            <a:ln/>
          </p:spPr>
          <p:style>
            <a:lnRef idx="1">
              <a:schemeClr val="accent6"/>
            </a:lnRef>
            <a:fillRef idx="3">
              <a:schemeClr val="accent6"/>
            </a:fillRef>
            <a:effectRef idx="2">
              <a:schemeClr val="accent6"/>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Application </a:t>
              </a:r>
              <a:r>
                <a:rPr kumimoji="0" lang="en-GB" sz="2000" b="0" i="1" u="none" strike="noStrike" kern="1200" cap="none" spc="0" normalizeH="0" baseline="0" noProof="0" dirty="0">
                  <a:ln>
                    <a:noFill/>
                  </a:ln>
                  <a:solidFill>
                    <a:prstClr val="black"/>
                  </a:solidFill>
                  <a:effectLst/>
                  <a:uLnTx/>
                  <a:uFillTx/>
                  <a:latin typeface="Calibri" panose="020F0502020204030204"/>
                  <a:ea typeface="+mn-ea"/>
                  <a:cs typeface="+mn-cs"/>
                </a:rPr>
                <a:t>N</a:t>
              </a:r>
              <a:endParaRPr kumimoji="0" lang="en-GB" sz="20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158F3800-6ABB-4567-AD26-ACDAE8564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0754" y="5688942"/>
              <a:ext cx="826816" cy="826816"/>
            </a:xfrm>
            <a:prstGeom prst="rect">
              <a:avLst/>
            </a:prstGeom>
          </p:spPr>
        </p:pic>
        <p:pic>
          <p:nvPicPr>
            <p:cNvPr id="37" name="Picture 36">
              <a:extLst>
                <a:ext uri="{FF2B5EF4-FFF2-40B4-BE49-F238E27FC236}">
                  <a16:creationId xmlns:a16="http://schemas.microsoft.com/office/drawing/2014/main" id="{FB9E17B5-54D4-48C9-8420-DF6CB19DF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0902458" y="4447063"/>
              <a:ext cx="776266" cy="776266"/>
            </a:xfrm>
            <a:prstGeom prst="rect">
              <a:avLst/>
            </a:prstGeom>
          </p:spPr>
        </p:pic>
      </p:grpSp>
      <p:grpSp>
        <p:nvGrpSpPr>
          <p:cNvPr id="86" name="Group 85">
            <a:extLst>
              <a:ext uri="{FF2B5EF4-FFF2-40B4-BE49-F238E27FC236}">
                <a16:creationId xmlns:a16="http://schemas.microsoft.com/office/drawing/2014/main" id="{91DC32F0-D53D-48E6-BE3E-328C80DD23E6}"/>
              </a:ext>
            </a:extLst>
          </p:cNvPr>
          <p:cNvGrpSpPr/>
          <p:nvPr/>
        </p:nvGrpSpPr>
        <p:grpSpPr>
          <a:xfrm>
            <a:off x="661818" y="827594"/>
            <a:ext cx="8057516" cy="1934638"/>
            <a:chOff x="887443" y="827594"/>
            <a:chExt cx="8057516" cy="1934638"/>
          </a:xfrm>
        </p:grpSpPr>
        <p:cxnSp>
          <p:nvCxnSpPr>
            <p:cNvPr id="60" name="Connector: Elbow 59">
              <a:extLst>
                <a:ext uri="{FF2B5EF4-FFF2-40B4-BE49-F238E27FC236}">
                  <a16:creationId xmlns:a16="http://schemas.microsoft.com/office/drawing/2014/main" id="{E83AFC35-F080-479D-A25F-90046A0E1155}"/>
                </a:ext>
              </a:extLst>
            </p:cNvPr>
            <p:cNvCxnSpPr>
              <a:cxnSpLocks/>
              <a:endCxn id="14" idx="1"/>
            </p:cNvCxnSpPr>
            <p:nvPr/>
          </p:nvCxnSpPr>
          <p:spPr>
            <a:xfrm rot="5400000" flipH="1" flipV="1">
              <a:off x="4138850" y="-2043876"/>
              <a:ext cx="1554701" cy="8057516"/>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77A3253-3547-4FC0-B692-B49C419C1ECF}"/>
                </a:ext>
              </a:extLst>
            </p:cNvPr>
            <p:cNvSpPr txBox="1"/>
            <p:nvPr/>
          </p:nvSpPr>
          <p:spPr>
            <a:xfrm>
              <a:off x="5004660" y="827594"/>
              <a:ext cx="2571410" cy="369332"/>
            </a:xfrm>
            <a:prstGeom prst="rect">
              <a:avLst/>
            </a:prstGeom>
            <a:noFill/>
          </p:spPr>
          <p:txBody>
            <a:bodyPr wrap="none" rtlCol="0">
              <a:spAutoFit/>
            </a:bodyPr>
            <a:lstStyle/>
            <a:p>
              <a:r>
                <a:rPr lang="en-GB" dirty="0"/>
                <a:t>Username 1 / Password 1</a:t>
              </a:r>
            </a:p>
          </p:txBody>
        </p:sp>
      </p:grpSp>
      <p:grpSp>
        <p:nvGrpSpPr>
          <p:cNvPr id="90" name="Group 89">
            <a:extLst>
              <a:ext uri="{FF2B5EF4-FFF2-40B4-BE49-F238E27FC236}">
                <a16:creationId xmlns:a16="http://schemas.microsoft.com/office/drawing/2014/main" id="{5A80238E-EB55-483D-B4BD-6EA54BE8A8BA}"/>
              </a:ext>
            </a:extLst>
          </p:cNvPr>
          <p:cNvGrpSpPr/>
          <p:nvPr/>
        </p:nvGrpSpPr>
        <p:grpSpPr>
          <a:xfrm>
            <a:off x="661818" y="4095764"/>
            <a:ext cx="8057516" cy="2000235"/>
            <a:chOff x="887443" y="4095764"/>
            <a:chExt cx="8057516" cy="2000235"/>
          </a:xfrm>
        </p:grpSpPr>
        <p:cxnSp>
          <p:nvCxnSpPr>
            <p:cNvPr id="61" name="Connector: Elbow 60">
              <a:extLst>
                <a:ext uri="{FF2B5EF4-FFF2-40B4-BE49-F238E27FC236}">
                  <a16:creationId xmlns:a16="http://schemas.microsoft.com/office/drawing/2014/main" id="{86914D41-C6C7-4A99-847F-BC2D87923D9B}"/>
                </a:ext>
              </a:extLst>
            </p:cNvPr>
            <p:cNvCxnSpPr>
              <a:cxnSpLocks/>
              <a:endCxn id="32" idx="1"/>
            </p:cNvCxnSpPr>
            <p:nvPr/>
          </p:nvCxnSpPr>
          <p:spPr>
            <a:xfrm rot="16200000" flipH="1">
              <a:off x="3916083" y="1067124"/>
              <a:ext cx="2000235" cy="8057516"/>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BCFB173-79A3-4F80-BCB8-BD189060334B}"/>
                </a:ext>
              </a:extLst>
            </p:cNvPr>
            <p:cNvSpPr txBox="1"/>
            <p:nvPr/>
          </p:nvSpPr>
          <p:spPr>
            <a:xfrm>
              <a:off x="4972600" y="5719741"/>
              <a:ext cx="2635530" cy="369332"/>
            </a:xfrm>
            <a:prstGeom prst="rect">
              <a:avLst/>
            </a:prstGeom>
            <a:noFill/>
          </p:spPr>
          <p:txBody>
            <a:bodyPr wrap="none" rtlCol="0">
              <a:spAutoFit/>
            </a:bodyPr>
            <a:lstStyle/>
            <a:p>
              <a:r>
                <a:rPr lang="en-GB" dirty="0"/>
                <a:t>Username </a:t>
              </a:r>
              <a:r>
                <a:rPr lang="en-GB" i="1" dirty="0"/>
                <a:t>N</a:t>
              </a:r>
              <a:r>
                <a:rPr lang="en-GB" dirty="0"/>
                <a:t> / Password </a:t>
              </a:r>
              <a:r>
                <a:rPr lang="en-GB" i="1" dirty="0"/>
                <a:t>N</a:t>
              </a:r>
            </a:p>
          </p:txBody>
        </p:sp>
      </p:grpSp>
      <p:grpSp>
        <p:nvGrpSpPr>
          <p:cNvPr id="87" name="Group 86">
            <a:extLst>
              <a:ext uri="{FF2B5EF4-FFF2-40B4-BE49-F238E27FC236}">
                <a16:creationId xmlns:a16="http://schemas.microsoft.com/office/drawing/2014/main" id="{695B78FC-B282-4D4F-B79F-B167621AA064}"/>
              </a:ext>
            </a:extLst>
          </p:cNvPr>
          <p:cNvGrpSpPr/>
          <p:nvPr/>
        </p:nvGrpSpPr>
        <p:grpSpPr>
          <a:xfrm>
            <a:off x="893423" y="1803520"/>
            <a:ext cx="7825910" cy="958712"/>
            <a:chOff x="1119048" y="1803520"/>
            <a:chExt cx="7825910" cy="958712"/>
          </a:xfrm>
        </p:grpSpPr>
        <p:cxnSp>
          <p:nvCxnSpPr>
            <p:cNvPr id="64" name="Connector: Elbow 63">
              <a:extLst>
                <a:ext uri="{FF2B5EF4-FFF2-40B4-BE49-F238E27FC236}">
                  <a16:creationId xmlns:a16="http://schemas.microsoft.com/office/drawing/2014/main" id="{41D86C67-5BBF-4712-B144-EBAE990763D4}"/>
                </a:ext>
              </a:extLst>
            </p:cNvPr>
            <p:cNvCxnSpPr>
              <a:cxnSpLocks/>
              <a:endCxn id="8" idx="1"/>
            </p:cNvCxnSpPr>
            <p:nvPr/>
          </p:nvCxnSpPr>
          <p:spPr>
            <a:xfrm rot="5400000" flipH="1" flipV="1">
              <a:off x="4734985" y="-1447741"/>
              <a:ext cx="594036" cy="782591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49C1899-BB35-455B-938B-ADC4F0C9E559}"/>
                </a:ext>
              </a:extLst>
            </p:cNvPr>
            <p:cNvSpPr txBox="1"/>
            <p:nvPr/>
          </p:nvSpPr>
          <p:spPr>
            <a:xfrm>
              <a:off x="5004660" y="1803520"/>
              <a:ext cx="2571410" cy="369332"/>
            </a:xfrm>
            <a:prstGeom prst="rect">
              <a:avLst/>
            </a:prstGeom>
            <a:noFill/>
          </p:spPr>
          <p:txBody>
            <a:bodyPr wrap="none" rtlCol="0">
              <a:spAutoFit/>
            </a:bodyPr>
            <a:lstStyle/>
            <a:p>
              <a:r>
                <a:rPr lang="en-GB" dirty="0"/>
                <a:t>Username 2 / Password 2</a:t>
              </a:r>
            </a:p>
          </p:txBody>
        </p:sp>
      </p:grpSp>
      <p:grpSp>
        <p:nvGrpSpPr>
          <p:cNvPr id="88" name="Group 87">
            <a:extLst>
              <a:ext uri="{FF2B5EF4-FFF2-40B4-BE49-F238E27FC236}">
                <a16:creationId xmlns:a16="http://schemas.microsoft.com/office/drawing/2014/main" id="{3964FE34-4AAE-443D-9DBD-09BE7C69E6BD}"/>
              </a:ext>
            </a:extLst>
          </p:cNvPr>
          <p:cNvGrpSpPr/>
          <p:nvPr/>
        </p:nvGrpSpPr>
        <p:grpSpPr>
          <a:xfrm>
            <a:off x="1328583" y="3048950"/>
            <a:ext cx="7390750" cy="380050"/>
            <a:chOff x="1554208" y="3048950"/>
            <a:chExt cx="7390750" cy="380050"/>
          </a:xfrm>
        </p:grpSpPr>
        <p:cxnSp>
          <p:nvCxnSpPr>
            <p:cNvPr id="74" name="Straight Arrow Connector 73">
              <a:extLst>
                <a:ext uri="{FF2B5EF4-FFF2-40B4-BE49-F238E27FC236}">
                  <a16:creationId xmlns:a16="http://schemas.microsoft.com/office/drawing/2014/main" id="{66D02142-38F1-4990-94B5-72EAADDBADA1}"/>
                </a:ext>
              </a:extLst>
            </p:cNvPr>
            <p:cNvCxnSpPr>
              <a:cxnSpLocks/>
              <a:endCxn id="11" idx="1"/>
            </p:cNvCxnSpPr>
            <p:nvPr/>
          </p:nvCxnSpPr>
          <p:spPr>
            <a:xfrm>
              <a:off x="1554208" y="3428999"/>
              <a:ext cx="739075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5BEB55F-42AF-4B38-A5D0-56F7BBD8245B}"/>
                </a:ext>
              </a:extLst>
            </p:cNvPr>
            <p:cNvSpPr txBox="1"/>
            <p:nvPr/>
          </p:nvSpPr>
          <p:spPr>
            <a:xfrm>
              <a:off x="5004660" y="3048950"/>
              <a:ext cx="2571410" cy="369332"/>
            </a:xfrm>
            <a:prstGeom prst="rect">
              <a:avLst/>
            </a:prstGeom>
            <a:noFill/>
          </p:spPr>
          <p:txBody>
            <a:bodyPr wrap="none" rtlCol="0">
              <a:spAutoFit/>
            </a:bodyPr>
            <a:lstStyle/>
            <a:p>
              <a:r>
                <a:rPr lang="en-GB" dirty="0"/>
                <a:t>Username 3 / Password 3</a:t>
              </a:r>
            </a:p>
          </p:txBody>
        </p:sp>
      </p:grpSp>
      <p:grpSp>
        <p:nvGrpSpPr>
          <p:cNvPr id="89" name="Group 88">
            <a:extLst>
              <a:ext uri="{FF2B5EF4-FFF2-40B4-BE49-F238E27FC236}">
                <a16:creationId xmlns:a16="http://schemas.microsoft.com/office/drawing/2014/main" id="{1866C93F-B308-4FA2-88D2-CEEFD900729E}"/>
              </a:ext>
            </a:extLst>
          </p:cNvPr>
          <p:cNvGrpSpPr/>
          <p:nvPr/>
        </p:nvGrpSpPr>
        <p:grpSpPr>
          <a:xfrm>
            <a:off x="893424" y="4095762"/>
            <a:ext cx="7825910" cy="764336"/>
            <a:chOff x="1119049" y="4095762"/>
            <a:chExt cx="7825910" cy="764336"/>
          </a:xfrm>
        </p:grpSpPr>
        <p:cxnSp>
          <p:nvCxnSpPr>
            <p:cNvPr id="67" name="Connector: Elbow 66">
              <a:extLst>
                <a:ext uri="{FF2B5EF4-FFF2-40B4-BE49-F238E27FC236}">
                  <a16:creationId xmlns:a16="http://schemas.microsoft.com/office/drawing/2014/main" id="{CA5BC105-0511-467E-9C8A-D01D12FB7567}"/>
                </a:ext>
              </a:extLst>
            </p:cNvPr>
            <p:cNvCxnSpPr>
              <a:cxnSpLocks/>
              <a:endCxn id="29" idx="1"/>
            </p:cNvCxnSpPr>
            <p:nvPr/>
          </p:nvCxnSpPr>
          <p:spPr>
            <a:xfrm rot="16200000" flipH="1">
              <a:off x="4662287" y="552524"/>
              <a:ext cx="739433" cy="782591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715C5D6-EBB8-4113-9C4A-06E28506AD91}"/>
                </a:ext>
              </a:extLst>
            </p:cNvPr>
            <p:cNvSpPr txBox="1"/>
            <p:nvPr/>
          </p:nvSpPr>
          <p:spPr>
            <a:xfrm>
              <a:off x="5004660" y="4490766"/>
              <a:ext cx="2571410" cy="369332"/>
            </a:xfrm>
            <a:prstGeom prst="rect">
              <a:avLst/>
            </a:prstGeom>
            <a:noFill/>
          </p:spPr>
          <p:txBody>
            <a:bodyPr wrap="none" rtlCol="0">
              <a:spAutoFit/>
            </a:bodyPr>
            <a:lstStyle/>
            <a:p>
              <a:r>
                <a:rPr lang="en-GB" dirty="0"/>
                <a:t>Username 4 / Password 4</a:t>
              </a:r>
            </a:p>
          </p:txBody>
        </p:sp>
      </p:grpSp>
    </p:spTree>
    <p:extLst>
      <p:ext uri="{BB962C8B-B14F-4D97-AF65-F5344CB8AC3E}">
        <p14:creationId xmlns:p14="http://schemas.microsoft.com/office/powerpoint/2010/main" val="110017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BD9A5E76-7448-4A07-8A00-4077B456CFA1}"/>
              </a:ext>
            </a:extLst>
          </p:cNvPr>
          <p:cNvGrpSpPr/>
          <p:nvPr/>
        </p:nvGrpSpPr>
        <p:grpSpPr>
          <a:xfrm>
            <a:off x="8514608" y="714500"/>
            <a:ext cx="3489462" cy="3219450"/>
            <a:chOff x="8514608" y="714500"/>
            <a:chExt cx="3489462" cy="3219450"/>
          </a:xfrm>
        </p:grpSpPr>
        <p:sp>
          <p:nvSpPr>
            <p:cNvPr id="145" name="Rectangle: Rounded Corners 144">
              <a:extLst>
                <a:ext uri="{FF2B5EF4-FFF2-40B4-BE49-F238E27FC236}">
                  <a16:creationId xmlns:a16="http://schemas.microsoft.com/office/drawing/2014/main" id="{55866727-4F7B-46D0-8BE2-C5A3C4B8D718}"/>
                </a:ext>
              </a:extLst>
            </p:cNvPr>
            <p:cNvSpPr/>
            <p:nvPr/>
          </p:nvSpPr>
          <p:spPr>
            <a:xfrm>
              <a:off x="8514608" y="714500"/>
              <a:ext cx="3482759" cy="3219450"/>
            </a:xfrm>
            <a:prstGeom prst="roundRect">
              <a:avLst>
                <a:gd name="adj" fmla="val 8281"/>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TextBox 143">
              <a:extLst>
                <a:ext uri="{FF2B5EF4-FFF2-40B4-BE49-F238E27FC236}">
                  <a16:creationId xmlns:a16="http://schemas.microsoft.com/office/drawing/2014/main" id="{354B2348-FC91-4D5A-8667-6661991BDABC}"/>
                </a:ext>
              </a:extLst>
            </p:cNvPr>
            <p:cNvSpPr txBox="1"/>
            <p:nvPr/>
          </p:nvSpPr>
          <p:spPr>
            <a:xfrm rot="5400000">
              <a:off x="10844393" y="2229576"/>
              <a:ext cx="1950021" cy="369332"/>
            </a:xfrm>
            <a:prstGeom prst="rect">
              <a:avLst/>
            </a:prstGeom>
            <a:noFill/>
          </p:spPr>
          <p:txBody>
            <a:bodyPr wrap="none" rtlCol="0">
              <a:spAutoFit/>
            </a:bodyPr>
            <a:lstStyle/>
            <a:p>
              <a:r>
                <a:rPr lang="en-GB" dirty="0"/>
                <a:t>AWS Organizations</a:t>
              </a:r>
            </a:p>
          </p:txBody>
        </p:sp>
      </p:grpSp>
      <p:sp>
        <p:nvSpPr>
          <p:cNvPr id="2" name="Text Placeholder 1">
            <a:extLst>
              <a:ext uri="{FF2B5EF4-FFF2-40B4-BE49-F238E27FC236}">
                <a16:creationId xmlns:a16="http://schemas.microsoft.com/office/drawing/2014/main" id="{812F035A-D8E9-4937-AEA3-A19AF1387A17}"/>
              </a:ext>
            </a:extLst>
          </p:cNvPr>
          <p:cNvSpPr>
            <a:spLocks noGrp="1"/>
          </p:cNvSpPr>
          <p:nvPr>
            <p:ph type="body" sz="quarter" idx="10"/>
          </p:nvPr>
        </p:nvSpPr>
        <p:spPr/>
        <p:txBody>
          <a:bodyPr/>
          <a:lstStyle/>
          <a:p>
            <a:r>
              <a:rPr lang="en-GB" dirty="0"/>
              <a:t>Accessing AWS accounts and applications </a:t>
            </a:r>
            <a:r>
              <a:rPr lang="en-GB" b="1" dirty="0"/>
              <a:t>with</a:t>
            </a:r>
            <a:r>
              <a:rPr lang="en-GB" dirty="0"/>
              <a:t> </a:t>
            </a:r>
            <a:r>
              <a:rPr lang="en-GB" i="0" dirty="0">
                <a:effectLst/>
                <a:latin typeface="Amazon Ember" panose="020B0603020204020204"/>
              </a:rPr>
              <a:t>AWS IAM Identity </a:t>
            </a:r>
            <a:r>
              <a:rPr lang="en-GB" i="0" dirty="0" err="1">
                <a:effectLst/>
                <a:latin typeface="Amazon Ember" panose="020B0603020204020204"/>
              </a:rPr>
              <a:t>Center</a:t>
            </a:r>
            <a:endParaRPr lang="en-GB" dirty="0"/>
          </a:p>
        </p:txBody>
      </p:sp>
      <p:grpSp>
        <p:nvGrpSpPr>
          <p:cNvPr id="43" name="Group 42">
            <a:extLst>
              <a:ext uri="{FF2B5EF4-FFF2-40B4-BE49-F238E27FC236}">
                <a16:creationId xmlns:a16="http://schemas.microsoft.com/office/drawing/2014/main" id="{BEE65616-6558-4827-A443-3D3BC1C5B4F4}"/>
              </a:ext>
            </a:extLst>
          </p:cNvPr>
          <p:cNvGrpSpPr/>
          <p:nvPr/>
        </p:nvGrpSpPr>
        <p:grpSpPr>
          <a:xfrm>
            <a:off x="8944958" y="819397"/>
            <a:ext cx="2586813" cy="2997737"/>
            <a:chOff x="9170583" y="819397"/>
            <a:chExt cx="2586813" cy="2997737"/>
          </a:xfrm>
        </p:grpSpPr>
        <p:cxnSp>
          <p:nvCxnSpPr>
            <p:cNvPr id="39" name="Straight Connector 38">
              <a:extLst>
                <a:ext uri="{FF2B5EF4-FFF2-40B4-BE49-F238E27FC236}">
                  <a16:creationId xmlns:a16="http://schemas.microsoft.com/office/drawing/2014/main" id="{B50E6105-544B-4B83-8788-4FE76A21AC5A}"/>
                </a:ext>
              </a:extLst>
            </p:cNvPr>
            <p:cNvCxnSpPr>
              <a:cxnSpLocks/>
            </p:cNvCxnSpPr>
            <p:nvPr/>
          </p:nvCxnSpPr>
          <p:spPr>
            <a:xfrm>
              <a:off x="11542816" y="2601071"/>
              <a:ext cx="0" cy="593766"/>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8CDA6AE-A5FC-44E0-BC93-46E8A6F0DC72}"/>
                </a:ext>
              </a:extLst>
            </p:cNvPr>
            <p:cNvGrpSpPr/>
            <p:nvPr/>
          </p:nvGrpSpPr>
          <p:grpSpPr>
            <a:xfrm>
              <a:off x="9170583" y="1780062"/>
              <a:ext cx="2586813" cy="776268"/>
              <a:chOff x="1573186" y="4783931"/>
              <a:chExt cx="1323858" cy="397272"/>
            </a:xfrm>
          </p:grpSpPr>
          <p:sp>
            <p:nvSpPr>
              <p:cNvPr id="8" name="Rounded Rectangle 34">
                <a:extLst>
                  <a:ext uri="{FF2B5EF4-FFF2-40B4-BE49-F238E27FC236}">
                    <a16:creationId xmlns:a16="http://schemas.microsoft.com/office/drawing/2014/main" id="{45AF0124-AE8A-4F6C-88DF-409664F9053B}"/>
                  </a:ext>
                </a:extLst>
              </p:cNvPr>
              <p:cNvSpPr/>
              <p:nvPr/>
            </p:nvSpPr>
            <p:spPr>
              <a:xfrm>
                <a:off x="1573186" y="4783931"/>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AWS Account 2</a:t>
                </a:r>
              </a:p>
              <a:p>
                <a:pPr marL="0" marR="0" lvl="0" indent="0" algn="l" defTabSz="914400" rtl="0" eaLnBrk="1" fontAlgn="auto" latinLnBrk="0" hangingPunct="1">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536319031239</a:t>
                </a:r>
              </a:p>
            </p:txBody>
          </p:sp>
          <p:pic>
            <p:nvPicPr>
              <p:cNvPr id="9" name="Graphic 7">
                <a:extLst>
                  <a:ext uri="{FF2B5EF4-FFF2-40B4-BE49-F238E27FC236}">
                    <a16:creationId xmlns:a16="http://schemas.microsoft.com/office/drawing/2014/main" id="{A43051DB-D370-4C75-95E9-9AC29A5EA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506" y="4806530"/>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a:extLst>
                <a:ext uri="{FF2B5EF4-FFF2-40B4-BE49-F238E27FC236}">
                  <a16:creationId xmlns:a16="http://schemas.microsoft.com/office/drawing/2014/main" id="{1641E581-EBB4-499D-87EB-85486C857CEE}"/>
                </a:ext>
              </a:extLst>
            </p:cNvPr>
            <p:cNvGrpSpPr/>
            <p:nvPr/>
          </p:nvGrpSpPr>
          <p:grpSpPr>
            <a:xfrm>
              <a:off x="9170583" y="3040866"/>
              <a:ext cx="2586813" cy="776268"/>
              <a:chOff x="3447801" y="4238098"/>
              <a:chExt cx="1323858" cy="397272"/>
            </a:xfrm>
          </p:grpSpPr>
          <p:sp>
            <p:nvSpPr>
              <p:cNvPr id="11" name="Rounded Rectangle 34">
                <a:extLst>
                  <a:ext uri="{FF2B5EF4-FFF2-40B4-BE49-F238E27FC236}">
                    <a16:creationId xmlns:a16="http://schemas.microsoft.com/office/drawing/2014/main" id="{254E74C7-DF02-4CEF-9509-3F97DAAD0A34}"/>
                  </a:ext>
                </a:extLst>
              </p:cNvPr>
              <p:cNvSpPr/>
              <p:nvPr/>
            </p:nvSpPr>
            <p:spPr>
              <a:xfrm>
                <a:off x="3447801" y="4238098"/>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AWS Account N</a:t>
                </a:r>
              </a:p>
              <a:p>
                <a:pPr marL="0" marR="0" lvl="0" indent="0" algn="l" defTabSz="914400" rtl="0" eaLnBrk="1" fontAlgn="auto" latinLnBrk="0" hangingPunct="1">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182367136291</a:t>
                </a:r>
              </a:p>
            </p:txBody>
          </p:sp>
          <p:pic>
            <p:nvPicPr>
              <p:cNvPr id="12" name="Graphic 7">
                <a:extLst>
                  <a:ext uri="{FF2B5EF4-FFF2-40B4-BE49-F238E27FC236}">
                    <a16:creationId xmlns:a16="http://schemas.microsoft.com/office/drawing/2014/main" id="{05473645-8A0D-4828-A4AB-8F41262B1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6121" y="4260697"/>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70B7D587-415F-4662-B4C6-AB0C9702F443}"/>
                </a:ext>
              </a:extLst>
            </p:cNvPr>
            <p:cNvGrpSpPr/>
            <p:nvPr/>
          </p:nvGrpSpPr>
          <p:grpSpPr>
            <a:xfrm>
              <a:off x="9170583" y="819397"/>
              <a:ext cx="2586813" cy="776268"/>
              <a:chOff x="5526150" y="4336513"/>
              <a:chExt cx="1323858" cy="397272"/>
            </a:xfrm>
          </p:grpSpPr>
          <p:sp>
            <p:nvSpPr>
              <p:cNvPr id="14" name="Rounded Rectangle 34">
                <a:extLst>
                  <a:ext uri="{FF2B5EF4-FFF2-40B4-BE49-F238E27FC236}">
                    <a16:creationId xmlns:a16="http://schemas.microsoft.com/office/drawing/2014/main" id="{3D13FD2A-B971-4F74-8B94-C15028A18004}"/>
                  </a:ext>
                </a:extLst>
              </p:cNvPr>
              <p:cNvSpPr/>
              <p:nvPr/>
            </p:nvSpPr>
            <p:spPr>
              <a:xfrm>
                <a:off x="5526150" y="4336513"/>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AWS Account 1</a:t>
                </a:r>
              </a:p>
              <a:p>
                <a:pPr marL="0" marR="0" lvl="0" indent="0" algn="l" defTabSz="914400" rtl="0" eaLnBrk="1" fontAlgn="auto" latinLnBrk="0" hangingPunct="1">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27229163910</a:t>
                </a:r>
              </a:p>
            </p:txBody>
          </p:sp>
          <p:pic>
            <p:nvPicPr>
              <p:cNvPr id="15" name="Graphic 7">
                <a:extLst>
                  <a:ext uri="{FF2B5EF4-FFF2-40B4-BE49-F238E27FC236}">
                    <a16:creationId xmlns:a16="http://schemas.microsoft.com/office/drawing/2014/main" id="{5DC27809-9243-4768-B7CA-9A3632ED7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470" y="4359112"/>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4" name="Group 153">
            <a:extLst>
              <a:ext uri="{FF2B5EF4-FFF2-40B4-BE49-F238E27FC236}">
                <a16:creationId xmlns:a16="http://schemas.microsoft.com/office/drawing/2014/main" id="{68A625A1-5FDF-40A6-B7BB-9A9692DCB76C}"/>
              </a:ext>
            </a:extLst>
          </p:cNvPr>
          <p:cNvGrpSpPr/>
          <p:nvPr/>
        </p:nvGrpSpPr>
        <p:grpSpPr>
          <a:xfrm>
            <a:off x="8525028" y="4349917"/>
            <a:ext cx="3482759" cy="2247563"/>
            <a:chOff x="8525028" y="4349917"/>
            <a:chExt cx="3482759" cy="2247563"/>
          </a:xfrm>
        </p:grpSpPr>
        <p:sp>
          <p:nvSpPr>
            <p:cNvPr id="146" name="Rectangle: Rounded Corners 145">
              <a:extLst>
                <a:ext uri="{FF2B5EF4-FFF2-40B4-BE49-F238E27FC236}">
                  <a16:creationId xmlns:a16="http://schemas.microsoft.com/office/drawing/2014/main" id="{7929E7E9-1369-46A6-8A30-8944DE4D27FE}"/>
                </a:ext>
              </a:extLst>
            </p:cNvPr>
            <p:cNvSpPr/>
            <p:nvPr/>
          </p:nvSpPr>
          <p:spPr>
            <a:xfrm>
              <a:off x="8525028" y="4349917"/>
              <a:ext cx="3482759" cy="2247563"/>
            </a:xfrm>
            <a:prstGeom prst="roundRect">
              <a:avLst>
                <a:gd name="adj" fmla="val 8281"/>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4" name="Group 43">
              <a:extLst>
                <a:ext uri="{FF2B5EF4-FFF2-40B4-BE49-F238E27FC236}">
                  <a16:creationId xmlns:a16="http://schemas.microsoft.com/office/drawing/2014/main" id="{37FC6DFB-1EB5-4875-9B6A-432F5998E425}"/>
                </a:ext>
              </a:extLst>
            </p:cNvPr>
            <p:cNvGrpSpPr/>
            <p:nvPr/>
          </p:nvGrpSpPr>
          <p:grpSpPr>
            <a:xfrm>
              <a:off x="8944958" y="4447062"/>
              <a:ext cx="2586813" cy="2068696"/>
              <a:chOff x="9170583" y="4447062"/>
              <a:chExt cx="2586813" cy="2068696"/>
            </a:xfrm>
          </p:grpSpPr>
          <p:cxnSp>
            <p:nvCxnSpPr>
              <p:cNvPr id="42" name="Straight Connector 41">
                <a:extLst>
                  <a:ext uri="{FF2B5EF4-FFF2-40B4-BE49-F238E27FC236}">
                    <a16:creationId xmlns:a16="http://schemas.microsoft.com/office/drawing/2014/main" id="{BB2AA821-DEEA-4532-BAFD-4DA67436216E}"/>
                  </a:ext>
                </a:extLst>
              </p:cNvPr>
              <p:cNvCxnSpPr>
                <a:cxnSpLocks/>
              </p:cNvCxnSpPr>
              <p:nvPr/>
            </p:nvCxnSpPr>
            <p:spPr>
              <a:xfrm>
                <a:off x="11568216" y="5287121"/>
                <a:ext cx="0" cy="593766"/>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9" name="Rounded Rectangle 34">
                <a:extLst>
                  <a:ext uri="{FF2B5EF4-FFF2-40B4-BE49-F238E27FC236}">
                    <a16:creationId xmlns:a16="http://schemas.microsoft.com/office/drawing/2014/main" id="{0F485916-92BE-4BB9-B7DE-BD42FCA5B00C}"/>
                  </a:ext>
                </a:extLst>
              </p:cNvPr>
              <p:cNvSpPr/>
              <p:nvPr/>
            </p:nvSpPr>
            <p:spPr>
              <a:xfrm>
                <a:off x="9170583" y="4447062"/>
                <a:ext cx="2586813" cy="776268"/>
              </a:xfrm>
              <a:prstGeom prst="roundRect">
                <a:avLst/>
              </a:prstGeom>
              <a:ln/>
            </p:spPr>
            <p:style>
              <a:lnRef idx="1">
                <a:schemeClr val="accent6"/>
              </a:lnRef>
              <a:fillRef idx="3">
                <a:schemeClr val="accent6"/>
              </a:fillRef>
              <a:effectRef idx="2">
                <a:schemeClr val="accent6"/>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Application 1</a:t>
                </a:r>
                <a:endPar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ounded Rectangle 34">
                <a:extLst>
                  <a:ext uri="{FF2B5EF4-FFF2-40B4-BE49-F238E27FC236}">
                    <a16:creationId xmlns:a16="http://schemas.microsoft.com/office/drawing/2014/main" id="{06E2CC95-E382-453A-87DA-A3149D8BC343}"/>
                  </a:ext>
                </a:extLst>
              </p:cNvPr>
              <p:cNvSpPr/>
              <p:nvPr/>
            </p:nvSpPr>
            <p:spPr>
              <a:xfrm>
                <a:off x="9170583" y="5707866"/>
                <a:ext cx="2586813" cy="776268"/>
              </a:xfrm>
              <a:prstGeom prst="roundRect">
                <a:avLst/>
              </a:prstGeom>
              <a:ln/>
            </p:spPr>
            <p:style>
              <a:lnRef idx="1">
                <a:schemeClr val="accent6"/>
              </a:lnRef>
              <a:fillRef idx="3">
                <a:schemeClr val="accent6"/>
              </a:fillRef>
              <a:effectRef idx="2">
                <a:schemeClr val="accent6"/>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Application N</a:t>
                </a:r>
                <a:endPar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158F3800-6ABB-4567-AD26-ACDAE8564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754" y="5688942"/>
                <a:ext cx="826816" cy="826816"/>
              </a:xfrm>
              <a:prstGeom prst="rect">
                <a:avLst/>
              </a:prstGeom>
            </p:spPr>
          </p:pic>
          <p:pic>
            <p:nvPicPr>
              <p:cNvPr id="37" name="Picture 36">
                <a:extLst>
                  <a:ext uri="{FF2B5EF4-FFF2-40B4-BE49-F238E27FC236}">
                    <a16:creationId xmlns:a16="http://schemas.microsoft.com/office/drawing/2014/main" id="{FB9E17B5-54D4-48C9-8420-DF6CB19DF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02458" y="4447063"/>
                <a:ext cx="776266" cy="776266"/>
              </a:xfrm>
              <a:prstGeom prst="rect">
                <a:avLst/>
              </a:prstGeom>
            </p:spPr>
          </p:pic>
        </p:grpSp>
      </p:grpSp>
      <p:cxnSp>
        <p:nvCxnSpPr>
          <p:cNvPr id="61" name="Connector: Elbow 60">
            <a:extLst>
              <a:ext uri="{FF2B5EF4-FFF2-40B4-BE49-F238E27FC236}">
                <a16:creationId xmlns:a16="http://schemas.microsoft.com/office/drawing/2014/main" id="{86914D41-C6C7-4A99-847F-BC2D87923D9B}"/>
              </a:ext>
            </a:extLst>
          </p:cNvPr>
          <p:cNvCxnSpPr>
            <a:cxnSpLocks/>
            <a:endCxn id="32" idx="1"/>
          </p:cNvCxnSpPr>
          <p:nvPr/>
        </p:nvCxnSpPr>
        <p:spPr>
          <a:xfrm>
            <a:off x="7143478" y="4182597"/>
            <a:ext cx="1801480" cy="1913403"/>
          </a:xfrm>
          <a:prstGeom prst="bentConnector3">
            <a:avLst>
              <a:gd name="adj1" fmla="val 3026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E2D47CFD-6642-4F16-AD51-33C605DAA0F2}"/>
              </a:ext>
            </a:extLst>
          </p:cNvPr>
          <p:cNvGrpSpPr/>
          <p:nvPr/>
        </p:nvGrpSpPr>
        <p:grpSpPr>
          <a:xfrm>
            <a:off x="6973849" y="1207531"/>
            <a:ext cx="1971109" cy="2272439"/>
            <a:chOff x="6973849" y="1207531"/>
            <a:chExt cx="1971109" cy="2272439"/>
          </a:xfrm>
        </p:grpSpPr>
        <p:cxnSp>
          <p:nvCxnSpPr>
            <p:cNvPr id="41" name="Straight Arrow Connector 40">
              <a:extLst>
                <a:ext uri="{FF2B5EF4-FFF2-40B4-BE49-F238E27FC236}">
                  <a16:creationId xmlns:a16="http://schemas.microsoft.com/office/drawing/2014/main" id="{81826291-7597-4699-BA93-69109CC04602}"/>
                </a:ext>
              </a:extLst>
            </p:cNvPr>
            <p:cNvCxnSpPr>
              <a:cxnSpLocks/>
            </p:cNvCxnSpPr>
            <p:nvPr/>
          </p:nvCxnSpPr>
          <p:spPr>
            <a:xfrm flipV="1">
              <a:off x="6973849" y="3464974"/>
              <a:ext cx="1964021" cy="149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83AFC35-F080-479D-A25F-90046A0E1155}"/>
                </a:ext>
              </a:extLst>
            </p:cNvPr>
            <p:cNvCxnSpPr>
              <a:cxnSpLocks/>
              <a:endCxn id="14" idx="1"/>
            </p:cNvCxnSpPr>
            <p:nvPr/>
          </p:nvCxnSpPr>
          <p:spPr>
            <a:xfrm flipV="1">
              <a:off x="7143478" y="1207531"/>
              <a:ext cx="1801480" cy="1496830"/>
            </a:xfrm>
            <a:prstGeom prst="bentConnector3">
              <a:avLst>
                <a:gd name="adj1" fmla="val 2832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1D86C67-5BBF-4712-B144-EBAE990763D4}"/>
                </a:ext>
              </a:extLst>
            </p:cNvPr>
            <p:cNvCxnSpPr>
              <a:cxnSpLocks/>
              <a:endCxn id="8" idx="1"/>
            </p:cNvCxnSpPr>
            <p:nvPr/>
          </p:nvCxnSpPr>
          <p:spPr>
            <a:xfrm flipV="1">
              <a:off x="7143478" y="2168196"/>
              <a:ext cx="1801480" cy="91187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7" name="Connector: Elbow 66">
            <a:extLst>
              <a:ext uri="{FF2B5EF4-FFF2-40B4-BE49-F238E27FC236}">
                <a16:creationId xmlns:a16="http://schemas.microsoft.com/office/drawing/2014/main" id="{CA5BC105-0511-467E-9C8A-D01D12FB7567}"/>
              </a:ext>
            </a:extLst>
          </p:cNvPr>
          <p:cNvCxnSpPr>
            <a:cxnSpLocks/>
            <a:endCxn id="29" idx="1"/>
          </p:cNvCxnSpPr>
          <p:nvPr/>
        </p:nvCxnSpPr>
        <p:spPr>
          <a:xfrm>
            <a:off x="7143478" y="3802794"/>
            <a:ext cx="1801480" cy="1032402"/>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CC5C02FC-469A-4104-AD32-D93843D0AA28}"/>
              </a:ext>
            </a:extLst>
          </p:cNvPr>
          <p:cNvGrpSpPr/>
          <p:nvPr/>
        </p:nvGrpSpPr>
        <p:grpSpPr>
          <a:xfrm>
            <a:off x="669716" y="2947282"/>
            <a:ext cx="3249147" cy="1025670"/>
            <a:chOff x="669716" y="2947282"/>
            <a:chExt cx="3249147" cy="1025670"/>
          </a:xfrm>
        </p:grpSpPr>
        <p:grpSp>
          <p:nvGrpSpPr>
            <p:cNvPr id="16" name="Group 15">
              <a:extLst>
                <a:ext uri="{FF2B5EF4-FFF2-40B4-BE49-F238E27FC236}">
                  <a16:creationId xmlns:a16="http://schemas.microsoft.com/office/drawing/2014/main" id="{C201E326-6774-46FA-9C3B-4CE1B1AB62A7}"/>
                </a:ext>
              </a:extLst>
            </p:cNvPr>
            <p:cNvGrpSpPr/>
            <p:nvPr/>
          </p:nvGrpSpPr>
          <p:grpSpPr>
            <a:xfrm>
              <a:off x="669716" y="2947282"/>
              <a:ext cx="711070" cy="1025670"/>
              <a:chOff x="6556590" y="4904384"/>
              <a:chExt cx="711070" cy="1025670"/>
            </a:xfrm>
          </p:grpSpPr>
          <p:pic>
            <p:nvPicPr>
              <p:cNvPr id="17" name="Graphic 22">
                <a:extLst>
                  <a:ext uri="{FF2B5EF4-FFF2-40B4-BE49-F238E27FC236}">
                    <a16:creationId xmlns:a16="http://schemas.microsoft.com/office/drawing/2014/main" id="{89310C8B-6DA2-41B0-A182-10E1C4A2901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561071" y="4904384"/>
                <a:ext cx="698326" cy="69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3FF0CEA0-9423-4DB4-BAF9-26AF73A04E89}"/>
                  </a:ext>
                </a:extLst>
              </p:cNvPr>
              <p:cNvSpPr txBox="1">
                <a:spLocks noChangeArrowheads="1"/>
              </p:cNvSpPr>
              <p:nvPr/>
            </p:nvSpPr>
            <p:spPr bwMode="auto">
              <a:xfrm>
                <a:off x="6556590" y="5560722"/>
                <a:ext cx="7110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latin typeface="Arial" panose="020B0604020202020204" pitchFamily="34" charset="0"/>
                    <a:cs typeface="Arial" panose="020B0604020202020204" pitchFamily="34" charset="0"/>
                  </a:rPr>
                  <a:t>User</a:t>
                </a:r>
              </a:p>
            </p:txBody>
          </p:sp>
        </p:grpSp>
        <p:cxnSp>
          <p:nvCxnSpPr>
            <p:cNvPr id="74" name="Straight Arrow Connector 73">
              <a:extLst>
                <a:ext uri="{FF2B5EF4-FFF2-40B4-BE49-F238E27FC236}">
                  <a16:creationId xmlns:a16="http://schemas.microsoft.com/office/drawing/2014/main" id="{66D02142-38F1-4990-94B5-72EAADDBADA1}"/>
                </a:ext>
              </a:extLst>
            </p:cNvPr>
            <p:cNvCxnSpPr>
              <a:cxnSpLocks/>
            </p:cNvCxnSpPr>
            <p:nvPr/>
          </p:nvCxnSpPr>
          <p:spPr>
            <a:xfrm>
              <a:off x="1554208" y="3460116"/>
              <a:ext cx="236465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5BEB55F-42AF-4B38-A5D0-56F7BBD8245B}"/>
                </a:ext>
              </a:extLst>
            </p:cNvPr>
            <p:cNvSpPr txBox="1"/>
            <p:nvPr/>
          </p:nvSpPr>
          <p:spPr>
            <a:xfrm>
              <a:off x="1554208" y="3080067"/>
              <a:ext cx="2231573" cy="369332"/>
            </a:xfrm>
            <a:prstGeom prst="rect">
              <a:avLst/>
            </a:prstGeom>
            <a:noFill/>
          </p:spPr>
          <p:txBody>
            <a:bodyPr wrap="none" rtlCol="0">
              <a:spAutoFit/>
            </a:bodyPr>
            <a:lstStyle/>
            <a:p>
              <a:r>
                <a:rPr lang="en-GB" dirty="0"/>
                <a:t>Username / Password</a:t>
              </a:r>
            </a:p>
          </p:txBody>
        </p:sp>
      </p:grpSp>
      <p:grpSp>
        <p:nvGrpSpPr>
          <p:cNvPr id="19" name="Group 18">
            <a:extLst>
              <a:ext uri="{FF2B5EF4-FFF2-40B4-BE49-F238E27FC236}">
                <a16:creationId xmlns:a16="http://schemas.microsoft.com/office/drawing/2014/main" id="{314EA447-3193-4D1A-99F7-19B53BA00F08}"/>
              </a:ext>
            </a:extLst>
          </p:cNvPr>
          <p:cNvGrpSpPr/>
          <p:nvPr/>
        </p:nvGrpSpPr>
        <p:grpSpPr>
          <a:xfrm>
            <a:off x="4179748" y="2414242"/>
            <a:ext cx="2969390" cy="2124508"/>
            <a:chOff x="4400999" y="2095533"/>
            <a:chExt cx="2977088" cy="2124508"/>
          </a:xfrm>
        </p:grpSpPr>
        <p:sp>
          <p:nvSpPr>
            <p:cNvPr id="6" name="Rectangle 5">
              <a:extLst>
                <a:ext uri="{FF2B5EF4-FFF2-40B4-BE49-F238E27FC236}">
                  <a16:creationId xmlns:a16="http://schemas.microsoft.com/office/drawing/2014/main" id="{2738C666-3D85-468A-9F65-E94A5534015C}"/>
                </a:ext>
              </a:extLst>
            </p:cNvPr>
            <p:cNvSpPr/>
            <p:nvPr/>
          </p:nvSpPr>
          <p:spPr>
            <a:xfrm>
              <a:off x="4400999" y="2095533"/>
              <a:ext cx="2977088" cy="2124508"/>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GB" sz="2800" dirty="0"/>
                <a:t>SSO Portal</a:t>
              </a:r>
            </a:p>
          </p:txBody>
        </p:sp>
        <p:pic>
          <p:nvPicPr>
            <p:cNvPr id="5" name="Picture 4">
              <a:extLst>
                <a:ext uri="{FF2B5EF4-FFF2-40B4-BE49-F238E27FC236}">
                  <a16:creationId xmlns:a16="http://schemas.microsoft.com/office/drawing/2014/main" id="{6D0E6674-55A4-44CB-A668-A6F5EEC0A7A9}"/>
                </a:ext>
              </a:extLst>
            </p:cNvPr>
            <p:cNvPicPr>
              <a:picLocks noChangeAspect="1"/>
            </p:cNvPicPr>
            <p:nvPr/>
          </p:nvPicPr>
          <p:blipFill rotWithShape="1">
            <a:blip r:embed="rId7">
              <a:extLst>
                <a:ext uri="{28A0092B-C50C-407E-A947-70E740481C1C}">
                  <a14:useLocalDpi xmlns:a14="http://schemas.microsoft.com/office/drawing/2010/main" val="0"/>
                </a:ext>
              </a:extLst>
            </a:blip>
            <a:srcRect l="57411" t="37815" r="12416" b="35155"/>
            <a:stretch/>
          </p:blipFill>
          <p:spPr>
            <a:xfrm>
              <a:off x="4598604" y="2616349"/>
              <a:ext cx="2564176" cy="1371790"/>
            </a:xfrm>
            <a:prstGeom prst="rect">
              <a:avLst/>
            </a:prstGeom>
          </p:spPr>
        </p:pic>
      </p:grpSp>
      <p:grpSp>
        <p:nvGrpSpPr>
          <p:cNvPr id="151" name="Group 150">
            <a:extLst>
              <a:ext uri="{FF2B5EF4-FFF2-40B4-BE49-F238E27FC236}">
                <a16:creationId xmlns:a16="http://schemas.microsoft.com/office/drawing/2014/main" id="{C30170A7-AF2D-48EA-BFF1-45BD66E80CF3}"/>
              </a:ext>
            </a:extLst>
          </p:cNvPr>
          <p:cNvGrpSpPr/>
          <p:nvPr/>
        </p:nvGrpSpPr>
        <p:grpSpPr>
          <a:xfrm>
            <a:off x="4169326" y="1119808"/>
            <a:ext cx="2969390" cy="1294434"/>
            <a:chOff x="4169326" y="1119808"/>
            <a:chExt cx="2969390" cy="1294434"/>
          </a:xfrm>
        </p:grpSpPr>
        <p:sp>
          <p:nvSpPr>
            <p:cNvPr id="86" name="Rounded Rectangle 34">
              <a:extLst>
                <a:ext uri="{FF2B5EF4-FFF2-40B4-BE49-F238E27FC236}">
                  <a16:creationId xmlns:a16="http://schemas.microsoft.com/office/drawing/2014/main" id="{86AEA7A6-9517-4DB1-9CFD-2CDDCE391832}"/>
                </a:ext>
              </a:extLst>
            </p:cNvPr>
            <p:cNvSpPr/>
            <p:nvPr/>
          </p:nvSpPr>
          <p:spPr>
            <a:xfrm>
              <a:off x="4169326" y="1136486"/>
              <a:ext cx="2969390" cy="776269"/>
            </a:xfrm>
            <a:prstGeom prst="roundRect">
              <a:avLst/>
            </a:prstGeom>
            <a:solidFill>
              <a:srgbClr val="00B0F0"/>
            </a:solidFill>
            <a:ln>
              <a:solidFill>
                <a:srgbClr val="00B0F0"/>
              </a:solidFill>
            </a:ln>
          </p:spPr>
          <p:style>
            <a:lnRef idx="1">
              <a:schemeClr val="accent4"/>
            </a:lnRef>
            <a:fillRef idx="2">
              <a:schemeClr val="accent4"/>
            </a:fillRef>
            <a:effectRef idx="1">
              <a:schemeClr val="accent4"/>
            </a:effectRef>
            <a:fontRef idx="minor">
              <a:schemeClr val="dk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0850" marR="0" lvl="0" algn="ctr"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schemeClr val="bg1"/>
                  </a:solidFill>
                  <a:effectLst/>
                  <a:uLnTx/>
                  <a:uFillTx/>
                  <a:latin typeface="Calibri" panose="020F0502020204030204"/>
                  <a:ea typeface="+mn-ea"/>
                  <a:cs typeface="+mn-cs"/>
                </a:rPr>
                <a:t>Permission Sets</a:t>
              </a:r>
            </a:p>
            <a:p>
              <a:pPr marL="450850" marR="0" lvl="0" algn="ctr" defTabSz="914400" rtl="0" eaLnBrk="1" fontAlgn="auto" latinLnBrk="0" hangingPunct="1">
                <a:spcBef>
                  <a:spcPts val="0"/>
                </a:spcBef>
                <a:spcAft>
                  <a:spcPts val="0"/>
                </a:spcAft>
                <a:buClrTx/>
                <a:buSzTx/>
                <a:buFontTx/>
                <a:buNone/>
                <a:tabLst/>
                <a:defRPr/>
              </a:pPr>
              <a:r>
                <a:rPr lang="en-GB" sz="2000" dirty="0">
                  <a:solidFill>
                    <a:schemeClr val="bg1"/>
                  </a:solidFill>
                  <a:latin typeface="Calibri" panose="020F0502020204030204"/>
                </a:rPr>
                <a:t>(IAM Job Functions)</a:t>
              </a:r>
              <a:endParaRPr kumimoji="0" lang="en-GB"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nvGrpSpPr>
            <p:cNvPr id="88" name="Group 87">
              <a:extLst>
                <a:ext uri="{FF2B5EF4-FFF2-40B4-BE49-F238E27FC236}">
                  <a16:creationId xmlns:a16="http://schemas.microsoft.com/office/drawing/2014/main" id="{B21C4397-3002-4F51-8E2F-3136D8F43E10}"/>
                </a:ext>
              </a:extLst>
            </p:cNvPr>
            <p:cNvGrpSpPr/>
            <p:nvPr/>
          </p:nvGrpSpPr>
          <p:grpSpPr>
            <a:xfrm>
              <a:off x="4179747" y="1119808"/>
              <a:ext cx="591498" cy="815975"/>
              <a:chOff x="885825" y="1939925"/>
              <a:chExt cx="591498" cy="815975"/>
            </a:xfrm>
          </p:grpSpPr>
          <p:sp>
            <p:nvSpPr>
              <p:cNvPr id="89" name="Rectangle: Rounded Corners 88">
                <a:extLst>
                  <a:ext uri="{FF2B5EF4-FFF2-40B4-BE49-F238E27FC236}">
                    <a16:creationId xmlns:a16="http://schemas.microsoft.com/office/drawing/2014/main" id="{41002C2C-7D77-4BA9-9468-0F53C65BB948}"/>
                  </a:ext>
                </a:extLst>
              </p:cNvPr>
              <p:cNvSpPr/>
              <p:nvPr/>
            </p:nvSpPr>
            <p:spPr>
              <a:xfrm>
                <a:off x="885825" y="1939925"/>
                <a:ext cx="591498" cy="815975"/>
              </a:xfrm>
              <a:prstGeom prst="roundRect">
                <a:avLst>
                  <a:gd name="adj" fmla="val 10226"/>
                </a:avLst>
              </a:prstGeom>
              <a:solidFill>
                <a:schemeClr val="bg1"/>
              </a:solidFill>
              <a:ln w="38100">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Multiply 14">
                <a:extLst>
                  <a:ext uri="{FF2B5EF4-FFF2-40B4-BE49-F238E27FC236}">
                    <a16:creationId xmlns:a16="http://schemas.microsoft.com/office/drawing/2014/main" id="{29BACBD0-C86D-4C82-84E9-4C5383DBB957}"/>
                  </a:ext>
                </a:extLst>
              </p:cNvPr>
              <p:cNvSpPr/>
              <p:nvPr/>
            </p:nvSpPr>
            <p:spPr>
              <a:xfrm>
                <a:off x="1048978" y="2236900"/>
                <a:ext cx="267952" cy="228560"/>
              </a:xfrm>
              <a:prstGeom prst="mathMultiply">
                <a:avLst>
                  <a:gd name="adj1" fmla="val 15513"/>
                </a:avLst>
              </a:prstGeom>
              <a:solidFill>
                <a:srgbClr val="00B0F0"/>
              </a:solidFill>
              <a:ln/>
            </p:spPr>
            <p:style>
              <a:lnRef idx="1">
                <a:schemeClr val="accent5"/>
              </a:lnRef>
              <a:fillRef idx="3">
                <a:schemeClr val="accent5"/>
              </a:fillRef>
              <a:effectRef idx="2">
                <a:schemeClr val="accent5"/>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91" name="L-Shape 90">
                <a:extLst>
                  <a:ext uri="{FF2B5EF4-FFF2-40B4-BE49-F238E27FC236}">
                    <a16:creationId xmlns:a16="http://schemas.microsoft.com/office/drawing/2014/main" id="{1C7B0B23-AAEE-48CA-B645-F89EF47717D6}"/>
                  </a:ext>
                </a:extLst>
              </p:cNvPr>
              <p:cNvSpPr/>
              <p:nvPr/>
            </p:nvSpPr>
            <p:spPr>
              <a:xfrm rot="19322906">
                <a:off x="1074396" y="2522671"/>
                <a:ext cx="217116" cy="90340"/>
              </a:xfrm>
              <a:prstGeom prst="corner">
                <a:avLst/>
              </a:prstGeom>
              <a:solidFill>
                <a:srgbClr val="00B0F0"/>
              </a:solidFill>
              <a:ln/>
            </p:spPr>
            <p:style>
              <a:lnRef idx="1">
                <a:schemeClr val="accent5"/>
              </a:lnRef>
              <a:fillRef idx="3">
                <a:schemeClr val="accent5"/>
              </a:fillRef>
              <a:effectRef idx="2">
                <a:schemeClr val="accent5"/>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92" name="L-Shape 91">
                <a:extLst>
                  <a:ext uri="{FF2B5EF4-FFF2-40B4-BE49-F238E27FC236}">
                    <a16:creationId xmlns:a16="http://schemas.microsoft.com/office/drawing/2014/main" id="{AD3DEE23-D41E-46D3-A48E-27AA2C164567}"/>
                  </a:ext>
                </a:extLst>
              </p:cNvPr>
              <p:cNvSpPr/>
              <p:nvPr/>
            </p:nvSpPr>
            <p:spPr>
              <a:xfrm rot="19322906">
                <a:off x="1074396" y="2036013"/>
                <a:ext cx="217116" cy="90340"/>
              </a:xfrm>
              <a:prstGeom prst="corner">
                <a:avLst/>
              </a:prstGeom>
              <a:solidFill>
                <a:srgbClr val="00B0F0"/>
              </a:solidFill>
              <a:ln/>
            </p:spPr>
            <p:style>
              <a:lnRef idx="1">
                <a:schemeClr val="accent5"/>
              </a:lnRef>
              <a:fillRef idx="3">
                <a:schemeClr val="accent5"/>
              </a:fillRef>
              <a:effectRef idx="2">
                <a:schemeClr val="accent5"/>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grpSp>
        <p:cxnSp>
          <p:nvCxnSpPr>
            <p:cNvPr id="58" name="Straight Arrow Connector 57">
              <a:extLst>
                <a:ext uri="{FF2B5EF4-FFF2-40B4-BE49-F238E27FC236}">
                  <a16:creationId xmlns:a16="http://schemas.microsoft.com/office/drawing/2014/main" id="{32952FBD-D150-4A0C-AD70-02A58789DF01}"/>
                </a:ext>
              </a:extLst>
            </p:cNvPr>
            <p:cNvCxnSpPr>
              <a:cxnSpLocks/>
              <a:stCxn id="86" idx="2"/>
              <a:endCxn id="6" idx="0"/>
            </p:cNvCxnSpPr>
            <p:nvPr/>
          </p:nvCxnSpPr>
          <p:spPr>
            <a:xfrm>
              <a:off x="5654021" y="1912755"/>
              <a:ext cx="10422" cy="501487"/>
            </a:xfrm>
            <a:prstGeom prst="straightConnector1">
              <a:avLst/>
            </a:prstGeom>
            <a:ln w="381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CA4513FD-4780-4BF7-8B1D-044EC2EFC565}"/>
              </a:ext>
            </a:extLst>
          </p:cNvPr>
          <p:cNvGrpSpPr/>
          <p:nvPr/>
        </p:nvGrpSpPr>
        <p:grpSpPr>
          <a:xfrm>
            <a:off x="4179747" y="4533933"/>
            <a:ext cx="2979811" cy="2078157"/>
            <a:chOff x="4405372" y="4533933"/>
            <a:chExt cx="2979811" cy="2078157"/>
          </a:xfrm>
        </p:grpSpPr>
        <p:sp>
          <p:nvSpPr>
            <p:cNvPr id="77" name="Rounded Rectangle 34">
              <a:extLst>
                <a:ext uri="{FF2B5EF4-FFF2-40B4-BE49-F238E27FC236}">
                  <a16:creationId xmlns:a16="http://schemas.microsoft.com/office/drawing/2014/main" id="{3F5C917A-E87D-4E02-B550-CE35B2A052F4}"/>
                </a:ext>
              </a:extLst>
            </p:cNvPr>
            <p:cNvSpPr/>
            <p:nvPr/>
          </p:nvSpPr>
          <p:spPr>
            <a:xfrm>
              <a:off x="4405372" y="5017918"/>
              <a:ext cx="2979811" cy="1594172"/>
            </a:xfrm>
            <a:prstGeom prst="roundRect">
              <a:avLst>
                <a:gd name="adj" fmla="val 9963"/>
              </a:avLst>
            </a:prstGeom>
            <a:ln/>
          </p:spPr>
          <p:style>
            <a:lnRef idx="1">
              <a:schemeClr val="accent4"/>
            </a:lnRef>
            <a:fillRef idx="2">
              <a:schemeClr val="accent4"/>
            </a:fillRef>
            <a:effectRef idx="1">
              <a:schemeClr val="accent4"/>
            </a:effectRef>
            <a:fontRef idx="minor">
              <a:schemeClr val="dk1"/>
            </a:fontRef>
          </p:style>
          <p:txBody>
            <a:bodyPr lIns="7200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Identity </a:t>
              </a:r>
              <a:r>
                <a:rPr lang="en-GB" sz="2000" dirty="0">
                  <a:solidFill>
                    <a:prstClr val="black"/>
                  </a:solidFill>
                  <a:latin typeface="Calibri" panose="020F0502020204030204"/>
                </a:rPr>
                <a:t>Source</a:t>
              </a:r>
              <a:endPar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6" name="Straight Arrow Connector 95">
              <a:extLst>
                <a:ext uri="{FF2B5EF4-FFF2-40B4-BE49-F238E27FC236}">
                  <a16:creationId xmlns:a16="http://schemas.microsoft.com/office/drawing/2014/main" id="{5F2E06FF-8254-4C8C-B0B6-4AC34B6DC97E}"/>
                </a:ext>
              </a:extLst>
            </p:cNvPr>
            <p:cNvCxnSpPr>
              <a:cxnSpLocks/>
            </p:cNvCxnSpPr>
            <p:nvPr/>
          </p:nvCxnSpPr>
          <p:spPr>
            <a:xfrm>
              <a:off x="5890068" y="4533933"/>
              <a:ext cx="5210" cy="47916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0" name="Rectangle: Rounded Corners 99">
            <a:extLst>
              <a:ext uri="{FF2B5EF4-FFF2-40B4-BE49-F238E27FC236}">
                <a16:creationId xmlns:a16="http://schemas.microsoft.com/office/drawing/2014/main" id="{65E40C68-3AA7-491A-B477-06A06007814C}"/>
              </a:ext>
            </a:extLst>
          </p:cNvPr>
          <p:cNvSpPr/>
          <p:nvPr/>
        </p:nvSpPr>
        <p:spPr>
          <a:xfrm>
            <a:off x="4342900" y="5397633"/>
            <a:ext cx="2630947" cy="360742"/>
          </a:xfrm>
          <a:prstGeom prst="roundRect">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dirty="0">
                <a:solidFill>
                  <a:schemeClr val="tx1"/>
                </a:solidFill>
              </a:rPr>
              <a:t>Local Directory</a:t>
            </a:r>
          </a:p>
        </p:txBody>
      </p:sp>
      <p:sp>
        <p:nvSpPr>
          <p:cNvPr id="101" name="Rectangle: Rounded Corners 100">
            <a:extLst>
              <a:ext uri="{FF2B5EF4-FFF2-40B4-BE49-F238E27FC236}">
                <a16:creationId xmlns:a16="http://schemas.microsoft.com/office/drawing/2014/main" id="{896E2668-CD8A-43E9-9694-1988FDD23F39}"/>
              </a:ext>
            </a:extLst>
          </p:cNvPr>
          <p:cNvSpPr/>
          <p:nvPr/>
        </p:nvSpPr>
        <p:spPr>
          <a:xfrm>
            <a:off x="4342900" y="5763192"/>
            <a:ext cx="2630946" cy="360742"/>
          </a:xfrm>
          <a:prstGeom prst="roundRect">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dirty="0">
                <a:solidFill>
                  <a:schemeClr val="tx1"/>
                </a:solidFill>
              </a:rPr>
              <a:t>Active Directory</a:t>
            </a:r>
          </a:p>
        </p:txBody>
      </p:sp>
      <p:sp>
        <p:nvSpPr>
          <p:cNvPr id="104" name="Rectangle: Rounded Corners 103">
            <a:extLst>
              <a:ext uri="{FF2B5EF4-FFF2-40B4-BE49-F238E27FC236}">
                <a16:creationId xmlns:a16="http://schemas.microsoft.com/office/drawing/2014/main" id="{B7A06037-A0B9-47DC-8B9B-AE8EEB055DC2}"/>
              </a:ext>
            </a:extLst>
          </p:cNvPr>
          <p:cNvSpPr/>
          <p:nvPr/>
        </p:nvSpPr>
        <p:spPr>
          <a:xfrm>
            <a:off x="4342900" y="6123934"/>
            <a:ext cx="2630946" cy="360742"/>
          </a:xfrm>
          <a:prstGeom prst="roundRect">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dirty="0">
                <a:solidFill>
                  <a:schemeClr val="tx1"/>
                </a:solidFill>
              </a:rPr>
              <a:t>External IdP (SAML)</a:t>
            </a:r>
          </a:p>
        </p:txBody>
      </p:sp>
      <p:grpSp>
        <p:nvGrpSpPr>
          <p:cNvPr id="156" name="Group 155">
            <a:extLst>
              <a:ext uri="{FF2B5EF4-FFF2-40B4-BE49-F238E27FC236}">
                <a16:creationId xmlns:a16="http://schemas.microsoft.com/office/drawing/2014/main" id="{A331C513-5D7A-49AA-8123-DF9297B0F1E7}"/>
              </a:ext>
            </a:extLst>
          </p:cNvPr>
          <p:cNvGrpSpPr/>
          <p:nvPr/>
        </p:nvGrpSpPr>
        <p:grpSpPr>
          <a:xfrm>
            <a:off x="7149139" y="4038847"/>
            <a:ext cx="4817514" cy="2506458"/>
            <a:chOff x="7149139" y="4038847"/>
            <a:chExt cx="4817514" cy="2506458"/>
          </a:xfrm>
        </p:grpSpPr>
        <p:cxnSp>
          <p:nvCxnSpPr>
            <p:cNvPr id="139" name="Connector: Elbow 138">
              <a:extLst>
                <a:ext uri="{FF2B5EF4-FFF2-40B4-BE49-F238E27FC236}">
                  <a16:creationId xmlns:a16="http://schemas.microsoft.com/office/drawing/2014/main" id="{32560F58-487F-4DF0-A48E-D91199EE859A}"/>
                </a:ext>
              </a:extLst>
            </p:cNvPr>
            <p:cNvCxnSpPr>
              <a:cxnSpLocks/>
              <a:stCxn id="143" idx="1"/>
            </p:cNvCxnSpPr>
            <p:nvPr/>
          </p:nvCxnSpPr>
          <p:spPr>
            <a:xfrm rot="16200000" flipV="1">
              <a:off x="9283941" y="1904045"/>
              <a:ext cx="363244" cy="4632848"/>
            </a:xfrm>
            <a:prstGeom prst="bentConnector2">
              <a:avLst/>
            </a:prstGeom>
            <a:ln w="381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DCBDA0C7-62F4-4F13-AD92-C57B0EB3E920}"/>
                </a:ext>
              </a:extLst>
            </p:cNvPr>
            <p:cNvSpPr txBox="1"/>
            <p:nvPr/>
          </p:nvSpPr>
          <p:spPr>
            <a:xfrm rot="5400000">
              <a:off x="10710379" y="5289032"/>
              <a:ext cx="2143215" cy="369332"/>
            </a:xfrm>
            <a:prstGeom prst="rect">
              <a:avLst/>
            </a:prstGeom>
            <a:noFill/>
          </p:spPr>
          <p:txBody>
            <a:bodyPr wrap="none" rtlCol="0">
              <a:spAutoFit/>
            </a:bodyPr>
            <a:lstStyle/>
            <a:p>
              <a:r>
                <a:rPr lang="en-GB" dirty="0"/>
                <a:t>Register Applications</a:t>
              </a:r>
            </a:p>
          </p:txBody>
        </p:sp>
      </p:grpSp>
    </p:spTree>
    <p:extLst>
      <p:ext uri="{BB962C8B-B14F-4D97-AF65-F5344CB8AC3E}">
        <p14:creationId xmlns:p14="http://schemas.microsoft.com/office/powerpoint/2010/main" val="40932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187246"/>
            <a:ext cx="5649982" cy="908317"/>
          </a:xfrm>
        </p:spPr>
        <p: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mn-ea"/>
                <a:cs typeface="+mn-cs"/>
              </a:rPr>
              <a:t>Resource Access Manager</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106">
            <a:extLst>
              <a:ext uri="{FF2B5EF4-FFF2-40B4-BE49-F238E27FC236}">
                <a16:creationId xmlns:a16="http://schemas.microsoft.com/office/drawing/2014/main" id="{4E3E91B3-EFA3-47BF-8C81-E751D1C984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7" y="745008"/>
            <a:ext cx="2179825" cy="2179825"/>
          </a:xfrm>
          <a:prstGeom prst="rect">
            <a:avLst/>
          </a:prstGeom>
        </p:spPr>
      </p:pic>
    </p:spTree>
    <p:extLst>
      <p:ext uri="{BB962C8B-B14F-4D97-AF65-F5344CB8AC3E}">
        <p14:creationId xmlns:p14="http://schemas.microsoft.com/office/powerpoint/2010/main" val="11772378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07ACC-D809-4AF3-9B0F-D7980F8CBC00}"/>
              </a:ext>
            </a:extLst>
          </p:cNvPr>
          <p:cNvSpPr>
            <a:spLocks noGrp="1"/>
          </p:cNvSpPr>
          <p:nvPr>
            <p:ph type="body" sz="quarter" idx="10"/>
          </p:nvPr>
        </p:nvSpPr>
        <p:spPr/>
        <p:txBody>
          <a:bodyPr/>
          <a:lstStyle/>
          <a:p>
            <a:r>
              <a:rPr lang="en-GB" dirty="0"/>
              <a:t>AWS Resource Access Manager</a:t>
            </a:r>
          </a:p>
        </p:txBody>
      </p:sp>
      <p:sp>
        <p:nvSpPr>
          <p:cNvPr id="3" name="Text Placeholder 2">
            <a:extLst>
              <a:ext uri="{FF2B5EF4-FFF2-40B4-BE49-F238E27FC236}">
                <a16:creationId xmlns:a16="http://schemas.microsoft.com/office/drawing/2014/main" id="{0D2B0B36-7F81-425B-898F-63A8FEA324CC}"/>
              </a:ext>
            </a:extLst>
          </p:cNvPr>
          <p:cNvSpPr>
            <a:spLocks noGrp="1"/>
          </p:cNvSpPr>
          <p:nvPr>
            <p:ph type="body" sz="quarter" idx="11"/>
          </p:nvPr>
        </p:nvSpPr>
        <p:spPr/>
        <p:txBody>
          <a:bodyPr/>
          <a:lstStyle/>
          <a:p>
            <a:r>
              <a:rPr lang="en-US" dirty="0"/>
              <a:t>AWS RAM helps you securely share your resources across AWS accounts, within your organization or organizational units (OUs), and with IAM roles and users for supported resource types.</a:t>
            </a:r>
            <a:endParaRPr lang="en-GB" dirty="0"/>
          </a:p>
        </p:txBody>
      </p:sp>
      <p:pic>
        <p:nvPicPr>
          <p:cNvPr id="1026" name="Picture 2" descr="Diagram showing how AWS RAM makes resources shareable based on specified access permissions. ">
            <a:extLst>
              <a:ext uri="{FF2B5EF4-FFF2-40B4-BE49-F238E27FC236}">
                <a16:creationId xmlns:a16="http://schemas.microsoft.com/office/drawing/2014/main" id="{BF3CE8CA-4243-4FF2-B66D-7CDF651D6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2383724"/>
            <a:ext cx="112395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759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187246"/>
            <a:ext cx="5649982" cy="908317"/>
          </a:xfrm>
        </p:spPr>
        <p: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mn-ea"/>
                <a:cs typeface="+mn-cs"/>
              </a:rPr>
              <a:t>AWS Secrets Manager</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138">
            <a:extLst>
              <a:ext uri="{FF2B5EF4-FFF2-40B4-BE49-F238E27FC236}">
                <a16:creationId xmlns:a16="http://schemas.microsoft.com/office/drawing/2014/main" id="{4A6261B0-0F03-4238-88DA-C7B8C0B268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7" y="745008"/>
            <a:ext cx="2179824" cy="2179824"/>
          </a:xfrm>
          <a:prstGeom prst="rect">
            <a:avLst/>
          </a:prstGeom>
        </p:spPr>
      </p:pic>
    </p:spTree>
    <p:extLst>
      <p:ext uri="{BB962C8B-B14F-4D97-AF65-F5344CB8AC3E}">
        <p14:creationId xmlns:p14="http://schemas.microsoft.com/office/powerpoint/2010/main" val="2891746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CDE201-4229-4A0A-A519-11443278B539}"/>
              </a:ext>
            </a:extLst>
          </p:cNvPr>
          <p:cNvSpPr>
            <a:spLocks noGrp="1"/>
          </p:cNvSpPr>
          <p:nvPr>
            <p:ph type="body" sz="quarter" idx="10"/>
          </p:nvPr>
        </p:nvSpPr>
        <p:spPr/>
        <p:txBody>
          <a:bodyPr/>
          <a:lstStyle/>
          <a:p>
            <a:r>
              <a:rPr lang="en-GB" dirty="0"/>
              <a:t>Without AWS Secrets Manager</a:t>
            </a:r>
          </a:p>
        </p:txBody>
      </p:sp>
      <p:sp>
        <p:nvSpPr>
          <p:cNvPr id="4" name="Rectangle: Rounded Corners 3">
            <a:extLst>
              <a:ext uri="{FF2B5EF4-FFF2-40B4-BE49-F238E27FC236}">
                <a16:creationId xmlns:a16="http://schemas.microsoft.com/office/drawing/2014/main" id="{E07D07C0-43FB-406C-A86B-7FCD4523DFEC}"/>
              </a:ext>
            </a:extLst>
          </p:cNvPr>
          <p:cNvSpPr/>
          <p:nvPr/>
        </p:nvSpPr>
        <p:spPr>
          <a:xfrm>
            <a:off x="412749" y="3285651"/>
            <a:ext cx="3374391" cy="3170712"/>
          </a:xfrm>
          <a:prstGeom prst="roundRect">
            <a:avLst>
              <a:gd name="adj" fmla="val 6949"/>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Application Code &lt; / &gt;</a:t>
            </a:r>
          </a:p>
          <a:p>
            <a:r>
              <a:rPr lang="en-GB" b="1" dirty="0">
                <a:solidFill>
                  <a:srgbClr val="C00000"/>
                </a:solidFill>
              </a:rPr>
              <a:t>Access Credentials are hardcoded in the application</a:t>
            </a:r>
            <a:endParaRPr lang="en-GB" dirty="0">
              <a:solidFill>
                <a:schemeClr val="tx1"/>
              </a:solidFill>
            </a:endParaRPr>
          </a:p>
          <a:p>
            <a:pPr>
              <a:lnSpc>
                <a:spcPct val="150000"/>
              </a:lnSpc>
            </a:pPr>
            <a:r>
              <a:rPr lang="en-GB" dirty="0">
                <a:solidFill>
                  <a:schemeClr val="tx1"/>
                </a:solidFill>
              </a:rPr>
              <a:t>Connect to DB…</a:t>
            </a:r>
          </a:p>
          <a:p>
            <a:pPr marL="177800" indent="-177800">
              <a:lnSpc>
                <a:spcPct val="150000"/>
              </a:lnSpc>
              <a:buFont typeface="Arial" panose="020B0604020202020204" pitchFamily="34" charset="0"/>
              <a:buChar char="•"/>
            </a:pPr>
            <a:r>
              <a:rPr lang="en-GB" dirty="0">
                <a:solidFill>
                  <a:schemeClr val="tx1"/>
                </a:solidFill>
              </a:rPr>
              <a:t>Username = </a:t>
            </a:r>
            <a:r>
              <a:rPr lang="en-GB" b="1" dirty="0">
                <a:solidFill>
                  <a:srgbClr val="C00000"/>
                </a:solidFill>
              </a:rPr>
              <a:t>ABC</a:t>
            </a:r>
          </a:p>
          <a:p>
            <a:pPr marL="177800" indent="-177800">
              <a:lnSpc>
                <a:spcPct val="150000"/>
              </a:lnSpc>
              <a:buFont typeface="Arial" panose="020B0604020202020204" pitchFamily="34" charset="0"/>
              <a:buChar char="•"/>
            </a:pPr>
            <a:r>
              <a:rPr lang="en-GB" dirty="0">
                <a:solidFill>
                  <a:schemeClr val="tx1"/>
                </a:solidFill>
              </a:rPr>
              <a:t>Password = </a:t>
            </a:r>
            <a:r>
              <a:rPr lang="en-GB" b="1" dirty="0">
                <a:solidFill>
                  <a:srgbClr val="C00000"/>
                </a:solidFill>
              </a:rPr>
              <a:t>123</a:t>
            </a:r>
          </a:p>
          <a:p>
            <a:r>
              <a:rPr lang="en-GB" dirty="0">
                <a:solidFill>
                  <a:schemeClr val="tx1"/>
                </a:solidFill>
              </a:rPr>
              <a:t>……  …..  ……  ……  …..  ……   …... </a:t>
            </a:r>
          </a:p>
          <a:p>
            <a:r>
              <a:rPr lang="en-GB" dirty="0">
                <a:solidFill>
                  <a:schemeClr val="tx1"/>
                </a:solidFill>
              </a:rPr>
              <a:t>……  …..  ……  ……  …..  ……   ……</a:t>
            </a:r>
          </a:p>
          <a:p>
            <a:r>
              <a:rPr lang="en-GB" dirty="0">
                <a:solidFill>
                  <a:schemeClr val="tx1"/>
                </a:solidFill>
              </a:rPr>
              <a:t>……  …..  ……  ……  …..  ……   ……</a:t>
            </a:r>
          </a:p>
        </p:txBody>
      </p:sp>
      <p:pic>
        <p:nvPicPr>
          <p:cNvPr id="2052" name="Picture 4">
            <a:extLst>
              <a:ext uri="{FF2B5EF4-FFF2-40B4-BE49-F238E27FC236}">
                <a16:creationId xmlns:a16="http://schemas.microsoft.com/office/drawing/2014/main" id="{9ED03F2D-4E0E-4F1A-86A9-BE577E09D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0" y="39185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7D8CDB-F0AD-43F6-A698-923815E09851}"/>
              </a:ext>
            </a:extLst>
          </p:cNvPr>
          <p:cNvSpPr txBox="1"/>
          <p:nvPr/>
        </p:nvSpPr>
        <p:spPr>
          <a:xfrm>
            <a:off x="10297662" y="4084761"/>
            <a:ext cx="1058175" cy="369332"/>
          </a:xfrm>
          <a:prstGeom prst="rect">
            <a:avLst/>
          </a:prstGeom>
          <a:noFill/>
        </p:spPr>
        <p:txBody>
          <a:bodyPr wrap="none" rtlCol="0">
            <a:spAutoFit/>
          </a:bodyPr>
          <a:lstStyle/>
          <a:p>
            <a:pPr algn="ctr"/>
            <a:r>
              <a:rPr lang="en-GB" dirty="0"/>
              <a:t>Database</a:t>
            </a:r>
          </a:p>
        </p:txBody>
      </p:sp>
      <p:sp>
        <p:nvSpPr>
          <p:cNvPr id="61" name="TextBox 60">
            <a:extLst>
              <a:ext uri="{FF2B5EF4-FFF2-40B4-BE49-F238E27FC236}">
                <a16:creationId xmlns:a16="http://schemas.microsoft.com/office/drawing/2014/main" id="{90DEDF20-DF46-48EA-BD43-9B6DB1C4395A}"/>
              </a:ext>
            </a:extLst>
          </p:cNvPr>
          <p:cNvSpPr txBox="1"/>
          <p:nvPr/>
        </p:nvSpPr>
        <p:spPr>
          <a:xfrm>
            <a:off x="9944099" y="4911756"/>
            <a:ext cx="1765302" cy="338554"/>
          </a:xfrm>
          <a:prstGeom prst="rect">
            <a:avLst/>
          </a:prstGeom>
          <a:noFill/>
        </p:spPr>
        <p:txBody>
          <a:bodyPr wrap="square" rtlCol="0">
            <a:spAutoFit/>
          </a:bodyPr>
          <a:lstStyle/>
          <a:p>
            <a:pPr algn="ctr"/>
            <a:r>
              <a:rPr lang="en-GB" sz="1600" dirty="0"/>
              <a:t>Username = ABC</a:t>
            </a:r>
          </a:p>
        </p:txBody>
      </p:sp>
      <p:sp>
        <p:nvSpPr>
          <p:cNvPr id="62" name="TextBox 61">
            <a:extLst>
              <a:ext uri="{FF2B5EF4-FFF2-40B4-BE49-F238E27FC236}">
                <a16:creationId xmlns:a16="http://schemas.microsoft.com/office/drawing/2014/main" id="{1B2677AB-12AF-4558-A03C-86540A7397BC}"/>
              </a:ext>
            </a:extLst>
          </p:cNvPr>
          <p:cNvSpPr txBox="1"/>
          <p:nvPr/>
        </p:nvSpPr>
        <p:spPr>
          <a:xfrm>
            <a:off x="9944099" y="5321218"/>
            <a:ext cx="1765302" cy="338554"/>
          </a:xfrm>
          <a:prstGeom prst="rect">
            <a:avLst/>
          </a:prstGeom>
          <a:noFill/>
        </p:spPr>
        <p:txBody>
          <a:bodyPr wrap="square" rtlCol="0">
            <a:spAutoFit/>
          </a:bodyPr>
          <a:lstStyle/>
          <a:p>
            <a:pPr algn="ctr"/>
            <a:r>
              <a:rPr lang="en-GB" sz="1600" dirty="0"/>
              <a:t>Password  = 123</a:t>
            </a:r>
          </a:p>
        </p:txBody>
      </p:sp>
      <p:cxnSp>
        <p:nvCxnSpPr>
          <p:cNvPr id="2064" name="Connector: Elbow 2063">
            <a:extLst>
              <a:ext uri="{FF2B5EF4-FFF2-40B4-BE49-F238E27FC236}">
                <a16:creationId xmlns:a16="http://schemas.microsoft.com/office/drawing/2014/main" id="{1DB86AA5-8A76-4B3B-9044-D230B413A66F}"/>
              </a:ext>
            </a:extLst>
          </p:cNvPr>
          <p:cNvCxnSpPr>
            <a:endCxn id="2052" idx="2"/>
          </p:cNvCxnSpPr>
          <p:nvPr/>
        </p:nvCxnSpPr>
        <p:spPr>
          <a:xfrm flipV="1">
            <a:off x="3787140" y="5823507"/>
            <a:ext cx="7039610" cy="29161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74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1" grpId="0"/>
      <p:bldP spid="6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CDE201-4229-4A0A-A519-11443278B539}"/>
              </a:ext>
            </a:extLst>
          </p:cNvPr>
          <p:cNvSpPr>
            <a:spLocks noGrp="1"/>
          </p:cNvSpPr>
          <p:nvPr>
            <p:ph type="body" sz="quarter" idx="10"/>
          </p:nvPr>
        </p:nvSpPr>
        <p:spPr/>
        <p:txBody>
          <a:bodyPr/>
          <a:lstStyle/>
          <a:p>
            <a:r>
              <a:rPr lang="en-GB" dirty="0"/>
              <a:t>With AWS Secrets Manager</a:t>
            </a:r>
          </a:p>
        </p:txBody>
      </p:sp>
      <p:sp>
        <p:nvSpPr>
          <p:cNvPr id="4" name="Rectangle: Rounded Corners 3">
            <a:extLst>
              <a:ext uri="{FF2B5EF4-FFF2-40B4-BE49-F238E27FC236}">
                <a16:creationId xmlns:a16="http://schemas.microsoft.com/office/drawing/2014/main" id="{E07D07C0-43FB-406C-A86B-7FCD4523DFEC}"/>
              </a:ext>
            </a:extLst>
          </p:cNvPr>
          <p:cNvSpPr/>
          <p:nvPr/>
        </p:nvSpPr>
        <p:spPr>
          <a:xfrm>
            <a:off x="412749" y="3285651"/>
            <a:ext cx="3374391" cy="3170712"/>
          </a:xfrm>
          <a:prstGeom prst="roundRect">
            <a:avLst>
              <a:gd name="adj" fmla="val 6949"/>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Application Code &lt; / &gt;</a:t>
            </a:r>
          </a:p>
          <a:p>
            <a:r>
              <a:rPr lang="en-GB" b="1" dirty="0">
                <a:solidFill>
                  <a:srgbClr val="C00000"/>
                </a:solidFill>
              </a:rPr>
              <a:t>Retrieve access Credentials from AWS Secrets Manager</a:t>
            </a:r>
            <a:endParaRPr lang="en-GB" dirty="0">
              <a:solidFill>
                <a:schemeClr val="tx1"/>
              </a:solidFill>
            </a:endParaRPr>
          </a:p>
          <a:p>
            <a:pPr>
              <a:lnSpc>
                <a:spcPct val="150000"/>
              </a:lnSpc>
            </a:pPr>
            <a:r>
              <a:rPr lang="en-GB" dirty="0">
                <a:solidFill>
                  <a:schemeClr val="tx1"/>
                </a:solidFill>
              </a:rPr>
              <a:t>Connect to DB…</a:t>
            </a:r>
          </a:p>
          <a:p>
            <a:pPr marL="177800" indent="-177800">
              <a:lnSpc>
                <a:spcPct val="150000"/>
              </a:lnSpc>
              <a:buFont typeface="Arial" panose="020B0604020202020204" pitchFamily="34" charset="0"/>
              <a:buChar char="•"/>
            </a:pPr>
            <a:r>
              <a:rPr lang="en-GB" dirty="0">
                <a:solidFill>
                  <a:schemeClr val="tx1"/>
                </a:solidFill>
              </a:rPr>
              <a:t>Username = </a:t>
            </a:r>
            <a:r>
              <a:rPr lang="en-GB" b="1" dirty="0">
                <a:solidFill>
                  <a:srgbClr val="C00000"/>
                </a:solidFill>
              </a:rPr>
              <a:t>%Secret1%</a:t>
            </a:r>
          </a:p>
          <a:p>
            <a:pPr marL="177800" indent="-177800">
              <a:lnSpc>
                <a:spcPct val="150000"/>
              </a:lnSpc>
              <a:buFont typeface="Arial" panose="020B0604020202020204" pitchFamily="34" charset="0"/>
              <a:buChar char="•"/>
            </a:pPr>
            <a:r>
              <a:rPr lang="en-GB" dirty="0">
                <a:solidFill>
                  <a:schemeClr val="tx1"/>
                </a:solidFill>
              </a:rPr>
              <a:t>Password = </a:t>
            </a:r>
            <a:r>
              <a:rPr lang="en-GB" b="1" dirty="0">
                <a:solidFill>
                  <a:srgbClr val="C00000"/>
                </a:solidFill>
              </a:rPr>
              <a:t>%Secret2%</a:t>
            </a:r>
          </a:p>
          <a:p>
            <a:r>
              <a:rPr lang="en-GB" dirty="0">
                <a:solidFill>
                  <a:schemeClr val="tx1"/>
                </a:solidFill>
              </a:rPr>
              <a:t>……  …..  ……  ……  …..  ……   …... </a:t>
            </a:r>
          </a:p>
          <a:p>
            <a:r>
              <a:rPr lang="en-GB" dirty="0">
                <a:solidFill>
                  <a:schemeClr val="tx1"/>
                </a:solidFill>
              </a:rPr>
              <a:t>……  …..  ……  ……  …..  ……   ……</a:t>
            </a:r>
          </a:p>
          <a:p>
            <a:r>
              <a:rPr lang="en-GB" dirty="0">
                <a:solidFill>
                  <a:schemeClr val="tx1"/>
                </a:solidFill>
              </a:rPr>
              <a:t>……  …..  ……  ……  …..  ……   ……</a:t>
            </a:r>
          </a:p>
        </p:txBody>
      </p:sp>
      <p:pic>
        <p:nvPicPr>
          <p:cNvPr id="2052" name="Picture 4">
            <a:extLst>
              <a:ext uri="{FF2B5EF4-FFF2-40B4-BE49-F238E27FC236}">
                <a16:creationId xmlns:a16="http://schemas.microsoft.com/office/drawing/2014/main" id="{9ED03F2D-4E0E-4F1A-86A9-BE577E09D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0" y="39185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7D8CDB-F0AD-43F6-A698-923815E09851}"/>
              </a:ext>
            </a:extLst>
          </p:cNvPr>
          <p:cNvSpPr txBox="1"/>
          <p:nvPr/>
        </p:nvSpPr>
        <p:spPr>
          <a:xfrm>
            <a:off x="10297662" y="4084761"/>
            <a:ext cx="1058175" cy="369332"/>
          </a:xfrm>
          <a:prstGeom prst="rect">
            <a:avLst/>
          </a:prstGeom>
          <a:noFill/>
        </p:spPr>
        <p:txBody>
          <a:bodyPr wrap="none" rtlCol="0">
            <a:spAutoFit/>
          </a:bodyPr>
          <a:lstStyle/>
          <a:p>
            <a:pPr algn="ctr"/>
            <a:r>
              <a:rPr lang="en-GB" dirty="0"/>
              <a:t>Database</a:t>
            </a:r>
          </a:p>
        </p:txBody>
      </p:sp>
      <p:grpSp>
        <p:nvGrpSpPr>
          <p:cNvPr id="2070" name="Group 2069">
            <a:extLst>
              <a:ext uri="{FF2B5EF4-FFF2-40B4-BE49-F238E27FC236}">
                <a16:creationId xmlns:a16="http://schemas.microsoft.com/office/drawing/2014/main" id="{0A7B28F8-74FA-4610-9BBE-BFF60ECAC49F}"/>
              </a:ext>
            </a:extLst>
          </p:cNvPr>
          <p:cNvGrpSpPr/>
          <p:nvPr/>
        </p:nvGrpSpPr>
        <p:grpSpPr>
          <a:xfrm>
            <a:off x="4441082" y="924204"/>
            <a:ext cx="3309835" cy="1828799"/>
            <a:chOff x="4441082" y="924204"/>
            <a:chExt cx="3309835" cy="1828799"/>
          </a:xfrm>
        </p:grpSpPr>
        <p:grpSp>
          <p:nvGrpSpPr>
            <p:cNvPr id="17" name="Group 16">
              <a:extLst>
                <a:ext uri="{FF2B5EF4-FFF2-40B4-BE49-F238E27FC236}">
                  <a16:creationId xmlns:a16="http://schemas.microsoft.com/office/drawing/2014/main" id="{842AD10C-EC15-4703-9F6A-7FB9A64BFD5C}"/>
                </a:ext>
              </a:extLst>
            </p:cNvPr>
            <p:cNvGrpSpPr/>
            <p:nvPr/>
          </p:nvGrpSpPr>
          <p:grpSpPr>
            <a:xfrm>
              <a:off x="4441082" y="924204"/>
              <a:ext cx="3309835" cy="1757631"/>
              <a:chOff x="4349749" y="1103997"/>
              <a:chExt cx="3309835" cy="1757631"/>
            </a:xfrm>
          </p:grpSpPr>
          <p:pic>
            <p:nvPicPr>
              <p:cNvPr id="11" name="Graphic 138">
                <a:extLst>
                  <a:ext uri="{FF2B5EF4-FFF2-40B4-BE49-F238E27FC236}">
                    <a16:creationId xmlns:a16="http://schemas.microsoft.com/office/drawing/2014/main" id="{93982781-BA69-4E0A-A07D-6C2F3AD9D5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49" y="1103997"/>
                <a:ext cx="483177" cy="483503"/>
              </a:xfrm>
              <a:prstGeom prst="rect">
                <a:avLst/>
              </a:prstGeom>
            </p:spPr>
          </p:pic>
          <p:sp>
            <p:nvSpPr>
              <p:cNvPr id="13" name="Rectangle 12">
                <a:extLst>
                  <a:ext uri="{FF2B5EF4-FFF2-40B4-BE49-F238E27FC236}">
                    <a16:creationId xmlns:a16="http://schemas.microsoft.com/office/drawing/2014/main" id="{7C9EED68-627C-423C-8045-213A34C78B77}"/>
                  </a:ext>
                </a:extLst>
              </p:cNvPr>
              <p:cNvSpPr/>
              <p:nvPr/>
            </p:nvSpPr>
            <p:spPr>
              <a:xfrm>
                <a:off x="4349749" y="1110347"/>
                <a:ext cx="3309835" cy="1751281"/>
              </a:xfrm>
              <a:prstGeom prst="rect">
                <a:avLst/>
              </a:prstGeom>
              <a:noFill/>
              <a:ln w="15875" cap="flat" cmpd="sng" algn="ctr">
                <a:solidFill>
                  <a:srgbClr val="DD344C"/>
                </a:solidFill>
                <a:prstDash val="solid"/>
                <a:miter lim="800000"/>
              </a:ln>
              <a:effectLst/>
            </p:spPr>
            <p:txBody>
              <a:bodyPr lIns="502920" tIns="91440"/>
              <a:lstStyle/>
              <a:p>
                <a:pPr marL="82550" marR="0" lvl="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AWS Secrets Manager</a:t>
                </a:r>
              </a:p>
            </p:txBody>
          </p:sp>
          <p:sp>
            <p:nvSpPr>
              <p:cNvPr id="20" name="TextBox 19">
                <a:extLst>
                  <a:ext uri="{FF2B5EF4-FFF2-40B4-BE49-F238E27FC236}">
                    <a16:creationId xmlns:a16="http://schemas.microsoft.com/office/drawing/2014/main" id="{050FB1E6-0350-45AA-8620-130D9A116AF3}"/>
                  </a:ext>
                </a:extLst>
              </p:cNvPr>
              <p:cNvSpPr txBox="1"/>
              <p:nvPr/>
            </p:nvSpPr>
            <p:spPr>
              <a:xfrm>
                <a:off x="4591337" y="1541967"/>
                <a:ext cx="2450261" cy="1295868"/>
              </a:xfrm>
              <a:prstGeom prst="rect">
                <a:avLst/>
              </a:prstGeom>
              <a:noFill/>
            </p:spPr>
            <p:txBody>
              <a:bodyPr wrap="square">
                <a:spAutoFit/>
              </a:bodyPr>
              <a:lstStyle/>
              <a:p>
                <a:pPr>
                  <a:lnSpc>
                    <a:spcPct val="150000"/>
                  </a:lnSpc>
                </a:pPr>
                <a:r>
                  <a:rPr lang="en-GB" dirty="0">
                    <a:solidFill>
                      <a:schemeClr val="tx1"/>
                    </a:solidFill>
                  </a:rPr>
                  <a:t>DB Credentials</a:t>
                </a:r>
              </a:p>
              <a:p>
                <a:pPr marL="200025" indent="-200025">
                  <a:lnSpc>
                    <a:spcPct val="150000"/>
                  </a:lnSpc>
                  <a:buFont typeface="Arial" panose="020B0604020202020204" pitchFamily="34" charset="0"/>
                  <a:buChar char="•"/>
                </a:pPr>
                <a:r>
                  <a:rPr lang="en-GB" b="1" dirty="0">
                    <a:solidFill>
                      <a:srgbClr val="C00000"/>
                    </a:solidFill>
                  </a:rPr>
                  <a:t>%Secret1% </a:t>
                </a:r>
                <a:r>
                  <a:rPr lang="en-GB" dirty="0">
                    <a:solidFill>
                      <a:schemeClr val="tx1"/>
                    </a:solidFill>
                  </a:rPr>
                  <a:t>= ABC</a:t>
                </a:r>
              </a:p>
              <a:p>
                <a:pPr marL="200025" indent="-200025">
                  <a:lnSpc>
                    <a:spcPct val="150000"/>
                  </a:lnSpc>
                  <a:buFont typeface="Arial" panose="020B0604020202020204" pitchFamily="34" charset="0"/>
                  <a:buChar char="•"/>
                </a:pPr>
                <a:r>
                  <a:rPr lang="en-GB" b="1" dirty="0">
                    <a:solidFill>
                      <a:srgbClr val="C00000"/>
                    </a:solidFill>
                  </a:rPr>
                  <a:t>%Secret2% </a:t>
                </a:r>
                <a:r>
                  <a:rPr lang="en-GB" dirty="0">
                    <a:solidFill>
                      <a:schemeClr val="tx1"/>
                    </a:solidFill>
                  </a:rPr>
                  <a:t>= 123</a:t>
                </a:r>
              </a:p>
            </p:txBody>
          </p:sp>
        </p:grpSp>
        <p:pic>
          <p:nvPicPr>
            <p:cNvPr id="3074" name="Picture 2">
              <a:extLst>
                <a:ext uri="{FF2B5EF4-FFF2-40B4-BE49-F238E27FC236}">
                  <a16:creationId xmlns:a16="http://schemas.microsoft.com/office/drawing/2014/main" id="{1C567E2B-AB6B-498A-851D-5C84D16B66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664" y="1800503"/>
              <a:ext cx="952500" cy="952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68" name="Group 2067">
            <a:extLst>
              <a:ext uri="{FF2B5EF4-FFF2-40B4-BE49-F238E27FC236}">
                <a16:creationId xmlns:a16="http://schemas.microsoft.com/office/drawing/2014/main" id="{9B673B53-1256-4510-97FF-656C075704B3}"/>
              </a:ext>
            </a:extLst>
          </p:cNvPr>
          <p:cNvGrpSpPr/>
          <p:nvPr/>
        </p:nvGrpSpPr>
        <p:grpSpPr>
          <a:xfrm>
            <a:off x="3787140" y="2688185"/>
            <a:ext cx="1034336" cy="2182822"/>
            <a:chOff x="3787140" y="2688185"/>
            <a:chExt cx="1034336" cy="2182822"/>
          </a:xfrm>
        </p:grpSpPr>
        <p:cxnSp>
          <p:nvCxnSpPr>
            <p:cNvPr id="28" name="Connector: Elbow 27">
              <a:extLst>
                <a:ext uri="{FF2B5EF4-FFF2-40B4-BE49-F238E27FC236}">
                  <a16:creationId xmlns:a16="http://schemas.microsoft.com/office/drawing/2014/main" id="{B1D9157E-FAE0-4F4D-B987-A590F0BDD9A5}"/>
                </a:ext>
              </a:extLst>
            </p:cNvPr>
            <p:cNvCxnSpPr>
              <a:cxnSpLocks/>
              <a:stCxn id="4" idx="3"/>
            </p:cNvCxnSpPr>
            <p:nvPr/>
          </p:nvCxnSpPr>
          <p:spPr>
            <a:xfrm flipV="1">
              <a:off x="3787140" y="2688185"/>
              <a:ext cx="849668" cy="218282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048" name="TextBox 2047">
              <a:extLst>
                <a:ext uri="{FF2B5EF4-FFF2-40B4-BE49-F238E27FC236}">
                  <a16:creationId xmlns:a16="http://schemas.microsoft.com/office/drawing/2014/main" id="{6D5A3FB4-803E-4080-B0F5-CE17901C44E6}"/>
                </a:ext>
              </a:extLst>
            </p:cNvPr>
            <p:cNvSpPr txBox="1"/>
            <p:nvPr/>
          </p:nvSpPr>
          <p:spPr>
            <a:xfrm rot="16200000">
              <a:off x="4164661" y="3377570"/>
              <a:ext cx="944297" cy="369332"/>
            </a:xfrm>
            <a:prstGeom prst="rect">
              <a:avLst/>
            </a:prstGeom>
            <a:solidFill>
              <a:schemeClr val="bg1"/>
            </a:solidFill>
          </p:spPr>
          <p:txBody>
            <a:bodyPr wrap="none" rtlCol="0">
              <a:spAutoFit/>
            </a:bodyPr>
            <a:lstStyle/>
            <a:p>
              <a:pPr algn="ctr"/>
              <a:r>
                <a:rPr lang="en-GB" dirty="0"/>
                <a:t>Request</a:t>
              </a:r>
            </a:p>
          </p:txBody>
        </p:sp>
      </p:grpSp>
      <p:grpSp>
        <p:nvGrpSpPr>
          <p:cNvPr id="2069" name="Group 2068">
            <a:extLst>
              <a:ext uri="{FF2B5EF4-FFF2-40B4-BE49-F238E27FC236}">
                <a16:creationId xmlns:a16="http://schemas.microsoft.com/office/drawing/2014/main" id="{4689C10B-EC45-4C43-86D2-BADF957CC6AE}"/>
              </a:ext>
            </a:extLst>
          </p:cNvPr>
          <p:cNvGrpSpPr/>
          <p:nvPr/>
        </p:nvGrpSpPr>
        <p:grpSpPr>
          <a:xfrm>
            <a:off x="3795666" y="2688185"/>
            <a:ext cx="1345358" cy="2563153"/>
            <a:chOff x="3795666" y="2688185"/>
            <a:chExt cx="1345358" cy="2563153"/>
          </a:xfrm>
        </p:grpSpPr>
        <p:cxnSp>
          <p:nvCxnSpPr>
            <p:cNvPr id="36" name="Connector: Elbow 35">
              <a:extLst>
                <a:ext uri="{FF2B5EF4-FFF2-40B4-BE49-F238E27FC236}">
                  <a16:creationId xmlns:a16="http://schemas.microsoft.com/office/drawing/2014/main" id="{E864168B-EDFC-46C6-84A6-D5498F921A82}"/>
                </a:ext>
              </a:extLst>
            </p:cNvPr>
            <p:cNvCxnSpPr>
              <a:cxnSpLocks/>
            </p:cNvCxnSpPr>
            <p:nvPr/>
          </p:nvCxnSpPr>
          <p:spPr>
            <a:xfrm rot="5400000">
              <a:off x="3110917" y="3372934"/>
              <a:ext cx="2563153" cy="119365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7FAF93C5-313A-4FD2-B116-0438BDA76F4D}"/>
                </a:ext>
              </a:extLst>
            </p:cNvPr>
            <p:cNvSpPr txBox="1"/>
            <p:nvPr/>
          </p:nvSpPr>
          <p:spPr>
            <a:xfrm rot="16200000">
              <a:off x="4415600" y="4026551"/>
              <a:ext cx="1081515" cy="369332"/>
            </a:xfrm>
            <a:prstGeom prst="rect">
              <a:avLst/>
            </a:prstGeom>
            <a:solidFill>
              <a:schemeClr val="bg1"/>
            </a:solidFill>
          </p:spPr>
          <p:txBody>
            <a:bodyPr wrap="none" rtlCol="0">
              <a:spAutoFit/>
            </a:bodyPr>
            <a:lstStyle/>
            <a:p>
              <a:pPr algn="ctr"/>
              <a:r>
                <a:rPr lang="en-GB" dirty="0"/>
                <a:t>Response</a:t>
              </a:r>
            </a:p>
          </p:txBody>
        </p:sp>
      </p:grpSp>
      <p:sp>
        <p:nvSpPr>
          <p:cNvPr id="61" name="TextBox 60">
            <a:extLst>
              <a:ext uri="{FF2B5EF4-FFF2-40B4-BE49-F238E27FC236}">
                <a16:creationId xmlns:a16="http://schemas.microsoft.com/office/drawing/2014/main" id="{90DEDF20-DF46-48EA-BD43-9B6DB1C4395A}"/>
              </a:ext>
            </a:extLst>
          </p:cNvPr>
          <p:cNvSpPr txBox="1"/>
          <p:nvPr/>
        </p:nvSpPr>
        <p:spPr>
          <a:xfrm>
            <a:off x="9944099" y="4911756"/>
            <a:ext cx="1765302" cy="338554"/>
          </a:xfrm>
          <a:prstGeom prst="rect">
            <a:avLst/>
          </a:prstGeom>
          <a:noFill/>
        </p:spPr>
        <p:txBody>
          <a:bodyPr wrap="square" rtlCol="0">
            <a:spAutoFit/>
          </a:bodyPr>
          <a:lstStyle/>
          <a:p>
            <a:pPr algn="ctr"/>
            <a:r>
              <a:rPr lang="en-GB" sz="1600" dirty="0"/>
              <a:t>Username = ABC</a:t>
            </a:r>
          </a:p>
        </p:txBody>
      </p:sp>
      <p:sp>
        <p:nvSpPr>
          <p:cNvPr id="62" name="TextBox 61">
            <a:extLst>
              <a:ext uri="{FF2B5EF4-FFF2-40B4-BE49-F238E27FC236}">
                <a16:creationId xmlns:a16="http://schemas.microsoft.com/office/drawing/2014/main" id="{1B2677AB-12AF-4558-A03C-86540A7397BC}"/>
              </a:ext>
            </a:extLst>
          </p:cNvPr>
          <p:cNvSpPr txBox="1"/>
          <p:nvPr/>
        </p:nvSpPr>
        <p:spPr>
          <a:xfrm>
            <a:off x="9944099" y="5321218"/>
            <a:ext cx="1765302" cy="338554"/>
          </a:xfrm>
          <a:prstGeom prst="rect">
            <a:avLst/>
          </a:prstGeom>
          <a:noFill/>
        </p:spPr>
        <p:txBody>
          <a:bodyPr wrap="square" rtlCol="0">
            <a:spAutoFit/>
          </a:bodyPr>
          <a:lstStyle/>
          <a:p>
            <a:pPr algn="ctr"/>
            <a:r>
              <a:rPr lang="en-GB" sz="1600" dirty="0"/>
              <a:t>Password  = 123</a:t>
            </a:r>
          </a:p>
        </p:txBody>
      </p:sp>
      <p:grpSp>
        <p:nvGrpSpPr>
          <p:cNvPr id="73" name="Group 72">
            <a:extLst>
              <a:ext uri="{FF2B5EF4-FFF2-40B4-BE49-F238E27FC236}">
                <a16:creationId xmlns:a16="http://schemas.microsoft.com/office/drawing/2014/main" id="{266789F1-01B0-49C3-BAD9-3CC0C76E5959}"/>
              </a:ext>
            </a:extLst>
          </p:cNvPr>
          <p:cNvGrpSpPr/>
          <p:nvPr/>
        </p:nvGrpSpPr>
        <p:grpSpPr>
          <a:xfrm>
            <a:off x="3057020" y="4702627"/>
            <a:ext cx="419100" cy="687211"/>
            <a:chOff x="11169649" y="4941783"/>
            <a:chExt cx="419100" cy="687211"/>
          </a:xfrm>
          <a:solidFill>
            <a:schemeClr val="accent2"/>
          </a:solidFill>
        </p:grpSpPr>
        <p:sp>
          <p:nvSpPr>
            <p:cNvPr id="74" name="TextBox 73">
              <a:extLst>
                <a:ext uri="{FF2B5EF4-FFF2-40B4-BE49-F238E27FC236}">
                  <a16:creationId xmlns:a16="http://schemas.microsoft.com/office/drawing/2014/main" id="{28E7319F-8F9D-4807-A4F0-6A748C73094F}"/>
                </a:ext>
              </a:extLst>
            </p:cNvPr>
            <p:cNvSpPr txBox="1"/>
            <p:nvPr/>
          </p:nvSpPr>
          <p:spPr>
            <a:xfrm>
              <a:off x="11169650" y="4941783"/>
              <a:ext cx="419099" cy="276999"/>
            </a:xfrm>
            <a:prstGeom prst="rect">
              <a:avLst/>
            </a:prstGeom>
            <a:grpFill/>
            <a:ln>
              <a:solidFill>
                <a:schemeClr val="accent2"/>
              </a:solidFill>
            </a:ln>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ABC</a:t>
              </a:r>
            </a:p>
          </p:txBody>
        </p:sp>
        <p:sp>
          <p:nvSpPr>
            <p:cNvPr id="75" name="TextBox 74">
              <a:extLst>
                <a:ext uri="{FF2B5EF4-FFF2-40B4-BE49-F238E27FC236}">
                  <a16:creationId xmlns:a16="http://schemas.microsoft.com/office/drawing/2014/main" id="{EB3B3C8A-663E-4AEA-A035-1091CC498012}"/>
                </a:ext>
              </a:extLst>
            </p:cNvPr>
            <p:cNvSpPr txBox="1"/>
            <p:nvPr/>
          </p:nvSpPr>
          <p:spPr>
            <a:xfrm>
              <a:off x="11169649" y="5351995"/>
              <a:ext cx="419099" cy="276999"/>
            </a:xfrm>
            <a:prstGeom prst="rect">
              <a:avLst/>
            </a:prstGeom>
            <a:grpFill/>
            <a:ln>
              <a:solidFill>
                <a:schemeClr val="accent2"/>
              </a:solidFill>
            </a:ln>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123</a:t>
              </a:r>
            </a:p>
          </p:txBody>
        </p:sp>
      </p:grpSp>
      <p:cxnSp>
        <p:nvCxnSpPr>
          <p:cNvPr id="2064" name="Connector: Elbow 2063">
            <a:extLst>
              <a:ext uri="{FF2B5EF4-FFF2-40B4-BE49-F238E27FC236}">
                <a16:creationId xmlns:a16="http://schemas.microsoft.com/office/drawing/2014/main" id="{1DB86AA5-8A76-4B3B-9044-D230B413A66F}"/>
              </a:ext>
            </a:extLst>
          </p:cNvPr>
          <p:cNvCxnSpPr>
            <a:endCxn id="2052" idx="2"/>
          </p:cNvCxnSpPr>
          <p:nvPr/>
        </p:nvCxnSpPr>
        <p:spPr>
          <a:xfrm flipV="1">
            <a:off x="3787140" y="5823507"/>
            <a:ext cx="7039610" cy="29161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79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068"/>
                                        </p:tgtEl>
                                        <p:attrNameLst>
                                          <p:attrName>style.visibility</p:attrName>
                                        </p:attrNameLst>
                                      </p:cBhvr>
                                      <p:to>
                                        <p:strVal val="visible"/>
                                      </p:to>
                                    </p:set>
                                    <p:animEffect transition="in" filter="wipe(down)">
                                      <p:cBhvr>
                                        <p:cTn id="21" dur="500"/>
                                        <p:tgtEl>
                                          <p:spTgt spid="206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069"/>
                                        </p:tgtEl>
                                        <p:attrNameLst>
                                          <p:attrName>style.visibility</p:attrName>
                                        </p:attrNameLst>
                                      </p:cBhvr>
                                      <p:to>
                                        <p:strVal val="visible"/>
                                      </p:to>
                                    </p:set>
                                    <p:animEffect transition="in" filter="wipe(up)">
                                      <p:cBhvr>
                                        <p:cTn id="26" dur="500"/>
                                        <p:tgtEl>
                                          <p:spTgt spid="206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3E109E-674B-4689-A689-8A0E1C74884C}"/>
              </a:ext>
            </a:extLst>
          </p:cNvPr>
          <p:cNvSpPr/>
          <p:nvPr/>
        </p:nvSpPr>
        <p:spPr>
          <a:xfrm>
            <a:off x="8747861" y="789152"/>
            <a:ext cx="3054491" cy="9721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9" name="Straight Arrow Connector 228">
            <a:extLst>
              <a:ext uri="{FF2B5EF4-FFF2-40B4-BE49-F238E27FC236}">
                <a16:creationId xmlns:a16="http://schemas.microsoft.com/office/drawing/2014/main" id="{23F7AF09-3884-4DDD-B3AB-BB9F40FE7F12}"/>
              </a:ext>
            </a:extLst>
          </p:cNvPr>
          <p:cNvCxnSpPr>
            <a:cxnSpLocks/>
            <a:stCxn id="54" idx="2"/>
            <a:endCxn id="177" idx="0"/>
          </p:cNvCxnSpPr>
          <p:nvPr/>
        </p:nvCxnSpPr>
        <p:spPr>
          <a:xfrm>
            <a:off x="3811723" y="4496532"/>
            <a:ext cx="0" cy="527205"/>
          </a:xfrm>
          <a:prstGeom prst="straightConnector1">
            <a:avLst/>
          </a:prstGeom>
          <a:ln w="38100">
            <a:solidFill>
              <a:schemeClr val="accent6"/>
            </a:solidFill>
            <a:tailEnd type="triangle"/>
          </a:ln>
        </p:spPr>
        <p:style>
          <a:lnRef idx="1">
            <a:schemeClr val="accent5"/>
          </a:lnRef>
          <a:fillRef idx="0">
            <a:schemeClr val="accent5"/>
          </a:fillRef>
          <a:effectRef idx="0">
            <a:schemeClr val="accent5"/>
          </a:effectRef>
          <a:fontRef idx="minor">
            <a:schemeClr val="tx1"/>
          </a:fontRef>
        </p:style>
      </p:cxnSp>
      <p:cxnSp>
        <p:nvCxnSpPr>
          <p:cNvPr id="226" name="Straight Arrow Connector 225">
            <a:extLst>
              <a:ext uri="{FF2B5EF4-FFF2-40B4-BE49-F238E27FC236}">
                <a16:creationId xmlns:a16="http://schemas.microsoft.com/office/drawing/2014/main" id="{A938B7AB-5FA1-44F8-8B6F-3E361601CE80}"/>
              </a:ext>
            </a:extLst>
          </p:cNvPr>
          <p:cNvCxnSpPr>
            <a:cxnSpLocks/>
            <a:stCxn id="52" idx="2"/>
            <a:endCxn id="122" idx="0"/>
          </p:cNvCxnSpPr>
          <p:nvPr/>
        </p:nvCxnSpPr>
        <p:spPr>
          <a:xfrm>
            <a:off x="1937108" y="4496532"/>
            <a:ext cx="0" cy="527205"/>
          </a:xfrm>
          <a:prstGeom prst="straightConnector1">
            <a:avLst/>
          </a:prstGeom>
          <a:ln w="38100">
            <a:solidFill>
              <a:schemeClr val="accent6"/>
            </a:solidFill>
            <a:tailEnd type="triangle"/>
          </a:ln>
        </p:spPr>
        <p:style>
          <a:lnRef idx="1">
            <a:schemeClr val="accent5"/>
          </a:lnRef>
          <a:fillRef idx="0">
            <a:schemeClr val="accent5"/>
          </a:fillRef>
          <a:effectRef idx="0">
            <a:schemeClr val="accent5"/>
          </a:effectRef>
          <a:fontRef idx="minor">
            <a:schemeClr val="tx1"/>
          </a:fontRef>
        </p:style>
      </p:cxnSp>
      <p:cxnSp>
        <p:nvCxnSpPr>
          <p:cNvPr id="213" name="Straight Arrow Connector 212">
            <a:extLst>
              <a:ext uri="{FF2B5EF4-FFF2-40B4-BE49-F238E27FC236}">
                <a16:creationId xmlns:a16="http://schemas.microsoft.com/office/drawing/2014/main" id="{D02F4E43-8708-43B4-9613-2CB197EE541B}"/>
              </a:ext>
            </a:extLst>
          </p:cNvPr>
          <p:cNvCxnSpPr>
            <a:cxnSpLocks/>
            <a:endCxn id="215" idx="0"/>
          </p:cNvCxnSpPr>
          <p:nvPr/>
        </p:nvCxnSpPr>
        <p:spPr>
          <a:xfrm>
            <a:off x="10330990" y="4678154"/>
            <a:ext cx="0" cy="523476"/>
          </a:xfrm>
          <a:prstGeom prst="straightConnector1">
            <a:avLst/>
          </a:prstGeom>
          <a:ln w="38100">
            <a:solidFill>
              <a:srgbClr val="FF9900"/>
            </a:solidFill>
            <a:tailEnd type="triangle"/>
          </a:ln>
        </p:spPr>
        <p:style>
          <a:lnRef idx="1">
            <a:schemeClr val="accent5"/>
          </a:lnRef>
          <a:fillRef idx="0">
            <a:schemeClr val="accent5"/>
          </a:fillRef>
          <a:effectRef idx="0">
            <a:schemeClr val="accent5"/>
          </a:effectRef>
          <a:fontRef idx="minor">
            <a:schemeClr val="tx1"/>
          </a:fontRef>
        </p:style>
      </p:cxnSp>
      <p:cxnSp>
        <p:nvCxnSpPr>
          <p:cNvPr id="211" name="Straight Arrow Connector 210">
            <a:extLst>
              <a:ext uri="{FF2B5EF4-FFF2-40B4-BE49-F238E27FC236}">
                <a16:creationId xmlns:a16="http://schemas.microsoft.com/office/drawing/2014/main" id="{8024741C-1328-414A-99DE-10E5033915BF}"/>
              </a:ext>
            </a:extLst>
          </p:cNvPr>
          <p:cNvCxnSpPr>
            <a:cxnSpLocks/>
            <a:endCxn id="209" idx="0"/>
          </p:cNvCxnSpPr>
          <p:nvPr/>
        </p:nvCxnSpPr>
        <p:spPr>
          <a:xfrm>
            <a:off x="8299954" y="4678154"/>
            <a:ext cx="0" cy="523476"/>
          </a:xfrm>
          <a:prstGeom prst="straightConnector1">
            <a:avLst/>
          </a:prstGeom>
          <a:ln w="38100">
            <a:solidFill>
              <a:srgbClr val="FF9900"/>
            </a:solidFill>
            <a:tailEnd type="triangle"/>
          </a:ln>
        </p:spPr>
        <p:style>
          <a:lnRef idx="1">
            <a:schemeClr val="accent5"/>
          </a:lnRef>
          <a:fillRef idx="0">
            <a:schemeClr val="accent5"/>
          </a:fillRef>
          <a:effectRef idx="0">
            <a:schemeClr val="accent5"/>
          </a:effectRef>
          <a:fontRef idx="minor">
            <a:schemeClr val="tx1"/>
          </a:fontRef>
        </p:style>
      </p:cxnSp>
      <p:sp>
        <p:nvSpPr>
          <p:cNvPr id="2" name="Text Placeholder 1">
            <a:extLst>
              <a:ext uri="{FF2B5EF4-FFF2-40B4-BE49-F238E27FC236}">
                <a16:creationId xmlns:a16="http://schemas.microsoft.com/office/drawing/2014/main" id="{3B56FA14-3414-45E3-9FB7-2B7F6C1F1D54}"/>
              </a:ext>
            </a:extLst>
          </p:cNvPr>
          <p:cNvSpPr>
            <a:spLocks noGrp="1"/>
          </p:cNvSpPr>
          <p:nvPr>
            <p:ph type="body" sz="quarter" idx="10"/>
          </p:nvPr>
        </p:nvSpPr>
        <p:spPr/>
        <p:txBody>
          <a:bodyPr/>
          <a:lstStyle/>
          <a:p>
            <a:r>
              <a:rPr lang="en-GB" dirty="0"/>
              <a:t>AWS Organization</a:t>
            </a:r>
          </a:p>
        </p:txBody>
      </p:sp>
      <p:grpSp>
        <p:nvGrpSpPr>
          <p:cNvPr id="16" name="Group 15">
            <a:extLst>
              <a:ext uri="{FF2B5EF4-FFF2-40B4-BE49-F238E27FC236}">
                <a16:creationId xmlns:a16="http://schemas.microsoft.com/office/drawing/2014/main" id="{1A01F7A7-3BD8-413E-B694-FC0040D2D6D0}"/>
              </a:ext>
            </a:extLst>
          </p:cNvPr>
          <p:cNvGrpSpPr/>
          <p:nvPr/>
        </p:nvGrpSpPr>
        <p:grpSpPr>
          <a:xfrm>
            <a:off x="5621692" y="996756"/>
            <a:ext cx="948617" cy="842641"/>
            <a:chOff x="5621692" y="5100959"/>
            <a:chExt cx="948617" cy="842641"/>
          </a:xfrm>
        </p:grpSpPr>
        <p:sp>
          <p:nvSpPr>
            <p:cNvPr id="15" name="Rounded Rectangle 94">
              <a:extLst>
                <a:ext uri="{FF2B5EF4-FFF2-40B4-BE49-F238E27FC236}">
                  <a16:creationId xmlns:a16="http://schemas.microsoft.com/office/drawing/2014/main" id="{9D9D05F3-ADA5-4CE8-8869-31AC9D1CE85A}"/>
                </a:ext>
              </a:extLst>
            </p:cNvPr>
            <p:cNvSpPr/>
            <p:nvPr/>
          </p:nvSpPr>
          <p:spPr>
            <a:xfrm>
              <a:off x="5621692" y="5100959"/>
              <a:ext cx="948617" cy="8426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Root</a:t>
              </a:r>
            </a:p>
          </p:txBody>
        </p:sp>
        <p:pic>
          <p:nvPicPr>
            <p:cNvPr id="14" name="Graphic 6">
              <a:extLst>
                <a:ext uri="{FF2B5EF4-FFF2-40B4-BE49-F238E27FC236}">
                  <a16:creationId xmlns:a16="http://schemas.microsoft.com/office/drawing/2014/main" id="{DE7DB3CC-C7ED-4694-A7A1-34D02107E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795964" y="5343526"/>
              <a:ext cx="600074" cy="600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8" name="Connector: Curved 17">
            <a:extLst>
              <a:ext uri="{FF2B5EF4-FFF2-40B4-BE49-F238E27FC236}">
                <a16:creationId xmlns:a16="http://schemas.microsoft.com/office/drawing/2014/main" id="{9A54A513-124F-4D38-A210-14B9D6936B13}"/>
              </a:ext>
            </a:extLst>
          </p:cNvPr>
          <p:cNvCxnSpPr>
            <a:cxnSpLocks/>
            <a:stCxn id="14" idx="1"/>
            <a:endCxn id="5" idx="0"/>
          </p:cNvCxnSpPr>
          <p:nvPr/>
        </p:nvCxnSpPr>
        <p:spPr>
          <a:xfrm rot="5400000">
            <a:off x="4097214" y="618712"/>
            <a:ext cx="778102" cy="3219473"/>
          </a:xfrm>
          <a:prstGeom prst="curved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Connector: Curved 18">
            <a:extLst>
              <a:ext uri="{FF2B5EF4-FFF2-40B4-BE49-F238E27FC236}">
                <a16:creationId xmlns:a16="http://schemas.microsoft.com/office/drawing/2014/main" id="{24ECABE4-7F6D-414E-B942-541AB3939377}"/>
              </a:ext>
            </a:extLst>
          </p:cNvPr>
          <p:cNvCxnSpPr>
            <a:cxnSpLocks/>
            <a:stCxn id="14" idx="1"/>
            <a:endCxn id="43" idx="0"/>
          </p:cNvCxnSpPr>
          <p:nvPr/>
        </p:nvCxnSpPr>
        <p:spPr>
          <a:xfrm rot="16200000" flipH="1">
            <a:off x="7312655" y="622742"/>
            <a:ext cx="786162" cy="3219471"/>
          </a:xfrm>
          <a:prstGeom prst="curved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F464FE3-82BE-4C6A-B8F8-5FBA594AB96C}"/>
              </a:ext>
            </a:extLst>
          </p:cNvPr>
          <p:cNvCxnSpPr>
            <a:cxnSpLocks/>
            <a:stCxn id="14" idx="1"/>
            <a:endCxn id="41" idx="0"/>
          </p:cNvCxnSpPr>
          <p:nvPr/>
        </p:nvCxnSpPr>
        <p:spPr>
          <a:xfrm flipH="1">
            <a:off x="6096000" y="1839397"/>
            <a:ext cx="1" cy="7887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02AC7F80-A9D2-4480-8D6B-D6BD99EFC0A5}"/>
              </a:ext>
            </a:extLst>
          </p:cNvPr>
          <p:cNvGrpSpPr/>
          <p:nvPr/>
        </p:nvGrpSpPr>
        <p:grpSpPr>
          <a:xfrm>
            <a:off x="8510723" y="2625559"/>
            <a:ext cx="1609498" cy="760517"/>
            <a:chOff x="5631217" y="3993593"/>
            <a:chExt cx="1609498" cy="760517"/>
          </a:xfrm>
        </p:grpSpPr>
        <p:sp>
          <p:nvSpPr>
            <p:cNvPr id="43" name="Rounded Rectangle 93">
              <a:extLst>
                <a:ext uri="{FF2B5EF4-FFF2-40B4-BE49-F238E27FC236}">
                  <a16:creationId xmlns:a16="http://schemas.microsoft.com/office/drawing/2014/main" id="{C23D97A6-EB4E-4EFF-B3CC-C3D5DDE3F66A}"/>
                </a:ext>
              </a:extLst>
            </p:cNvPr>
            <p:cNvSpPr/>
            <p:nvPr/>
          </p:nvSpPr>
          <p:spPr>
            <a:xfrm>
              <a:off x="5631217" y="3993593"/>
              <a:ext cx="1609498" cy="7605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Prod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OU</a:t>
              </a:r>
            </a:p>
          </p:txBody>
        </p:sp>
        <p:pic>
          <p:nvPicPr>
            <p:cNvPr id="7" name="Graphic 9">
              <a:extLst>
                <a:ext uri="{FF2B5EF4-FFF2-40B4-BE49-F238E27FC236}">
                  <a16:creationId xmlns:a16="http://schemas.microsoft.com/office/drawing/2014/main" id="{D19F6DFC-30E5-45E7-98CA-8378A9CFE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3935" y="4030446"/>
              <a:ext cx="686810" cy="686810"/>
            </a:xfrm>
            <a:prstGeom prst="rect">
              <a:avLst/>
            </a:prstGeom>
          </p:spPr>
        </p:pic>
      </p:grpSp>
      <p:grpSp>
        <p:nvGrpSpPr>
          <p:cNvPr id="60" name="Group 59">
            <a:extLst>
              <a:ext uri="{FF2B5EF4-FFF2-40B4-BE49-F238E27FC236}">
                <a16:creationId xmlns:a16="http://schemas.microsoft.com/office/drawing/2014/main" id="{FF860F0E-087E-48E1-A252-78CEDE141995}"/>
              </a:ext>
            </a:extLst>
          </p:cNvPr>
          <p:cNvGrpSpPr/>
          <p:nvPr/>
        </p:nvGrpSpPr>
        <p:grpSpPr>
          <a:xfrm>
            <a:off x="5434071" y="4099260"/>
            <a:ext cx="1323858" cy="397272"/>
            <a:chOff x="3739901" y="5355431"/>
            <a:chExt cx="1323858" cy="397272"/>
          </a:xfrm>
        </p:grpSpPr>
        <p:sp>
          <p:nvSpPr>
            <p:cNvPr id="26" name="Rounded Rectangle 34">
              <a:extLst>
                <a:ext uri="{FF2B5EF4-FFF2-40B4-BE49-F238E27FC236}">
                  <a16:creationId xmlns:a16="http://schemas.microsoft.com/office/drawing/2014/main" id="{DFE1F652-7230-4D12-8137-E79AE708FE73}"/>
                </a:ext>
              </a:extLst>
            </p:cNvPr>
            <p:cNvSpPr/>
            <p:nvPr/>
          </p:nvSpPr>
          <p:spPr>
            <a:xfrm>
              <a:off x="3739901" y="5355431"/>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AWS Account 4</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black"/>
                  </a:solidFill>
                  <a:effectLst/>
                  <a:uLnTx/>
                  <a:uFillTx/>
                  <a:latin typeface="Calibri" panose="020F0502020204030204"/>
                  <a:ea typeface="+mn-ea"/>
                  <a:cs typeface="+mn-cs"/>
                </a:rPr>
                <a:t>826204816391</a:t>
              </a:r>
            </a:p>
          </p:txBody>
        </p:sp>
        <p:pic>
          <p:nvPicPr>
            <p:cNvPr id="49" name="Graphic 7">
              <a:extLst>
                <a:ext uri="{FF2B5EF4-FFF2-40B4-BE49-F238E27FC236}">
                  <a16:creationId xmlns:a16="http://schemas.microsoft.com/office/drawing/2014/main" id="{ACC07376-CDA4-4E49-A86A-46E31CB33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221" y="5378030"/>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0">
            <a:extLst>
              <a:ext uri="{FF2B5EF4-FFF2-40B4-BE49-F238E27FC236}">
                <a16:creationId xmlns:a16="http://schemas.microsoft.com/office/drawing/2014/main" id="{049FE94C-11DA-479C-BC34-E42CB3E7535F}"/>
              </a:ext>
            </a:extLst>
          </p:cNvPr>
          <p:cNvGrpSpPr/>
          <p:nvPr/>
        </p:nvGrpSpPr>
        <p:grpSpPr>
          <a:xfrm>
            <a:off x="1275179" y="4099260"/>
            <a:ext cx="1323858" cy="397272"/>
            <a:chOff x="1573186" y="4783931"/>
            <a:chExt cx="1323858" cy="397272"/>
          </a:xfrm>
        </p:grpSpPr>
        <p:sp>
          <p:nvSpPr>
            <p:cNvPr id="52" name="Rounded Rectangle 34">
              <a:extLst>
                <a:ext uri="{FF2B5EF4-FFF2-40B4-BE49-F238E27FC236}">
                  <a16:creationId xmlns:a16="http://schemas.microsoft.com/office/drawing/2014/main" id="{D2017A72-4656-4E68-AC8D-8C857E7BF632}"/>
                </a:ext>
              </a:extLst>
            </p:cNvPr>
            <p:cNvSpPr/>
            <p:nvPr/>
          </p:nvSpPr>
          <p:spPr>
            <a:xfrm>
              <a:off x="1573186" y="4783931"/>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AWS Account 2</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black"/>
                  </a:solidFill>
                  <a:effectLst/>
                  <a:uLnTx/>
                  <a:uFillTx/>
                  <a:latin typeface="Calibri" panose="020F0502020204030204"/>
                  <a:ea typeface="+mn-ea"/>
                  <a:cs typeface="+mn-cs"/>
                </a:rPr>
                <a:t>536319031239</a:t>
              </a:r>
            </a:p>
          </p:txBody>
        </p:sp>
        <p:pic>
          <p:nvPicPr>
            <p:cNvPr id="53" name="Graphic 7">
              <a:extLst>
                <a:ext uri="{FF2B5EF4-FFF2-40B4-BE49-F238E27FC236}">
                  <a16:creationId xmlns:a16="http://schemas.microsoft.com/office/drawing/2014/main" id="{4D5BF1AD-14B1-41CE-B8A0-1B16E08E86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506" y="4806530"/>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Group 58">
            <a:extLst>
              <a:ext uri="{FF2B5EF4-FFF2-40B4-BE49-F238E27FC236}">
                <a16:creationId xmlns:a16="http://schemas.microsoft.com/office/drawing/2014/main" id="{6FF9F888-3A49-4D0F-AAE3-B6E4837C21E9}"/>
              </a:ext>
            </a:extLst>
          </p:cNvPr>
          <p:cNvGrpSpPr/>
          <p:nvPr/>
        </p:nvGrpSpPr>
        <p:grpSpPr>
          <a:xfrm>
            <a:off x="3149794" y="4099260"/>
            <a:ext cx="1323858" cy="397272"/>
            <a:chOff x="3447801" y="4238098"/>
            <a:chExt cx="1323858" cy="397272"/>
          </a:xfrm>
        </p:grpSpPr>
        <p:sp>
          <p:nvSpPr>
            <p:cNvPr id="54" name="Rounded Rectangle 34">
              <a:extLst>
                <a:ext uri="{FF2B5EF4-FFF2-40B4-BE49-F238E27FC236}">
                  <a16:creationId xmlns:a16="http://schemas.microsoft.com/office/drawing/2014/main" id="{FF84D344-B4BD-45FF-82AE-BA7DC79BA9DB}"/>
                </a:ext>
              </a:extLst>
            </p:cNvPr>
            <p:cNvSpPr/>
            <p:nvPr/>
          </p:nvSpPr>
          <p:spPr>
            <a:xfrm>
              <a:off x="3447801" y="4238098"/>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AWS Account 3</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black"/>
                  </a:solidFill>
                  <a:effectLst/>
                  <a:uLnTx/>
                  <a:uFillTx/>
                  <a:latin typeface="Calibri" panose="020F0502020204030204"/>
                  <a:ea typeface="+mn-ea"/>
                  <a:cs typeface="+mn-cs"/>
                </a:rPr>
                <a:t>182367136291</a:t>
              </a:r>
            </a:p>
          </p:txBody>
        </p:sp>
        <p:pic>
          <p:nvPicPr>
            <p:cNvPr id="55" name="Graphic 7">
              <a:extLst>
                <a:ext uri="{FF2B5EF4-FFF2-40B4-BE49-F238E27FC236}">
                  <a16:creationId xmlns:a16="http://schemas.microsoft.com/office/drawing/2014/main" id="{4097DBC0-2F79-47E4-BE62-B62A8AC2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6121" y="4260697"/>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97EF0FEE-2DF1-4428-A5B0-50D4F4612605}"/>
              </a:ext>
            </a:extLst>
          </p:cNvPr>
          <p:cNvGrpSpPr/>
          <p:nvPr/>
        </p:nvGrpSpPr>
        <p:grpSpPr>
          <a:xfrm>
            <a:off x="6955337" y="1219440"/>
            <a:ext cx="1323858" cy="397272"/>
            <a:chOff x="5526150" y="4336513"/>
            <a:chExt cx="1323858" cy="397272"/>
          </a:xfrm>
        </p:grpSpPr>
        <p:sp>
          <p:nvSpPr>
            <p:cNvPr id="56" name="Rounded Rectangle 34">
              <a:extLst>
                <a:ext uri="{FF2B5EF4-FFF2-40B4-BE49-F238E27FC236}">
                  <a16:creationId xmlns:a16="http://schemas.microsoft.com/office/drawing/2014/main" id="{AF5DBF5B-087A-43E2-857F-CD76249AEFB2}"/>
                </a:ext>
              </a:extLst>
            </p:cNvPr>
            <p:cNvSpPr/>
            <p:nvPr/>
          </p:nvSpPr>
          <p:spPr>
            <a:xfrm>
              <a:off x="5526150" y="4336513"/>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AWS Account 1</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black"/>
                  </a:solidFill>
                  <a:effectLst/>
                  <a:uLnTx/>
                  <a:uFillTx/>
                  <a:latin typeface="Calibri" panose="020F0502020204030204"/>
                  <a:ea typeface="+mn-ea"/>
                  <a:cs typeface="+mn-cs"/>
                </a:rPr>
                <a:t>27229163910</a:t>
              </a:r>
            </a:p>
          </p:txBody>
        </p:sp>
        <p:pic>
          <p:nvPicPr>
            <p:cNvPr id="57" name="Graphic 7">
              <a:extLst>
                <a:ext uri="{FF2B5EF4-FFF2-40B4-BE49-F238E27FC236}">
                  <a16:creationId xmlns:a16="http://schemas.microsoft.com/office/drawing/2014/main" id="{D911006F-634D-4D73-A81F-092A5C3A4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470" y="4359112"/>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 name="TextBox 61">
            <a:extLst>
              <a:ext uri="{FF2B5EF4-FFF2-40B4-BE49-F238E27FC236}">
                <a16:creationId xmlns:a16="http://schemas.microsoft.com/office/drawing/2014/main" id="{ED85D710-CC1C-407B-B4AB-5455B70E4C8B}"/>
              </a:ext>
            </a:extLst>
          </p:cNvPr>
          <p:cNvSpPr txBox="1"/>
          <p:nvPr/>
        </p:nvSpPr>
        <p:spPr>
          <a:xfrm>
            <a:off x="6933283" y="995068"/>
            <a:ext cx="140134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Calibri" panose="020F0502020204030204"/>
                <a:ea typeface="+mn-ea"/>
                <a:cs typeface="+mn-cs"/>
              </a:rPr>
              <a:t>Management Account</a:t>
            </a:r>
          </a:p>
        </p:txBody>
      </p:sp>
      <p:cxnSp>
        <p:nvCxnSpPr>
          <p:cNvPr id="64" name="Straight Arrow Connector 63">
            <a:extLst>
              <a:ext uri="{FF2B5EF4-FFF2-40B4-BE49-F238E27FC236}">
                <a16:creationId xmlns:a16="http://schemas.microsoft.com/office/drawing/2014/main" id="{496C0627-B96E-4E98-9ADE-695CDDC90D76}"/>
              </a:ext>
            </a:extLst>
          </p:cNvPr>
          <p:cNvCxnSpPr>
            <a:stCxn id="56" idx="1"/>
            <a:endCxn id="15" idx="3"/>
          </p:cNvCxnSpPr>
          <p:nvPr/>
        </p:nvCxnSpPr>
        <p:spPr>
          <a:xfrm flipH="1">
            <a:off x="6570309" y="1418076"/>
            <a:ext cx="385028" cy="1"/>
          </a:xfrm>
          <a:prstGeom prst="straightConnector1">
            <a:avLst/>
          </a:prstGeom>
          <a:ln w="38100">
            <a:solidFill>
              <a:srgbClr val="FF9900"/>
            </a:solidFill>
            <a:tailEnd type="triangle"/>
          </a:ln>
        </p:spPr>
        <p:style>
          <a:lnRef idx="1">
            <a:schemeClr val="accent5"/>
          </a:lnRef>
          <a:fillRef idx="0">
            <a:schemeClr val="accent5"/>
          </a:fillRef>
          <a:effectRef idx="0">
            <a:schemeClr val="accent5"/>
          </a:effectRef>
          <a:fontRef idx="minor">
            <a:schemeClr val="tx1"/>
          </a:fontRef>
        </p:style>
      </p:cxnSp>
      <p:cxnSp>
        <p:nvCxnSpPr>
          <p:cNvPr id="67" name="Connector: Curved 66">
            <a:extLst>
              <a:ext uri="{FF2B5EF4-FFF2-40B4-BE49-F238E27FC236}">
                <a16:creationId xmlns:a16="http://schemas.microsoft.com/office/drawing/2014/main" id="{705BAE0D-AC3F-4F74-AA3C-74B52D2B044F}"/>
              </a:ext>
            </a:extLst>
          </p:cNvPr>
          <p:cNvCxnSpPr>
            <a:cxnSpLocks/>
            <a:endCxn id="52" idx="0"/>
          </p:cNvCxnSpPr>
          <p:nvPr/>
        </p:nvCxnSpPr>
        <p:spPr>
          <a:xfrm rot="5400000">
            <a:off x="1775388" y="3275608"/>
            <a:ext cx="985373" cy="661931"/>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8AD88FF3-C6E2-4ED1-B2AE-D7C59A12C22B}"/>
              </a:ext>
            </a:extLst>
          </p:cNvPr>
          <p:cNvCxnSpPr>
            <a:cxnSpLocks/>
            <a:endCxn id="54" idx="0"/>
          </p:cNvCxnSpPr>
          <p:nvPr/>
        </p:nvCxnSpPr>
        <p:spPr>
          <a:xfrm rot="16200000" flipH="1">
            <a:off x="2942357" y="3229893"/>
            <a:ext cx="985373" cy="753359"/>
          </a:xfrm>
          <a:prstGeom prst="curvedConnector3">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BD10F52A-263D-4ED7-9D4B-75826BF0E4E3}"/>
              </a:ext>
            </a:extLst>
          </p:cNvPr>
          <p:cNvGrpSpPr/>
          <p:nvPr/>
        </p:nvGrpSpPr>
        <p:grpSpPr>
          <a:xfrm>
            <a:off x="2071779" y="2617499"/>
            <a:ext cx="1609498" cy="768577"/>
            <a:chOff x="2071779" y="2484149"/>
            <a:chExt cx="1609498" cy="768577"/>
          </a:xfrm>
        </p:grpSpPr>
        <p:sp>
          <p:nvSpPr>
            <p:cNvPr id="5" name="Rounded Rectangle 93">
              <a:extLst>
                <a:ext uri="{FF2B5EF4-FFF2-40B4-BE49-F238E27FC236}">
                  <a16:creationId xmlns:a16="http://schemas.microsoft.com/office/drawing/2014/main" id="{C79C53F5-900A-4A84-B304-A195B0256BD3}"/>
                </a:ext>
              </a:extLst>
            </p:cNvPr>
            <p:cNvSpPr/>
            <p:nvPr/>
          </p:nvSpPr>
          <p:spPr>
            <a:xfrm>
              <a:off x="2071779" y="2484149"/>
              <a:ext cx="1609498" cy="7605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Dev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OU</a:t>
              </a:r>
            </a:p>
          </p:txBody>
        </p:sp>
        <p:pic>
          <p:nvPicPr>
            <p:cNvPr id="9" name="Picture 8">
              <a:extLst>
                <a:ext uri="{FF2B5EF4-FFF2-40B4-BE49-F238E27FC236}">
                  <a16:creationId xmlns:a16="http://schemas.microsoft.com/office/drawing/2014/main" id="{FB238FCA-C726-4A7E-9232-D33D08F1C697}"/>
                </a:ext>
              </a:extLst>
            </p:cNvPr>
            <p:cNvPicPr>
              <a:picLocks noChangeAspect="1"/>
            </p:cNvPicPr>
            <p:nvPr/>
          </p:nvPicPr>
          <p:blipFill>
            <a:blip r:embed="rId6"/>
            <a:stretch>
              <a:fillRect/>
            </a:stretch>
          </p:blipFill>
          <p:spPr>
            <a:xfrm>
              <a:off x="2740562" y="2492209"/>
              <a:ext cx="760517" cy="760517"/>
            </a:xfrm>
            <a:prstGeom prst="rect">
              <a:avLst/>
            </a:prstGeom>
          </p:spPr>
        </p:pic>
      </p:grpSp>
      <p:cxnSp>
        <p:nvCxnSpPr>
          <p:cNvPr id="78" name="Straight Arrow Connector 77">
            <a:extLst>
              <a:ext uri="{FF2B5EF4-FFF2-40B4-BE49-F238E27FC236}">
                <a16:creationId xmlns:a16="http://schemas.microsoft.com/office/drawing/2014/main" id="{1FE03B33-6CEB-469F-AC08-C4E207E1BF9E}"/>
              </a:ext>
            </a:extLst>
          </p:cNvPr>
          <p:cNvCxnSpPr>
            <a:cxnSpLocks/>
          </p:cNvCxnSpPr>
          <p:nvPr/>
        </p:nvCxnSpPr>
        <p:spPr>
          <a:xfrm>
            <a:off x="6096000" y="3388641"/>
            <a:ext cx="0" cy="710619"/>
          </a:xfrm>
          <a:prstGeom prst="straightConnector1">
            <a:avLst/>
          </a:prstGeom>
          <a:ln w="38100">
            <a:solidFill>
              <a:srgbClr val="FF9900"/>
            </a:solidFill>
            <a:tailEnd type="triangle"/>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id="{71D635F9-0354-4B36-972A-4F8D15FCD10C}"/>
              </a:ext>
            </a:extLst>
          </p:cNvPr>
          <p:cNvGrpSpPr/>
          <p:nvPr/>
        </p:nvGrpSpPr>
        <p:grpSpPr>
          <a:xfrm>
            <a:off x="5291251" y="2628124"/>
            <a:ext cx="1609498" cy="760517"/>
            <a:chOff x="5291251" y="2494774"/>
            <a:chExt cx="1609498" cy="760517"/>
          </a:xfrm>
        </p:grpSpPr>
        <p:sp>
          <p:nvSpPr>
            <p:cNvPr id="41" name="Rounded Rectangle 93">
              <a:extLst>
                <a:ext uri="{FF2B5EF4-FFF2-40B4-BE49-F238E27FC236}">
                  <a16:creationId xmlns:a16="http://schemas.microsoft.com/office/drawing/2014/main" id="{8E411A01-CDA4-494C-9234-A1DAFFD387E6}"/>
                </a:ext>
              </a:extLst>
            </p:cNvPr>
            <p:cNvSpPr/>
            <p:nvPr/>
          </p:nvSpPr>
          <p:spPr>
            <a:xfrm>
              <a:off x="5291251" y="2494774"/>
              <a:ext cx="1609498" cy="7605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QA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OU</a:t>
              </a:r>
            </a:p>
          </p:txBody>
        </p:sp>
        <p:pic>
          <p:nvPicPr>
            <p:cNvPr id="8" name="Graphic 6">
              <a:extLst>
                <a:ext uri="{FF2B5EF4-FFF2-40B4-BE49-F238E27FC236}">
                  <a16:creationId xmlns:a16="http://schemas.microsoft.com/office/drawing/2014/main" id="{FB580B17-E784-4A98-8C5A-63912BE0DC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1563" y="2586836"/>
              <a:ext cx="588000" cy="588000"/>
            </a:xfrm>
            <a:prstGeom prst="rect">
              <a:avLst/>
            </a:prstGeom>
          </p:spPr>
        </p:pic>
      </p:grpSp>
      <p:cxnSp>
        <p:nvCxnSpPr>
          <p:cNvPr id="83" name="Connector: Curved 82">
            <a:extLst>
              <a:ext uri="{FF2B5EF4-FFF2-40B4-BE49-F238E27FC236}">
                <a16:creationId xmlns:a16="http://schemas.microsoft.com/office/drawing/2014/main" id="{3BB52103-CE39-4729-A1B0-A5A36C77ABAF}"/>
              </a:ext>
            </a:extLst>
          </p:cNvPr>
          <p:cNvCxnSpPr>
            <a:cxnSpLocks/>
            <a:stCxn id="43" idx="2"/>
            <a:endCxn id="85" idx="0"/>
          </p:cNvCxnSpPr>
          <p:nvPr/>
        </p:nvCxnSpPr>
        <p:spPr>
          <a:xfrm rot="5400000">
            <a:off x="8541933" y="3144097"/>
            <a:ext cx="531561" cy="1015518"/>
          </a:xfrm>
          <a:prstGeom prst="curved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4" name="Connector: Curved 93">
            <a:extLst>
              <a:ext uri="{FF2B5EF4-FFF2-40B4-BE49-F238E27FC236}">
                <a16:creationId xmlns:a16="http://schemas.microsoft.com/office/drawing/2014/main" id="{E4C94A21-483A-4D38-A344-C369FCAA71F1}"/>
              </a:ext>
            </a:extLst>
          </p:cNvPr>
          <p:cNvCxnSpPr>
            <a:cxnSpLocks/>
            <a:stCxn id="43" idx="2"/>
            <a:endCxn id="88" idx="0"/>
          </p:cNvCxnSpPr>
          <p:nvPr/>
        </p:nvCxnSpPr>
        <p:spPr>
          <a:xfrm rot="16200000" flipH="1">
            <a:off x="9557451" y="3144097"/>
            <a:ext cx="531561" cy="1015518"/>
          </a:xfrm>
          <a:prstGeom prst="curved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nvGrpSpPr>
          <p:cNvPr id="1046" name="Group 1045">
            <a:extLst>
              <a:ext uri="{FF2B5EF4-FFF2-40B4-BE49-F238E27FC236}">
                <a16:creationId xmlns:a16="http://schemas.microsoft.com/office/drawing/2014/main" id="{E8E8CE73-A3EA-4723-B033-C5FE205C3B13}"/>
              </a:ext>
            </a:extLst>
          </p:cNvPr>
          <p:cNvGrpSpPr/>
          <p:nvPr/>
        </p:nvGrpSpPr>
        <p:grpSpPr>
          <a:xfrm>
            <a:off x="7495205" y="3917637"/>
            <a:ext cx="1609498" cy="760517"/>
            <a:chOff x="7495205" y="3784287"/>
            <a:chExt cx="1609498" cy="760517"/>
          </a:xfrm>
        </p:grpSpPr>
        <p:sp>
          <p:nvSpPr>
            <p:cNvPr id="85" name="Rounded Rectangle 93">
              <a:extLst>
                <a:ext uri="{FF2B5EF4-FFF2-40B4-BE49-F238E27FC236}">
                  <a16:creationId xmlns:a16="http://schemas.microsoft.com/office/drawing/2014/main" id="{13B6A58E-9255-4C07-8753-679B19B6BCE7}"/>
                </a:ext>
              </a:extLst>
            </p:cNvPr>
            <p:cNvSpPr/>
            <p:nvPr/>
          </p:nvSpPr>
          <p:spPr>
            <a:xfrm>
              <a:off x="7495205" y="3784287"/>
              <a:ext cx="1609498" cy="7605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PCI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OU</a:t>
              </a:r>
            </a:p>
          </p:txBody>
        </p:sp>
        <p:pic>
          <p:nvPicPr>
            <p:cNvPr id="105" name="Graphic 16">
              <a:extLst>
                <a:ext uri="{FF2B5EF4-FFF2-40B4-BE49-F238E27FC236}">
                  <a16:creationId xmlns:a16="http://schemas.microsoft.com/office/drawing/2014/main" id="{F07CD2EC-7B62-4F69-A4B4-9D3059354C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5321" y="3855438"/>
              <a:ext cx="604404" cy="60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 name="Group 1044">
            <a:extLst>
              <a:ext uri="{FF2B5EF4-FFF2-40B4-BE49-F238E27FC236}">
                <a16:creationId xmlns:a16="http://schemas.microsoft.com/office/drawing/2014/main" id="{AE4552B3-DCEB-4A20-930A-746143964EF2}"/>
              </a:ext>
            </a:extLst>
          </p:cNvPr>
          <p:cNvGrpSpPr/>
          <p:nvPr/>
        </p:nvGrpSpPr>
        <p:grpSpPr>
          <a:xfrm>
            <a:off x="9526241" y="3917637"/>
            <a:ext cx="1609498" cy="760517"/>
            <a:chOff x="9526241" y="3784287"/>
            <a:chExt cx="1609498" cy="760517"/>
          </a:xfrm>
        </p:grpSpPr>
        <p:sp>
          <p:nvSpPr>
            <p:cNvPr id="88" name="Rounded Rectangle 93">
              <a:extLst>
                <a:ext uri="{FF2B5EF4-FFF2-40B4-BE49-F238E27FC236}">
                  <a16:creationId xmlns:a16="http://schemas.microsoft.com/office/drawing/2014/main" id="{210563E7-7491-4682-8279-D0134228F08C}"/>
                </a:ext>
              </a:extLst>
            </p:cNvPr>
            <p:cNvSpPr/>
            <p:nvPr/>
          </p:nvSpPr>
          <p:spPr>
            <a:xfrm>
              <a:off x="9526241" y="3784287"/>
              <a:ext cx="1609498" cy="7605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t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HIPPA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OU</a:t>
              </a:r>
            </a:p>
          </p:txBody>
        </p:sp>
        <p:pic>
          <p:nvPicPr>
            <p:cNvPr id="106" name="Graphic 18">
              <a:extLst>
                <a:ext uri="{FF2B5EF4-FFF2-40B4-BE49-F238E27FC236}">
                  <a16:creationId xmlns:a16="http://schemas.microsoft.com/office/drawing/2014/main" id="{09791320-548C-44CA-A45F-8F3FC27503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88745" y="3862343"/>
              <a:ext cx="604404" cy="60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63DB7730-C872-4D7D-84F4-72C1F9B4ECDE}"/>
              </a:ext>
            </a:extLst>
          </p:cNvPr>
          <p:cNvGrpSpPr/>
          <p:nvPr/>
        </p:nvGrpSpPr>
        <p:grpSpPr>
          <a:xfrm>
            <a:off x="1275179" y="5023737"/>
            <a:ext cx="1323858" cy="930236"/>
            <a:chOff x="1275179" y="5023737"/>
            <a:chExt cx="1323858" cy="930236"/>
          </a:xfrm>
        </p:grpSpPr>
        <p:sp>
          <p:nvSpPr>
            <p:cNvPr id="122" name="Rectangle: Rounded Corners 121">
              <a:extLst>
                <a:ext uri="{FF2B5EF4-FFF2-40B4-BE49-F238E27FC236}">
                  <a16:creationId xmlns:a16="http://schemas.microsoft.com/office/drawing/2014/main" id="{439BC85B-5D7B-4A85-B514-C99B705510DB}"/>
                </a:ext>
              </a:extLst>
            </p:cNvPr>
            <p:cNvSpPr/>
            <p:nvPr/>
          </p:nvSpPr>
          <p:spPr>
            <a:xfrm>
              <a:off x="1275179" y="5023737"/>
              <a:ext cx="1323858" cy="930236"/>
            </a:xfrm>
            <a:prstGeom prst="roundRect">
              <a:avLst>
                <a:gd name="adj" fmla="val 11547"/>
              </a:avLst>
            </a:prstGeom>
          </p:spPr>
          <p:style>
            <a:lnRef idx="1">
              <a:schemeClr val="accent6"/>
            </a:lnRef>
            <a:fillRef idx="2">
              <a:schemeClr val="accent6"/>
            </a:fillRef>
            <a:effectRef idx="1">
              <a:schemeClr val="accent6"/>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AWS Resources</a:t>
              </a:r>
            </a:p>
          </p:txBody>
        </p:sp>
        <p:pic>
          <p:nvPicPr>
            <p:cNvPr id="134" name="Graphic 63">
              <a:extLst>
                <a:ext uri="{FF2B5EF4-FFF2-40B4-BE49-F238E27FC236}">
                  <a16:creationId xmlns:a16="http://schemas.microsoft.com/office/drawing/2014/main" id="{EA876930-593C-45E7-B7BA-82127ADA0D5A}"/>
                </a:ext>
              </a:extLst>
            </p:cNvPr>
            <p:cNvPicPr>
              <a:picLocks noChangeAspect="1" noChangeArrowheads="1"/>
            </p:cNvPicPr>
            <p:nvPr/>
          </p:nvPicPr>
          <p:blipFill>
            <a:blip r:embed="rId11">
              <a:biLevel thresh="75000"/>
              <a:extLst>
                <a:ext uri="{28A0092B-C50C-407E-A947-70E740481C1C}">
                  <a14:useLocalDpi xmlns:a14="http://schemas.microsoft.com/office/drawing/2010/main" val="0"/>
                </a:ext>
              </a:extLst>
            </a:blip>
            <a:srcRect/>
            <a:stretch>
              <a:fillRect/>
            </a:stretch>
          </p:blipFill>
          <p:spPr bwMode="auto">
            <a:xfrm>
              <a:off x="1302980" y="5302135"/>
              <a:ext cx="272946" cy="27294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Graphic 8">
              <a:extLst>
                <a:ext uri="{FF2B5EF4-FFF2-40B4-BE49-F238E27FC236}">
                  <a16:creationId xmlns:a16="http://schemas.microsoft.com/office/drawing/2014/main" id="{335F47A7-A6B7-422E-919F-E291E360629E}"/>
                </a:ext>
              </a:extLst>
            </p:cNvPr>
            <p:cNvPicPr>
              <a:picLocks noChangeAspect="1" noChangeArrowheads="1"/>
            </p:cNvPicPr>
            <p:nvPr/>
          </p:nvPicPr>
          <p:blipFill>
            <a:blip r:embed="rId12">
              <a:biLevel thresh="75000"/>
              <a:extLst>
                <a:ext uri="{28A0092B-C50C-407E-A947-70E740481C1C}">
                  <a14:useLocalDpi xmlns:a14="http://schemas.microsoft.com/office/drawing/2010/main" val="0"/>
                </a:ext>
              </a:extLst>
            </a:blip>
            <a:srcRect/>
            <a:stretch>
              <a:fillRect/>
            </a:stretch>
          </p:blipFill>
          <p:spPr bwMode="auto">
            <a:xfrm>
              <a:off x="1632944" y="5302135"/>
              <a:ext cx="272946" cy="27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Graphic 28">
              <a:extLst>
                <a:ext uri="{FF2B5EF4-FFF2-40B4-BE49-F238E27FC236}">
                  <a16:creationId xmlns:a16="http://schemas.microsoft.com/office/drawing/2014/main" id="{4C5787B7-0847-4B19-AA2F-9924AB06918D}"/>
                </a:ext>
              </a:extLst>
            </p:cNvPr>
            <p:cNvPicPr>
              <a:picLocks noChangeAspect="1" noChangeArrowheads="1"/>
            </p:cNvPicPr>
            <p:nvPr/>
          </p:nvPicPr>
          <p:blipFill>
            <a:blip r:embed="rId13">
              <a:biLevel thresh="75000"/>
              <a:extLst>
                <a:ext uri="{28A0092B-C50C-407E-A947-70E740481C1C}">
                  <a14:useLocalDpi xmlns:a14="http://schemas.microsoft.com/office/drawing/2010/main" val="0"/>
                </a:ext>
              </a:extLst>
            </a:blip>
            <a:srcRect/>
            <a:stretch>
              <a:fillRect/>
            </a:stretch>
          </p:blipFill>
          <p:spPr bwMode="auto">
            <a:xfrm>
              <a:off x="1962908" y="5302135"/>
              <a:ext cx="272946" cy="27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Graphic 60">
              <a:extLst>
                <a:ext uri="{FF2B5EF4-FFF2-40B4-BE49-F238E27FC236}">
                  <a16:creationId xmlns:a16="http://schemas.microsoft.com/office/drawing/2014/main" id="{41CA2B7E-DED8-4607-B294-1A85C0C61ADC}"/>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2292873" y="5302135"/>
              <a:ext cx="272946" cy="27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Graphic 6">
              <a:extLst>
                <a:ext uri="{FF2B5EF4-FFF2-40B4-BE49-F238E27FC236}">
                  <a16:creationId xmlns:a16="http://schemas.microsoft.com/office/drawing/2014/main" id="{13645CFA-EF23-4CC6-B9D0-52BA82C2217E}"/>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1302980" y="5622527"/>
              <a:ext cx="272946" cy="27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Graphic 33">
              <a:extLst>
                <a:ext uri="{FF2B5EF4-FFF2-40B4-BE49-F238E27FC236}">
                  <a16:creationId xmlns:a16="http://schemas.microsoft.com/office/drawing/2014/main" id="{C44A8B32-E45D-433E-90B8-6ECBEA6DADCC}"/>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2295069" y="5622527"/>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Graphic 75">
              <a:extLst>
                <a:ext uri="{FF2B5EF4-FFF2-40B4-BE49-F238E27FC236}">
                  <a16:creationId xmlns:a16="http://schemas.microsoft.com/office/drawing/2014/main" id="{D7F3196E-D613-484E-A14E-F2CA675A5D60}"/>
                </a:ext>
              </a:extLst>
            </p:cNvPr>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1965104" y="5622527"/>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7">
              <a:extLst>
                <a:ext uri="{FF2B5EF4-FFF2-40B4-BE49-F238E27FC236}">
                  <a16:creationId xmlns:a16="http://schemas.microsoft.com/office/drawing/2014/main" id="{2D2B85AB-AB8A-4945-80C8-67C062498F6D}"/>
                </a:ext>
              </a:extLst>
            </p:cNvPr>
            <p:cNvPicPr>
              <a:picLocks noChangeAspect="1" noChangeArrowheads="1"/>
            </p:cNvPicPr>
            <p:nvPr/>
          </p:nvPicPr>
          <p:blipFill>
            <a:blip r:embed="rId18">
              <a:biLevel thresh="75000"/>
              <a:extLst>
                <a:ext uri="{28A0092B-C50C-407E-A947-70E740481C1C}">
                  <a14:useLocalDpi xmlns:a14="http://schemas.microsoft.com/office/drawing/2010/main" val="0"/>
                </a:ext>
              </a:extLst>
            </a:blip>
            <a:srcRect/>
            <a:stretch>
              <a:fillRect/>
            </a:stretch>
          </p:blipFill>
          <p:spPr bwMode="auto">
            <a:xfrm>
              <a:off x="1635140" y="5622527"/>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5" name="Group 124">
            <a:extLst>
              <a:ext uri="{FF2B5EF4-FFF2-40B4-BE49-F238E27FC236}">
                <a16:creationId xmlns:a16="http://schemas.microsoft.com/office/drawing/2014/main" id="{5368139B-C76B-48E5-BEA0-82EC2B940B1A}"/>
              </a:ext>
            </a:extLst>
          </p:cNvPr>
          <p:cNvGrpSpPr/>
          <p:nvPr/>
        </p:nvGrpSpPr>
        <p:grpSpPr>
          <a:xfrm>
            <a:off x="3149794" y="5023737"/>
            <a:ext cx="1323858" cy="930236"/>
            <a:chOff x="3149794" y="4713716"/>
            <a:chExt cx="1323858" cy="930236"/>
          </a:xfrm>
        </p:grpSpPr>
        <p:sp>
          <p:nvSpPr>
            <p:cNvPr id="177" name="Rectangle: Rounded Corners 176">
              <a:extLst>
                <a:ext uri="{FF2B5EF4-FFF2-40B4-BE49-F238E27FC236}">
                  <a16:creationId xmlns:a16="http://schemas.microsoft.com/office/drawing/2014/main" id="{81D9237E-45D4-4194-B969-57AEF70D6D57}"/>
                </a:ext>
              </a:extLst>
            </p:cNvPr>
            <p:cNvSpPr/>
            <p:nvPr/>
          </p:nvSpPr>
          <p:spPr>
            <a:xfrm>
              <a:off x="3149794" y="4713716"/>
              <a:ext cx="1323858" cy="930236"/>
            </a:xfrm>
            <a:prstGeom prst="roundRect">
              <a:avLst>
                <a:gd name="adj" fmla="val 11547"/>
              </a:avLst>
            </a:prstGeom>
          </p:spPr>
          <p:style>
            <a:lnRef idx="1">
              <a:schemeClr val="accent6"/>
            </a:lnRef>
            <a:fillRef idx="2">
              <a:schemeClr val="accent6"/>
            </a:fillRef>
            <a:effectRef idx="1">
              <a:schemeClr val="accent6"/>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AWS Resources</a:t>
              </a:r>
            </a:p>
          </p:txBody>
        </p:sp>
        <p:pic>
          <p:nvPicPr>
            <p:cNvPr id="146" name="Graphic 79">
              <a:extLst>
                <a:ext uri="{FF2B5EF4-FFF2-40B4-BE49-F238E27FC236}">
                  <a16:creationId xmlns:a16="http://schemas.microsoft.com/office/drawing/2014/main" id="{76C60BE8-A1D1-48A3-B572-C320A38F7BA3}"/>
                </a:ext>
              </a:extLst>
            </p:cNvPr>
            <p:cNvPicPr>
              <a:picLocks noChangeAspect="1" noChangeArrowheads="1"/>
            </p:cNvPicPr>
            <p:nvPr/>
          </p:nvPicPr>
          <p:blipFill>
            <a:blip r:embed="rId19">
              <a:biLevel thresh="75000"/>
              <a:extLst>
                <a:ext uri="{28A0092B-C50C-407E-A947-70E740481C1C}">
                  <a14:useLocalDpi xmlns:a14="http://schemas.microsoft.com/office/drawing/2010/main" val="0"/>
                </a:ext>
              </a:extLst>
            </a:blip>
            <a:srcRect/>
            <a:stretch>
              <a:fillRect/>
            </a:stretch>
          </p:blipFill>
          <p:spPr bwMode="auto">
            <a:xfrm>
              <a:off x="4169666" y="5310468"/>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Graphic 24">
              <a:extLst>
                <a:ext uri="{FF2B5EF4-FFF2-40B4-BE49-F238E27FC236}">
                  <a16:creationId xmlns:a16="http://schemas.microsoft.com/office/drawing/2014/main" id="{0BC3BA03-B898-49AA-A278-A61D551B77FF}"/>
                </a:ext>
              </a:extLst>
            </p:cNvPr>
            <p:cNvPicPr>
              <a:picLocks noChangeAspect="1" noChangeArrowheads="1"/>
            </p:cNvPicPr>
            <p:nvPr/>
          </p:nvPicPr>
          <p:blipFill>
            <a:blip r:embed="rId20">
              <a:biLevel thresh="75000"/>
              <a:extLst>
                <a:ext uri="{28A0092B-C50C-407E-A947-70E740481C1C}">
                  <a14:useLocalDpi xmlns:a14="http://schemas.microsoft.com/office/drawing/2010/main" val="0"/>
                </a:ext>
              </a:extLst>
            </a:blip>
            <a:srcRect/>
            <a:stretch>
              <a:fillRect/>
            </a:stretch>
          </p:blipFill>
          <p:spPr bwMode="auto">
            <a:xfrm>
              <a:off x="3201714" y="4976984"/>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Graphic 36">
              <a:extLst>
                <a:ext uri="{FF2B5EF4-FFF2-40B4-BE49-F238E27FC236}">
                  <a16:creationId xmlns:a16="http://schemas.microsoft.com/office/drawing/2014/main" id="{43E05783-C2AA-48E3-BEE7-74342601DC71}"/>
                </a:ext>
              </a:extLst>
            </p:cNvPr>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3526081" y="4976984"/>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Graphic 7">
              <a:extLst>
                <a:ext uri="{FF2B5EF4-FFF2-40B4-BE49-F238E27FC236}">
                  <a16:creationId xmlns:a16="http://schemas.microsoft.com/office/drawing/2014/main" id="{74FDEB6D-CF44-4DC4-B6CF-1F0B00217E16}"/>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4174814" y="4976984"/>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Graphic 28">
              <a:extLst>
                <a:ext uri="{FF2B5EF4-FFF2-40B4-BE49-F238E27FC236}">
                  <a16:creationId xmlns:a16="http://schemas.microsoft.com/office/drawing/2014/main" id="{673F5535-7097-454B-8D1B-3102FCF7741D}"/>
                </a:ext>
              </a:extLst>
            </p:cNvPr>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3850448" y="4976984"/>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Graphic 27">
              <a:extLst>
                <a:ext uri="{FF2B5EF4-FFF2-40B4-BE49-F238E27FC236}">
                  <a16:creationId xmlns:a16="http://schemas.microsoft.com/office/drawing/2014/main" id="{EB0E3830-4A06-416C-A81B-C9DEC71B01F3}"/>
                </a:ext>
              </a:extLst>
            </p:cNvPr>
            <p:cNvPicPr>
              <a:picLocks noChangeAspect="1" noChangeArrowheads="1"/>
            </p:cNvPicPr>
            <p:nvPr/>
          </p:nvPicPr>
          <p:blipFill>
            <a:blip r:embed="rId24">
              <a:biLevel thresh="75000"/>
              <a:extLst>
                <a:ext uri="{28A0092B-C50C-407E-A947-70E740481C1C}">
                  <a14:useLocalDpi xmlns:a14="http://schemas.microsoft.com/office/drawing/2010/main" val="0"/>
                </a:ext>
              </a:extLst>
            </a:blip>
            <a:srcRect/>
            <a:stretch>
              <a:fillRect/>
            </a:stretch>
          </p:blipFill>
          <p:spPr bwMode="auto">
            <a:xfrm>
              <a:off x="3199629" y="5310468"/>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Graphic 43">
              <a:extLst>
                <a:ext uri="{FF2B5EF4-FFF2-40B4-BE49-F238E27FC236}">
                  <a16:creationId xmlns:a16="http://schemas.microsoft.com/office/drawing/2014/main" id="{6D086279-5831-4DC6-A646-9A410B5728EC}"/>
                </a:ext>
              </a:extLst>
            </p:cNvPr>
            <p:cNvPicPr>
              <a:picLocks noChangeAspect="1" noChangeArrowheads="1"/>
            </p:cNvPicPr>
            <p:nvPr/>
          </p:nvPicPr>
          <p:blipFill>
            <a:blip r:embed="rId25">
              <a:biLevel thresh="75000"/>
              <a:extLst>
                <a:ext uri="{28A0092B-C50C-407E-A947-70E740481C1C}">
                  <a14:useLocalDpi xmlns:a14="http://schemas.microsoft.com/office/drawing/2010/main" val="0"/>
                </a:ext>
              </a:extLst>
            </a:blip>
            <a:srcRect/>
            <a:stretch>
              <a:fillRect/>
            </a:stretch>
          </p:blipFill>
          <p:spPr bwMode="auto">
            <a:xfrm>
              <a:off x="3531256" y="5310468"/>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Graphic 45">
              <a:extLst>
                <a:ext uri="{FF2B5EF4-FFF2-40B4-BE49-F238E27FC236}">
                  <a16:creationId xmlns:a16="http://schemas.microsoft.com/office/drawing/2014/main" id="{EE023543-801D-4128-97C6-54ACF3A0E0B5}"/>
                </a:ext>
              </a:extLst>
            </p:cNvPr>
            <p:cNvPicPr>
              <a:picLocks noChangeAspect="1" noChangeArrowheads="1"/>
            </p:cNvPicPr>
            <p:nvPr/>
          </p:nvPicPr>
          <p:blipFill>
            <a:blip r:embed="rId26">
              <a:biLevel thresh="75000"/>
              <a:extLst>
                <a:ext uri="{28A0092B-C50C-407E-A947-70E740481C1C}">
                  <a14:useLocalDpi xmlns:a14="http://schemas.microsoft.com/office/drawing/2010/main" val="0"/>
                </a:ext>
              </a:extLst>
            </a:blip>
            <a:srcRect/>
            <a:stretch>
              <a:fillRect/>
            </a:stretch>
          </p:blipFill>
          <p:spPr bwMode="auto">
            <a:xfrm>
              <a:off x="3855786" y="5310468"/>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6" name="Group 125">
            <a:extLst>
              <a:ext uri="{FF2B5EF4-FFF2-40B4-BE49-F238E27FC236}">
                <a16:creationId xmlns:a16="http://schemas.microsoft.com/office/drawing/2014/main" id="{B8291AFA-986B-48C4-B629-56273D277054}"/>
              </a:ext>
            </a:extLst>
          </p:cNvPr>
          <p:cNvGrpSpPr/>
          <p:nvPr/>
        </p:nvGrpSpPr>
        <p:grpSpPr>
          <a:xfrm>
            <a:off x="7638025" y="6008450"/>
            <a:ext cx="1323858" cy="581182"/>
            <a:chOff x="5795964" y="5514818"/>
            <a:chExt cx="1323858" cy="581182"/>
          </a:xfrm>
        </p:grpSpPr>
        <p:sp>
          <p:nvSpPr>
            <p:cNvPr id="176" name="Rectangle: Rounded Corners 175">
              <a:extLst>
                <a:ext uri="{FF2B5EF4-FFF2-40B4-BE49-F238E27FC236}">
                  <a16:creationId xmlns:a16="http://schemas.microsoft.com/office/drawing/2014/main" id="{15A6586F-14FC-48B8-BDD7-ECAFA309FF9F}"/>
                </a:ext>
              </a:extLst>
            </p:cNvPr>
            <p:cNvSpPr/>
            <p:nvPr/>
          </p:nvSpPr>
          <p:spPr>
            <a:xfrm>
              <a:off x="5795964" y="5514818"/>
              <a:ext cx="1323858" cy="581182"/>
            </a:xfrm>
            <a:prstGeom prst="roundRect">
              <a:avLst>
                <a:gd name="adj" fmla="val 11547"/>
              </a:avLst>
            </a:prstGeom>
          </p:spPr>
          <p:style>
            <a:lnRef idx="1">
              <a:schemeClr val="accent6"/>
            </a:lnRef>
            <a:fillRef idx="2">
              <a:schemeClr val="accent6"/>
            </a:fillRef>
            <a:effectRef idx="1">
              <a:schemeClr val="accent6"/>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AWS Resources</a:t>
              </a:r>
            </a:p>
          </p:txBody>
        </p:sp>
        <p:pic>
          <p:nvPicPr>
            <p:cNvPr id="155" name="Graphic 30">
              <a:extLst>
                <a:ext uri="{FF2B5EF4-FFF2-40B4-BE49-F238E27FC236}">
                  <a16:creationId xmlns:a16="http://schemas.microsoft.com/office/drawing/2014/main" id="{842EC32F-21BA-4975-A1D5-5542F2527304}"/>
                </a:ext>
              </a:extLst>
            </p:cNvPr>
            <p:cNvPicPr>
              <a:picLocks noChangeAspect="1" noChangeArrowheads="1"/>
            </p:cNvPicPr>
            <p:nvPr/>
          </p:nvPicPr>
          <p:blipFill>
            <a:blip r:embed="rId27">
              <a:biLevel thresh="75000"/>
              <a:extLst>
                <a:ext uri="{28A0092B-C50C-407E-A947-70E740481C1C}">
                  <a14:useLocalDpi xmlns:a14="http://schemas.microsoft.com/office/drawing/2010/main" val="0"/>
                </a:ext>
              </a:extLst>
            </a:blip>
            <a:srcRect/>
            <a:stretch>
              <a:fillRect/>
            </a:stretch>
          </p:blipFill>
          <p:spPr bwMode="auto">
            <a:xfrm>
              <a:off x="5845799" y="5773397"/>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Graphic 22">
              <a:extLst>
                <a:ext uri="{FF2B5EF4-FFF2-40B4-BE49-F238E27FC236}">
                  <a16:creationId xmlns:a16="http://schemas.microsoft.com/office/drawing/2014/main" id="{97273977-69D8-4137-8C6A-075AC5AC6407}"/>
                </a:ext>
              </a:extLst>
            </p:cNvPr>
            <p:cNvPicPr>
              <a:picLocks noChangeAspect="1" noChangeArrowheads="1"/>
            </p:cNvPicPr>
            <p:nvPr/>
          </p:nvPicPr>
          <p:blipFill>
            <a:blip r:embed="rId28">
              <a:biLevel thresh="75000"/>
              <a:extLst>
                <a:ext uri="{28A0092B-C50C-407E-A947-70E740481C1C}">
                  <a14:useLocalDpi xmlns:a14="http://schemas.microsoft.com/office/drawing/2010/main" val="0"/>
                </a:ext>
              </a:extLst>
            </a:blip>
            <a:srcRect/>
            <a:stretch>
              <a:fillRect/>
            </a:stretch>
          </p:blipFill>
          <p:spPr bwMode="auto">
            <a:xfrm>
              <a:off x="6166384" y="5776365"/>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Graphic 33">
              <a:extLst>
                <a:ext uri="{FF2B5EF4-FFF2-40B4-BE49-F238E27FC236}">
                  <a16:creationId xmlns:a16="http://schemas.microsoft.com/office/drawing/2014/main" id="{37DE0116-8CBB-42F7-AC33-11889D69F349}"/>
                </a:ext>
              </a:extLst>
            </p:cNvPr>
            <p:cNvPicPr>
              <a:picLocks noChangeAspect="1" noChangeArrowheads="1"/>
            </p:cNvPicPr>
            <p:nvPr/>
          </p:nvPicPr>
          <p:blipFill>
            <a:blip r:embed="rId29">
              <a:biLevel thresh="75000"/>
              <a:extLst>
                <a:ext uri="{28A0092B-C50C-407E-A947-70E740481C1C}">
                  <a14:useLocalDpi xmlns:a14="http://schemas.microsoft.com/office/drawing/2010/main" val="0"/>
                </a:ext>
              </a:extLst>
            </a:blip>
            <a:srcRect/>
            <a:stretch>
              <a:fillRect/>
            </a:stretch>
          </p:blipFill>
          <p:spPr bwMode="auto">
            <a:xfrm>
              <a:off x="6809937" y="5777832"/>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Graphic 24">
              <a:extLst>
                <a:ext uri="{FF2B5EF4-FFF2-40B4-BE49-F238E27FC236}">
                  <a16:creationId xmlns:a16="http://schemas.microsoft.com/office/drawing/2014/main" id="{ECA999DD-5F8D-4794-8429-4B5D6A3A94D0}"/>
                </a:ext>
              </a:extLst>
            </p:cNvPr>
            <p:cNvPicPr>
              <a:picLocks noChangeAspect="1" noChangeArrowheads="1"/>
            </p:cNvPicPr>
            <p:nvPr/>
          </p:nvPicPr>
          <p:blipFill>
            <a:blip r:embed="rId30">
              <a:biLevel thresh="75000"/>
              <a:extLst>
                <a:ext uri="{28A0092B-C50C-407E-A947-70E740481C1C}">
                  <a14:useLocalDpi xmlns:a14="http://schemas.microsoft.com/office/drawing/2010/main" val="0"/>
                </a:ext>
              </a:extLst>
            </a:blip>
            <a:srcRect/>
            <a:stretch>
              <a:fillRect/>
            </a:stretch>
          </p:blipFill>
          <p:spPr bwMode="auto">
            <a:xfrm>
              <a:off x="6496618" y="5773397"/>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 name="Group 122">
            <a:extLst>
              <a:ext uri="{FF2B5EF4-FFF2-40B4-BE49-F238E27FC236}">
                <a16:creationId xmlns:a16="http://schemas.microsoft.com/office/drawing/2014/main" id="{6FD21B59-6C05-4D0F-90FF-2BF39B8EE6BC}"/>
              </a:ext>
            </a:extLst>
          </p:cNvPr>
          <p:cNvGrpSpPr/>
          <p:nvPr/>
        </p:nvGrpSpPr>
        <p:grpSpPr>
          <a:xfrm>
            <a:off x="5434071" y="5023737"/>
            <a:ext cx="1323858" cy="930236"/>
            <a:chOff x="1275179" y="5721357"/>
            <a:chExt cx="1323858" cy="930236"/>
          </a:xfrm>
        </p:grpSpPr>
        <p:sp>
          <p:nvSpPr>
            <p:cNvPr id="175" name="Rectangle: Rounded Corners 174">
              <a:extLst>
                <a:ext uri="{FF2B5EF4-FFF2-40B4-BE49-F238E27FC236}">
                  <a16:creationId xmlns:a16="http://schemas.microsoft.com/office/drawing/2014/main" id="{A7DA3C86-17F2-4FE2-AF21-DA2378E890CF}"/>
                </a:ext>
              </a:extLst>
            </p:cNvPr>
            <p:cNvSpPr/>
            <p:nvPr/>
          </p:nvSpPr>
          <p:spPr>
            <a:xfrm>
              <a:off x="1275179" y="5721357"/>
              <a:ext cx="1323858" cy="930236"/>
            </a:xfrm>
            <a:prstGeom prst="roundRect">
              <a:avLst>
                <a:gd name="adj" fmla="val 11547"/>
              </a:avLst>
            </a:prstGeom>
          </p:spPr>
          <p:style>
            <a:lnRef idx="1">
              <a:schemeClr val="accent6"/>
            </a:lnRef>
            <a:fillRef idx="2">
              <a:schemeClr val="accent6"/>
            </a:fillRef>
            <a:effectRef idx="1">
              <a:schemeClr val="accent6"/>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AWS Resources</a:t>
              </a:r>
            </a:p>
          </p:txBody>
        </p:sp>
        <p:pic>
          <p:nvPicPr>
            <p:cNvPr id="140" name="Graphic 110">
              <a:extLst>
                <a:ext uri="{FF2B5EF4-FFF2-40B4-BE49-F238E27FC236}">
                  <a16:creationId xmlns:a16="http://schemas.microsoft.com/office/drawing/2014/main" id="{8F5447F6-5232-45BB-9DED-22A02424172F}"/>
                </a:ext>
              </a:extLst>
            </p:cNvPr>
            <p:cNvPicPr>
              <a:picLocks noChangeAspect="1" noChangeArrowheads="1"/>
            </p:cNvPicPr>
            <p:nvPr/>
          </p:nvPicPr>
          <p:blipFill>
            <a:blip r:embed="rId31">
              <a:biLevel thresh="75000"/>
              <a:extLst>
                <a:ext uri="{28A0092B-C50C-407E-A947-70E740481C1C}">
                  <a14:useLocalDpi xmlns:a14="http://schemas.microsoft.com/office/drawing/2010/main" val="0"/>
                </a:ext>
              </a:extLst>
            </a:blip>
            <a:srcRect/>
            <a:stretch>
              <a:fillRect/>
            </a:stretch>
          </p:blipFill>
          <p:spPr bwMode="auto">
            <a:xfrm>
              <a:off x="1324154" y="5979936"/>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Graphic 6">
              <a:extLst>
                <a:ext uri="{FF2B5EF4-FFF2-40B4-BE49-F238E27FC236}">
                  <a16:creationId xmlns:a16="http://schemas.microsoft.com/office/drawing/2014/main" id="{3DA9E816-040C-4ED7-9C81-F4E00B5BAFF6}"/>
                </a:ext>
              </a:extLst>
            </p:cNvPr>
            <p:cNvPicPr>
              <a:picLocks noChangeAspect="1" noChangeArrowheads="1"/>
            </p:cNvPicPr>
            <p:nvPr/>
          </p:nvPicPr>
          <p:blipFill>
            <a:blip r:embed="rId32">
              <a:biLevel thresh="75000"/>
              <a:extLst>
                <a:ext uri="{28A0092B-C50C-407E-A947-70E740481C1C}">
                  <a14:useLocalDpi xmlns:a14="http://schemas.microsoft.com/office/drawing/2010/main" val="0"/>
                </a:ext>
              </a:extLst>
            </a:blip>
            <a:srcRect/>
            <a:stretch>
              <a:fillRect/>
            </a:stretch>
          </p:blipFill>
          <p:spPr bwMode="auto">
            <a:xfrm>
              <a:off x="1965944" y="6318160"/>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Graphic 24">
              <a:extLst>
                <a:ext uri="{FF2B5EF4-FFF2-40B4-BE49-F238E27FC236}">
                  <a16:creationId xmlns:a16="http://schemas.microsoft.com/office/drawing/2014/main" id="{89787308-5EE8-4265-B236-7F38B6F86123}"/>
                </a:ext>
              </a:extLst>
            </p:cNvPr>
            <p:cNvPicPr>
              <a:picLocks noChangeAspect="1" noChangeArrowheads="1"/>
            </p:cNvPicPr>
            <p:nvPr/>
          </p:nvPicPr>
          <p:blipFill>
            <a:blip r:embed="rId33">
              <a:biLevel thresh="75000"/>
              <a:extLst>
                <a:ext uri="{28A0092B-C50C-407E-A947-70E740481C1C}">
                  <a14:useLocalDpi xmlns:a14="http://schemas.microsoft.com/office/drawing/2010/main" val="0"/>
                </a:ext>
              </a:extLst>
            </a:blip>
            <a:srcRect/>
            <a:stretch>
              <a:fillRect/>
            </a:stretch>
          </p:blipFill>
          <p:spPr bwMode="auto">
            <a:xfrm>
              <a:off x="1645049" y="6318160"/>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Graphic 8">
              <a:extLst>
                <a:ext uri="{FF2B5EF4-FFF2-40B4-BE49-F238E27FC236}">
                  <a16:creationId xmlns:a16="http://schemas.microsoft.com/office/drawing/2014/main" id="{807B6D82-EBB6-447A-8DC1-523158C69CC2}"/>
                </a:ext>
              </a:extLst>
            </p:cNvPr>
            <p:cNvPicPr>
              <a:picLocks noChangeAspect="1" noChangeArrowheads="1"/>
            </p:cNvPicPr>
            <p:nvPr/>
          </p:nvPicPr>
          <p:blipFill>
            <a:blip r:embed="rId34">
              <a:biLevel thresh="75000"/>
              <a:extLst>
                <a:ext uri="{28A0092B-C50C-407E-A947-70E740481C1C}">
                  <a14:useLocalDpi xmlns:a14="http://schemas.microsoft.com/office/drawing/2010/main" val="0"/>
                </a:ext>
              </a:extLst>
            </a:blip>
            <a:srcRect/>
            <a:stretch>
              <a:fillRect/>
            </a:stretch>
          </p:blipFill>
          <p:spPr bwMode="auto">
            <a:xfrm>
              <a:off x="1985546" y="5979936"/>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Graphic 29">
              <a:extLst>
                <a:ext uri="{FF2B5EF4-FFF2-40B4-BE49-F238E27FC236}">
                  <a16:creationId xmlns:a16="http://schemas.microsoft.com/office/drawing/2014/main" id="{80CBA7EC-6093-40A3-8C27-2D4B8497661F}"/>
                </a:ext>
              </a:extLst>
            </p:cNvPr>
            <p:cNvPicPr>
              <a:picLocks noChangeAspect="1" noChangeArrowheads="1"/>
            </p:cNvPicPr>
            <p:nvPr/>
          </p:nvPicPr>
          <p:blipFill>
            <a:blip r:embed="rId35">
              <a:biLevel thresh="75000"/>
              <a:extLst>
                <a:ext uri="{28A0092B-C50C-407E-A947-70E740481C1C}">
                  <a14:useLocalDpi xmlns:a14="http://schemas.microsoft.com/office/drawing/2010/main" val="0"/>
                </a:ext>
              </a:extLst>
            </a:blip>
            <a:srcRect/>
            <a:stretch>
              <a:fillRect/>
            </a:stretch>
          </p:blipFill>
          <p:spPr bwMode="auto">
            <a:xfrm>
              <a:off x="2286839" y="6318160"/>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Graphic 31">
              <a:extLst>
                <a:ext uri="{FF2B5EF4-FFF2-40B4-BE49-F238E27FC236}">
                  <a16:creationId xmlns:a16="http://schemas.microsoft.com/office/drawing/2014/main" id="{C4715E47-F273-4AE6-AC9D-0F3F5CBEA692}"/>
                </a:ext>
              </a:extLst>
            </p:cNvPr>
            <p:cNvPicPr>
              <a:picLocks noChangeAspect="1" noChangeArrowheads="1"/>
            </p:cNvPicPr>
            <p:nvPr/>
          </p:nvPicPr>
          <p:blipFill>
            <a:blip r:embed="rId36">
              <a:biLevel thresh="75000"/>
              <a:extLst>
                <a:ext uri="{28A0092B-C50C-407E-A947-70E740481C1C}">
                  <a14:useLocalDpi xmlns:a14="http://schemas.microsoft.com/office/drawing/2010/main" val="0"/>
                </a:ext>
              </a:extLst>
            </a:blip>
            <a:srcRect/>
            <a:stretch>
              <a:fillRect/>
            </a:stretch>
          </p:blipFill>
          <p:spPr bwMode="auto">
            <a:xfrm>
              <a:off x="1324154" y="6318160"/>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Graphic 58">
              <a:extLst>
                <a:ext uri="{FF2B5EF4-FFF2-40B4-BE49-F238E27FC236}">
                  <a16:creationId xmlns:a16="http://schemas.microsoft.com/office/drawing/2014/main" id="{EB7A0414-BAF6-4272-B634-ECFD0D6D9BE6}"/>
                </a:ext>
              </a:extLst>
            </p:cNvPr>
            <p:cNvPicPr>
              <a:picLocks noChangeAspect="1" noChangeArrowheads="1"/>
            </p:cNvPicPr>
            <p:nvPr/>
          </p:nvPicPr>
          <p:blipFill>
            <a:blip r:embed="rId37">
              <a:biLevel thresh="75000"/>
              <a:extLst>
                <a:ext uri="{28A0092B-C50C-407E-A947-70E740481C1C}">
                  <a14:useLocalDpi xmlns:a14="http://schemas.microsoft.com/office/drawing/2010/main" val="0"/>
                </a:ext>
              </a:extLst>
            </a:blip>
            <a:srcRect/>
            <a:stretch>
              <a:fillRect/>
            </a:stretch>
          </p:blipFill>
          <p:spPr bwMode="auto">
            <a:xfrm>
              <a:off x="2316243" y="5979936"/>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Graphic 7">
              <a:extLst>
                <a:ext uri="{FF2B5EF4-FFF2-40B4-BE49-F238E27FC236}">
                  <a16:creationId xmlns:a16="http://schemas.microsoft.com/office/drawing/2014/main" id="{23B835D9-E143-4051-807A-594FA91C4C00}"/>
                </a:ext>
              </a:extLst>
            </p:cNvPr>
            <p:cNvPicPr>
              <a:picLocks noChangeAspect="1" noChangeArrowheads="1"/>
            </p:cNvPicPr>
            <p:nvPr/>
          </p:nvPicPr>
          <p:blipFill>
            <a:blip r:embed="rId38">
              <a:biLevel thresh="75000"/>
              <a:extLst>
                <a:ext uri="{28A0092B-C50C-407E-A947-70E740481C1C}">
                  <a14:useLocalDpi xmlns:a14="http://schemas.microsoft.com/office/drawing/2010/main" val="0"/>
                </a:ext>
              </a:extLst>
            </a:blip>
            <a:srcRect/>
            <a:stretch>
              <a:fillRect/>
            </a:stretch>
          </p:blipFill>
          <p:spPr bwMode="auto">
            <a:xfrm>
              <a:off x="1654850" y="5979936"/>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126">
            <a:extLst>
              <a:ext uri="{FF2B5EF4-FFF2-40B4-BE49-F238E27FC236}">
                <a16:creationId xmlns:a16="http://schemas.microsoft.com/office/drawing/2014/main" id="{3201F7E7-00A8-4E33-B9D4-F2803B4628F6}"/>
              </a:ext>
            </a:extLst>
          </p:cNvPr>
          <p:cNvGrpSpPr/>
          <p:nvPr/>
        </p:nvGrpSpPr>
        <p:grpSpPr>
          <a:xfrm>
            <a:off x="9669061" y="6008450"/>
            <a:ext cx="1323858" cy="581182"/>
            <a:chOff x="7451107" y="5514818"/>
            <a:chExt cx="1323858" cy="581182"/>
          </a:xfrm>
        </p:grpSpPr>
        <p:sp>
          <p:nvSpPr>
            <p:cNvPr id="197" name="Rectangle: Rounded Corners 196">
              <a:extLst>
                <a:ext uri="{FF2B5EF4-FFF2-40B4-BE49-F238E27FC236}">
                  <a16:creationId xmlns:a16="http://schemas.microsoft.com/office/drawing/2014/main" id="{F53B9E40-5ADC-4166-8846-BA443C01D784}"/>
                </a:ext>
              </a:extLst>
            </p:cNvPr>
            <p:cNvSpPr/>
            <p:nvPr/>
          </p:nvSpPr>
          <p:spPr>
            <a:xfrm>
              <a:off x="7451107" y="5514818"/>
              <a:ext cx="1323858" cy="581182"/>
            </a:xfrm>
            <a:prstGeom prst="roundRect">
              <a:avLst>
                <a:gd name="adj" fmla="val 11547"/>
              </a:avLst>
            </a:prstGeom>
          </p:spPr>
          <p:style>
            <a:lnRef idx="1">
              <a:schemeClr val="accent6"/>
            </a:lnRef>
            <a:fillRef idx="2">
              <a:schemeClr val="accent6"/>
            </a:fillRef>
            <a:effectRef idx="1">
              <a:schemeClr val="accent6"/>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AWS Resources</a:t>
              </a:r>
            </a:p>
          </p:txBody>
        </p:sp>
        <p:pic>
          <p:nvPicPr>
            <p:cNvPr id="199" name="Graphic 32">
              <a:extLst>
                <a:ext uri="{FF2B5EF4-FFF2-40B4-BE49-F238E27FC236}">
                  <a16:creationId xmlns:a16="http://schemas.microsoft.com/office/drawing/2014/main" id="{C8366369-D8F7-4F1F-A4FE-2C04B7280E53}"/>
                </a:ext>
              </a:extLst>
            </p:cNvPr>
            <p:cNvPicPr>
              <a:picLocks noChangeAspect="1" noChangeArrowheads="1"/>
            </p:cNvPicPr>
            <p:nvPr/>
          </p:nvPicPr>
          <p:blipFill>
            <a:blip r:embed="rId39">
              <a:biLevel thresh="75000"/>
              <a:extLst>
                <a:ext uri="{28A0092B-C50C-407E-A947-70E740481C1C}">
                  <a14:useLocalDpi xmlns:a14="http://schemas.microsoft.com/office/drawing/2010/main" val="0"/>
                </a:ext>
              </a:extLst>
            </a:blip>
            <a:srcRect/>
            <a:stretch>
              <a:fillRect/>
            </a:stretch>
          </p:blipFill>
          <p:spPr bwMode="auto">
            <a:xfrm>
              <a:off x="7824118" y="5770647"/>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 name="Graphic 34">
              <a:extLst>
                <a:ext uri="{FF2B5EF4-FFF2-40B4-BE49-F238E27FC236}">
                  <a16:creationId xmlns:a16="http://schemas.microsoft.com/office/drawing/2014/main" id="{BCC1DCFE-2AE5-4F7E-A229-253233D5F11B}"/>
                </a:ext>
              </a:extLst>
            </p:cNvPr>
            <p:cNvPicPr>
              <a:picLocks noChangeAspect="1" noChangeArrowheads="1"/>
            </p:cNvPicPr>
            <p:nvPr/>
          </p:nvPicPr>
          <p:blipFill>
            <a:blip r:embed="rId40">
              <a:biLevel thresh="75000"/>
              <a:extLst>
                <a:ext uri="{28A0092B-C50C-407E-A947-70E740481C1C}">
                  <a14:useLocalDpi xmlns:a14="http://schemas.microsoft.com/office/drawing/2010/main" val="0"/>
                </a:ext>
              </a:extLst>
            </a:blip>
            <a:srcRect/>
            <a:stretch>
              <a:fillRect/>
            </a:stretch>
          </p:blipFill>
          <p:spPr bwMode="auto">
            <a:xfrm>
              <a:off x="7500942" y="5770647"/>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Graphic 6">
              <a:extLst>
                <a:ext uri="{FF2B5EF4-FFF2-40B4-BE49-F238E27FC236}">
                  <a16:creationId xmlns:a16="http://schemas.microsoft.com/office/drawing/2014/main" id="{624ECC54-6004-42FB-A00E-9F4E83D8B6CC}"/>
                </a:ext>
              </a:extLst>
            </p:cNvPr>
            <p:cNvPicPr>
              <a:picLocks noChangeAspect="1" noChangeArrowheads="1"/>
            </p:cNvPicPr>
            <p:nvPr/>
          </p:nvPicPr>
          <p:blipFill>
            <a:blip r:embed="rId41">
              <a:biLevel thresh="75000"/>
              <a:extLst>
                <a:ext uri="{28A0092B-C50C-407E-A947-70E740481C1C}">
                  <a14:useLocalDpi xmlns:a14="http://schemas.microsoft.com/office/drawing/2010/main" val="0"/>
                </a:ext>
              </a:extLst>
            </a:blip>
            <a:srcRect/>
            <a:stretch>
              <a:fillRect/>
            </a:stretch>
          </p:blipFill>
          <p:spPr bwMode="auto">
            <a:xfrm>
              <a:off x="8151761" y="5770647"/>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Graphic 43">
              <a:extLst>
                <a:ext uri="{FF2B5EF4-FFF2-40B4-BE49-F238E27FC236}">
                  <a16:creationId xmlns:a16="http://schemas.microsoft.com/office/drawing/2014/main" id="{1B3EC077-EC8C-4776-812C-C9F8F828B364}"/>
                </a:ext>
              </a:extLst>
            </p:cNvPr>
            <p:cNvPicPr>
              <a:picLocks noChangeAspect="1" noChangeArrowheads="1"/>
            </p:cNvPicPr>
            <p:nvPr/>
          </p:nvPicPr>
          <p:blipFill>
            <a:blip r:embed="rId42">
              <a:biLevel thresh="75000"/>
              <a:extLst>
                <a:ext uri="{28A0092B-C50C-407E-A947-70E740481C1C}">
                  <a14:useLocalDpi xmlns:a14="http://schemas.microsoft.com/office/drawing/2010/main" val="0"/>
                </a:ext>
              </a:extLst>
            </a:blip>
            <a:srcRect/>
            <a:stretch>
              <a:fillRect/>
            </a:stretch>
          </p:blipFill>
          <p:spPr bwMode="auto">
            <a:xfrm>
              <a:off x="8465080" y="5770647"/>
              <a:ext cx="270750" cy="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8" name="Group 207">
            <a:extLst>
              <a:ext uri="{FF2B5EF4-FFF2-40B4-BE49-F238E27FC236}">
                <a16:creationId xmlns:a16="http://schemas.microsoft.com/office/drawing/2014/main" id="{77C3034C-C747-4044-8E75-09E9FD32AC43}"/>
              </a:ext>
            </a:extLst>
          </p:cNvPr>
          <p:cNvGrpSpPr/>
          <p:nvPr/>
        </p:nvGrpSpPr>
        <p:grpSpPr>
          <a:xfrm>
            <a:off x="7638025" y="5201630"/>
            <a:ext cx="1323858" cy="397272"/>
            <a:chOff x="3739901" y="5355431"/>
            <a:chExt cx="1323858" cy="397272"/>
          </a:xfrm>
        </p:grpSpPr>
        <p:sp>
          <p:nvSpPr>
            <p:cNvPr id="209" name="Rounded Rectangle 34">
              <a:extLst>
                <a:ext uri="{FF2B5EF4-FFF2-40B4-BE49-F238E27FC236}">
                  <a16:creationId xmlns:a16="http://schemas.microsoft.com/office/drawing/2014/main" id="{34ACF138-F49D-487F-AADB-707FB49F907B}"/>
                </a:ext>
              </a:extLst>
            </p:cNvPr>
            <p:cNvSpPr/>
            <p:nvPr/>
          </p:nvSpPr>
          <p:spPr>
            <a:xfrm>
              <a:off x="3739901" y="5355431"/>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AWS Account 5</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black"/>
                  </a:solidFill>
                  <a:effectLst/>
                  <a:uLnTx/>
                  <a:uFillTx/>
                  <a:latin typeface="Calibri" panose="020F0502020204030204"/>
                  <a:ea typeface="+mn-ea"/>
                  <a:cs typeface="+mn-cs"/>
                </a:rPr>
                <a:t>349908346261</a:t>
              </a:r>
            </a:p>
          </p:txBody>
        </p:sp>
        <p:pic>
          <p:nvPicPr>
            <p:cNvPr id="210" name="Graphic 7">
              <a:extLst>
                <a:ext uri="{FF2B5EF4-FFF2-40B4-BE49-F238E27FC236}">
                  <a16:creationId xmlns:a16="http://schemas.microsoft.com/office/drawing/2014/main" id="{86C7760C-26A8-4503-BF05-269C0C7F28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221" y="5378030"/>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a:extLst>
              <a:ext uri="{FF2B5EF4-FFF2-40B4-BE49-F238E27FC236}">
                <a16:creationId xmlns:a16="http://schemas.microsoft.com/office/drawing/2014/main" id="{ACF0BC36-5157-494D-9752-803C6888236F}"/>
              </a:ext>
            </a:extLst>
          </p:cNvPr>
          <p:cNvGrpSpPr/>
          <p:nvPr/>
        </p:nvGrpSpPr>
        <p:grpSpPr>
          <a:xfrm>
            <a:off x="9669061" y="5201630"/>
            <a:ext cx="1323858" cy="397272"/>
            <a:chOff x="3739901" y="5355431"/>
            <a:chExt cx="1323858" cy="397272"/>
          </a:xfrm>
        </p:grpSpPr>
        <p:sp>
          <p:nvSpPr>
            <p:cNvPr id="215" name="Rounded Rectangle 34">
              <a:extLst>
                <a:ext uri="{FF2B5EF4-FFF2-40B4-BE49-F238E27FC236}">
                  <a16:creationId xmlns:a16="http://schemas.microsoft.com/office/drawing/2014/main" id="{665C7E29-8707-4091-8EF0-E62F8134B6CC}"/>
                </a:ext>
              </a:extLst>
            </p:cNvPr>
            <p:cNvSpPr/>
            <p:nvPr/>
          </p:nvSpPr>
          <p:spPr>
            <a:xfrm>
              <a:off x="3739901" y="5355431"/>
              <a:ext cx="1323858" cy="397272"/>
            </a:xfrm>
            <a:prstGeom prst="round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AWS Account 6</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black"/>
                  </a:solidFill>
                  <a:effectLst/>
                  <a:uLnTx/>
                  <a:uFillTx/>
                  <a:latin typeface="Calibri" panose="020F0502020204030204"/>
                  <a:ea typeface="+mn-ea"/>
                  <a:cs typeface="+mn-cs"/>
                </a:rPr>
                <a:t>561783987245</a:t>
              </a:r>
            </a:p>
          </p:txBody>
        </p:sp>
        <p:pic>
          <p:nvPicPr>
            <p:cNvPr id="216" name="Graphic 7">
              <a:extLst>
                <a:ext uri="{FF2B5EF4-FFF2-40B4-BE49-F238E27FC236}">
                  <a16:creationId xmlns:a16="http://schemas.microsoft.com/office/drawing/2014/main" id="{F1B860BF-E219-4E87-A5CE-51B9818A7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221" y="5378030"/>
              <a:ext cx="347172" cy="35207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32" name="Straight Arrow Connector 231">
            <a:extLst>
              <a:ext uri="{FF2B5EF4-FFF2-40B4-BE49-F238E27FC236}">
                <a16:creationId xmlns:a16="http://schemas.microsoft.com/office/drawing/2014/main" id="{E594F550-C9BD-484A-BE7A-1085EF2F8579}"/>
              </a:ext>
            </a:extLst>
          </p:cNvPr>
          <p:cNvCxnSpPr>
            <a:cxnSpLocks/>
            <a:endCxn id="175" idx="0"/>
          </p:cNvCxnSpPr>
          <p:nvPr/>
        </p:nvCxnSpPr>
        <p:spPr>
          <a:xfrm>
            <a:off x="6096000" y="4496532"/>
            <a:ext cx="0" cy="527205"/>
          </a:xfrm>
          <a:prstGeom prst="straightConnector1">
            <a:avLst/>
          </a:prstGeom>
          <a:ln w="38100">
            <a:solidFill>
              <a:schemeClr val="accent6"/>
            </a:solidFill>
            <a:tailEnd type="triangle"/>
          </a:ln>
        </p:spPr>
        <p:style>
          <a:lnRef idx="1">
            <a:schemeClr val="accent5"/>
          </a:lnRef>
          <a:fillRef idx="0">
            <a:schemeClr val="accent5"/>
          </a:fillRef>
          <a:effectRef idx="0">
            <a:schemeClr val="accent5"/>
          </a:effectRef>
          <a:fontRef idx="minor">
            <a:schemeClr val="tx1"/>
          </a:fontRef>
        </p:style>
      </p:cxnSp>
      <p:cxnSp>
        <p:nvCxnSpPr>
          <p:cNvPr id="235" name="Straight Arrow Connector 234">
            <a:extLst>
              <a:ext uri="{FF2B5EF4-FFF2-40B4-BE49-F238E27FC236}">
                <a16:creationId xmlns:a16="http://schemas.microsoft.com/office/drawing/2014/main" id="{E6A70D6C-1567-46E2-B1B3-414198CD28E9}"/>
              </a:ext>
            </a:extLst>
          </p:cNvPr>
          <p:cNvCxnSpPr>
            <a:cxnSpLocks/>
          </p:cNvCxnSpPr>
          <p:nvPr/>
        </p:nvCxnSpPr>
        <p:spPr>
          <a:xfrm>
            <a:off x="8299954" y="5598902"/>
            <a:ext cx="0" cy="409548"/>
          </a:xfrm>
          <a:prstGeom prst="straightConnector1">
            <a:avLst/>
          </a:prstGeom>
          <a:ln w="38100">
            <a:solidFill>
              <a:schemeClr val="accent6"/>
            </a:solidFill>
            <a:tailEnd type="triangle"/>
          </a:ln>
        </p:spPr>
        <p:style>
          <a:lnRef idx="1">
            <a:schemeClr val="accent5"/>
          </a:lnRef>
          <a:fillRef idx="0">
            <a:schemeClr val="accent5"/>
          </a:fillRef>
          <a:effectRef idx="0">
            <a:schemeClr val="accent5"/>
          </a:effectRef>
          <a:fontRef idx="minor">
            <a:schemeClr val="tx1"/>
          </a:fontRef>
        </p:style>
      </p:cxnSp>
      <p:cxnSp>
        <p:nvCxnSpPr>
          <p:cNvPr id="238" name="Straight Arrow Connector 237">
            <a:extLst>
              <a:ext uri="{FF2B5EF4-FFF2-40B4-BE49-F238E27FC236}">
                <a16:creationId xmlns:a16="http://schemas.microsoft.com/office/drawing/2014/main" id="{E7DE66DF-81C2-4812-88E3-79634917094B}"/>
              </a:ext>
            </a:extLst>
          </p:cNvPr>
          <p:cNvCxnSpPr>
            <a:cxnSpLocks/>
          </p:cNvCxnSpPr>
          <p:nvPr/>
        </p:nvCxnSpPr>
        <p:spPr>
          <a:xfrm>
            <a:off x="10330990" y="5598902"/>
            <a:ext cx="0" cy="409548"/>
          </a:xfrm>
          <a:prstGeom prst="straightConnector1">
            <a:avLst/>
          </a:prstGeom>
          <a:ln w="38100">
            <a:solidFill>
              <a:schemeClr val="accent6"/>
            </a:solidFill>
            <a:tailEnd type="triangle"/>
          </a:ln>
        </p:spPr>
        <p:style>
          <a:lnRef idx="1">
            <a:schemeClr val="accent5"/>
          </a:lnRef>
          <a:fillRef idx="0">
            <a:schemeClr val="accent5"/>
          </a:fillRef>
          <a:effectRef idx="0">
            <a:schemeClr val="accent5"/>
          </a:effectRef>
          <a:fontRef idx="minor">
            <a:schemeClr val="tx1"/>
          </a:fontRef>
        </p:style>
      </p:cxnSp>
      <p:sp>
        <p:nvSpPr>
          <p:cNvPr id="243" name="TextBox 242">
            <a:extLst>
              <a:ext uri="{FF2B5EF4-FFF2-40B4-BE49-F238E27FC236}">
                <a16:creationId xmlns:a16="http://schemas.microsoft.com/office/drawing/2014/main" id="{D5A31107-4978-4A3F-9DC2-53437A334E9E}"/>
              </a:ext>
            </a:extLst>
          </p:cNvPr>
          <p:cNvSpPr txBox="1"/>
          <p:nvPr/>
        </p:nvSpPr>
        <p:spPr>
          <a:xfrm>
            <a:off x="1275179" y="3837649"/>
            <a:ext cx="132385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Calibri" panose="020F0502020204030204"/>
                <a:ea typeface="+mn-ea"/>
                <a:cs typeface="+mn-cs"/>
              </a:rPr>
              <a:t>Member       Account</a:t>
            </a:r>
          </a:p>
        </p:txBody>
      </p:sp>
      <p:sp>
        <p:nvSpPr>
          <p:cNvPr id="246" name="TextBox 245">
            <a:extLst>
              <a:ext uri="{FF2B5EF4-FFF2-40B4-BE49-F238E27FC236}">
                <a16:creationId xmlns:a16="http://schemas.microsoft.com/office/drawing/2014/main" id="{655CBC3F-CB14-447E-8D0E-AE7E33070D2B}"/>
              </a:ext>
            </a:extLst>
          </p:cNvPr>
          <p:cNvSpPr txBox="1"/>
          <p:nvPr/>
        </p:nvSpPr>
        <p:spPr>
          <a:xfrm>
            <a:off x="3149795" y="3837649"/>
            <a:ext cx="132385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Calibri" panose="020F0502020204030204"/>
                <a:ea typeface="+mn-ea"/>
                <a:cs typeface="+mn-cs"/>
              </a:rPr>
              <a:t>Member       Account</a:t>
            </a:r>
          </a:p>
        </p:txBody>
      </p:sp>
      <p:sp>
        <p:nvSpPr>
          <p:cNvPr id="247" name="TextBox 246">
            <a:extLst>
              <a:ext uri="{FF2B5EF4-FFF2-40B4-BE49-F238E27FC236}">
                <a16:creationId xmlns:a16="http://schemas.microsoft.com/office/drawing/2014/main" id="{DB2E243C-ED3B-40AD-BE6D-76D97DD399A5}"/>
              </a:ext>
            </a:extLst>
          </p:cNvPr>
          <p:cNvSpPr txBox="1"/>
          <p:nvPr/>
        </p:nvSpPr>
        <p:spPr>
          <a:xfrm>
            <a:off x="5434099" y="3837649"/>
            <a:ext cx="132385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Calibri" panose="020F0502020204030204"/>
                <a:ea typeface="+mn-ea"/>
                <a:cs typeface="+mn-cs"/>
              </a:rPr>
              <a:t>Member       Account</a:t>
            </a:r>
          </a:p>
        </p:txBody>
      </p:sp>
      <p:sp>
        <p:nvSpPr>
          <p:cNvPr id="248" name="TextBox 247">
            <a:extLst>
              <a:ext uri="{FF2B5EF4-FFF2-40B4-BE49-F238E27FC236}">
                <a16:creationId xmlns:a16="http://schemas.microsoft.com/office/drawing/2014/main" id="{4B80492E-6BF0-465E-9A1B-4917DE95062C}"/>
              </a:ext>
            </a:extLst>
          </p:cNvPr>
          <p:cNvSpPr txBox="1"/>
          <p:nvPr/>
        </p:nvSpPr>
        <p:spPr>
          <a:xfrm>
            <a:off x="7617266" y="4943165"/>
            <a:ext cx="132385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Calibri" panose="020F0502020204030204"/>
                <a:ea typeface="+mn-ea"/>
                <a:cs typeface="+mn-cs"/>
              </a:rPr>
              <a:t>Member       Account</a:t>
            </a:r>
          </a:p>
        </p:txBody>
      </p:sp>
      <p:sp>
        <p:nvSpPr>
          <p:cNvPr id="249" name="TextBox 248">
            <a:extLst>
              <a:ext uri="{FF2B5EF4-FFF2-40B4-BE49-F238E27FC236}">
                <a16:creationId xmlns:a16="http://schemas.microsoft.com/office/drawing/2014/main" id="{B7A20618-7858-454D-9203-298DAC199434}"/>
              </a:ext>
            </a:extLst>
          </p:cNvPr>
          <p:cNvSpPr txBox="1"/>
          <p:nvPr/>
        </p:nvSpPr>
        <p:spPr>
          <a:xfrm>
            <a:off x="9669061" y="4943165"/>
            <a:ext cx="132385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Calibri" panose="020F0502020204030204"/>
                <a:ea typeface="+mn-ea"/>
                <a:cs typeface="+mn-cs"/>
              </a:rPr>
              <a:t>Member       Account</a:t>
            </a:r>
          </a:p>
        </p:txBody>
      </p:sp>
      <p:grpSp>
        <p:nvGrpSpPr>
          <p:cNvPr id="1050" name="Group 1049">
            <a:extLst>
              <a:ext uri="{FF2B5EF4-FFF2-40B4-BE49-F238E27FC236}">
                <a16:creationId xmlns:a16="http://schemas.microsoft.com/office/drawing/2014/main" id="{0C674E32-FFF3-4CA8-992C-F98951328481}"/>
              </a:ext>
            </a:extLst>
          </p:cNvPr>
          <p:cNvGrpSpPr/>
          <p:nvPr/>
        </p:nvGrpSpPr>
        <p:grpSpPr>
          <a:xfrm>
            <a:off x="3690074" y="753544"/>
            <a:ext cx="591498" cy="817321"/>
            <a:chOff x="885825" y="1936750"/>
            <a:chExt cx="591498" cy="817321"/>
          </a:xfrm>
        </p:grpSpPr>
        <p:sp>
          <p:nvSpPr>
            <p:cNvPr id="1049" name="Rectangle: Rounded Corners 1048">
              <a:extLst>
                <a:ext uri="{FF2B5EF4-FFF2-40B4-BE49-F238E27FC236}">
                  <a16:creationId xmlns:a16="http://schemas.microsoft.com/office/drawing/2014/main" id="{B283C5D6-35ED-473E-8EFC-74F3984B3F29}"/>
                </a:ext>
              </a:extLst>
            </p:cNvPr>
            <p:cNvSpPr/>
            <p:nvPr/>
          </p:nvSpPr>
          <p:spPr>
            <a:xfrm>
              <a:off x="885825" y="1936750"/>
              <a:ext cx="591498" cy="815975"/>
            </a:xfrm>
            <a:prstGeom prst="roundRect">
              <a:avLst>
                <a:gd name="adj" fmla="val 10226"/>
              </a:avLst>
            </a:prstGeom>
            <a:solidFill>
              <a:schemeClr val="bg1"/>
            </a:solidFill>
            <a:ln w="38100">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Multiply 14">
              <a:extLst>
                <a:ext uri="{FF2B5EF4-FFF2-40B4-BE49-F238E27FC236}">
                  <a16:creationId xmlns:a16="http://schemas.microsoft.com/office/drawing/2014/main" id="{A3D17629-CF77-44E7-87D8-3A1074CE5051}"/>
                </a:ext>
              </a:extLst>
            </p:cNvPr>
            <p:cNvSpPr/>
            <p:nvPr/>
          </p:nvSpPr>
          <p:spPr>
            <a:xfrm>
              <a:off x="924903" y="2230456"/>
              <a:ext cx="267952" cy="228560"/>
            </a:xfrm>
            <a:prstGeom prst="mathMultiply">
              <a:avLst>
                <a:gd name="adj1" fmla="val 15513"/>
              </a:avLst>
            </a:prstGeom>
            <a:solidFill>
              <a:srgbClr val="00B0F0"/>
            </a:solidFill>
            <a:ln/>
          </p:spPr>
          <p:style>
            <a:lnRef idx="1">
              <a:schemeClr val="accent5"/>
            </a:lnRef>
            <a:fillRef idx="3">
              <a:schemeClr val="accent5"/>
            </a:fillRef>
            <a:effectRef idx="2">
              <a:schemeClr val="accent5"/>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58" name="L-Shape 257">
              <a:extLst>
                <a:ext uri="{FF2B5EF4-FFF2-40B4-BE49-F238E27FC236}">
                  <a16:creationId xmlns:a16="http://schemas.microsoft.com/office/drawing/2014/main" id="{3BA04487-8D2A-4719-BF2B-F09F9F94278A}"/>
                </a:ext>
              </a:extLst>
            </p:cNvPr>
            <p:cNvSpPr/>
            <p:nvPr/>
          </p:nvSpPr>
          <p:spPr>
            <a:xfrm rot="19322906">
              <a:off x="950321" y="2516227"/>
              <a:ext cx="217116" cy="90340"/>
            </a:xfrm>
            <a:prstGeom prst="corner">
              <a:avLst/>
            </a:prstGeom>
            <a:solidFill>
              <a:srgbClr val="00B0F0"/>
            </a:solidFill>
            <a:ln/>
          </p:spPr>
          <p:style>
            <a:lnRef idx="1">
              <a:schemeClr val="accent5"/>
            </a:lnRef>
            <a:fillRef idx="3">
              <a:schemeClr val="accent5"/>
            </a:fillRef>
            <a:effectRef idx="2">
              <a:schemeClr val="accent5"/>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59" name="L-Shape 258">
              <a:extLst>
                <a:ext uri="{FF2B5EF4-FFF2-40B4-BE49-F238E27FC236}">
                  <a16:creationId xmlns:a16="http://schemas.microsoft.com/office/drawing/2014/main" id="{DD8E5D1E-E845-4014-9690-B3BC2254E225}"/>
                </a:ext>
              </a:extLst>
            </p:cNvPr>
            <p:cNvSpPr/>
            <p:nvPr/>
          </p:nvSpPr>
          <p:spPr>
            <a:xfrm rot="19322906">
              <a:off x="950321" y="2029569"/>
              <a:ext cx="217116" cy="90340"/>
            </a:xfrm>
            <a:prstGeom prst="corner">
              <a:avLst/>
            </a:prstGeom>
            <a:solidFill>
              <a:srgbClr val="00B0F0"/>
            </a:solidFill>
            <a:ln/>
          </p:spPr>
          <p:style>
            <a:lnRef idx="1">
              <a:schemeClr val="accent5"/>
            </a:lnRef>
            <a:fillRef idx="3">
              <a:schemeClr val="accent5"/>
            </a:fillRef>
            <a:effectRef idx="2">
              <a:schemeClr val="accent5"/>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61" name="TextBox 1034">
              <a:extLst>
                <a:ext uri="{FF2B5EF4-FFF2-40B4-BE49-F238E27FC236}">
                  <a16:creationId xmlns:a16="http://schemas.microsoft.com/office/drawing/2014/main" id="{5D2F6E90-F53B-490E-946D-84C18D489F29}"/>
                </a:ext>
              </a:extLst>
            </p:cNvPr>
            <p:cNvSpPr txBox="1"/>
            <p:nvPr/>
          </p:nvSpPr>
          <p:spPr>
            <a:xfrm>
              <a:off x="1254747" y="1978602"/>
              <a:ext cx="109004" cy="775469"/>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B0F0"/>
                  </a:solidFill>
                  <a:effectLst/>
                  <a:uLnTx/>
                  <a:uFillTx/>
                  <a:latin typeface="Calibri" panose="020F0502020204030204"/>
                  <a:ea typeface="+mn-ea"/>
                  <a:cs typeface="+mn-cs"/>
                </a:rPr>
                <a:t>S</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B0F0"/>
                  </a:solidFill>
                  <a:effectLst/>
                  <a:uLnTx/>
                  <a:uFillTx/>
                  <a:latin typeface="Calibri" panose="020F0502020204030204"/>
                  <a:ea typeface="+mn-ea"/>
                  <a:cs typeface="+mn-cs"/>
                </a:rPr>
                <a:t>C</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B0F0"/>
                  </a:solidFill>
                  <a:effectLst/>
                  <a:uLnTx/>
                  <a:uFillTx/>
                  <a:latin typeface="Calibri" panose="020F0502020204030204"/>
                  <a:ea typeface="+mn-ea"/>
                  <a:cs typeface="+mn-cs"/>
                </a:rPr>
                <a:t>P</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B0F0"/>
                  </a:solidFill>
                  <a:effectLst/>
                  <a:uLnTx/>
                  <a:uFillTx/>
                  <a:latin typeface="Calibri" panose="020F0502020204030204"/>
                  <a:ea typeface="+mn-ea"/>
                  <a:cs typeface="+mn-cs"/>
                </a:rPr>
                <a:t>1</a:t>
              </a:r>
            </a:p>
          </p:txBody>
        </p:sp>
      </p:grpSp>
      <p:grpSp>
        <p:nvGrpSpPr>
          <p:cNvPr id="1051" name="Group 1050">
            <a:extLst>
              <a:ext uri="{FF2B5EF4-FFF2-40B4-BE49-F238E27FC236}">
                <a16:creationId xmlns:a16="http://schemas.microsoft.com/office/drawing/2014/main" id="{1F87A67B-A075-4C57-88BC-1C7DB98ECB7B}"/>
              </a:ext>
            </a:extLst>
          </p:cNvPr>
          <p:cNvGrpSpPr/>
          <p:nvPr/>
        </p:nvGrpSpPr>
        <p:grpSpPr>
          <a:xfrm>
            <a:off x="11138697" y="2558700"/>
            <a:ext cx="591498" cy="815975"/>
            <a:chOff x="557892" y="3038726"/>
            <a:chExt cx="591498" cy="815975"/>
          </a:xfrm>
        </p:grpSpPr>
        <p:sp>
          <p:nvSpPr>
            <p:cNvPr id="262" name="Rectangle: Rounded Corners 261">
              <a:extLst>
                <a:ext uri="{FF2B5EF4-FFF2-40B4-BE49-F238E27FC236}">
                  <a16:creationId xmlns:a16="http://schemas.microsoft.com/office/drawing/2014/main" id="{272F989D-426B-46FE-84D8-39802DF9C945}"/>
                </a:ext>
              </a:extLst>
            </p:cNvPr>
            <p:cNvSpPr/>
            <p:nvPr/>
          </p:nvSpPr>
          <p:spPr>
            <a:xfrm>
              <a:off x="557892" y="3038726"/>
              <a:ext cx="591498" cy="815975"/>
            </a:xfrm>
            <a:prstGeom prst="roundRect">
              <a:avLst>
                <a:gd name="adj" fmla="val 10226"/>
              </a:avLst>
            </a:prstGeom>
            <a:solidFill>
              <a:schemeClr val="bg1"/>
            </a:solidFill>
            <a:ln w="38100">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Multiply 14">
              <a:extLst>
                <a:ext uri="{FF2B5EF4-FFF2-40B4-BE49-F238E27FC236}">
                  <a16:creationId xmlns:a16="http://schemas.microsoft.com/office/drawing/2014/main" id="{547BB930-1FF9-43A4-93B9-2B01428213DD}"/>
                </a:ext>
              </a:extLst>
            </p:cNvPr>
            <p:cNvSpPr/>
            <p:nvPr/>
          </p:nvSpPr>
          <p:spPr>
            <a:xfrm>
              <a:off x="596970" y="3066067"/>
              <a:ext cx="267952" cy="228560"/>
            </a:xfrm>
            <a:prstGeom prst="mathMultiply">
              <a:avLst>
                <a:gd name="adj1" fmla="val 15513"/>
              </a:avLst>
            </a:prstGeom>
            <a:ln/>
          </p:spPr>
          <p:style>
            <a:lnRef idx="1">
              <a:schemeClr val="accent2"/>
            </a:lnRef>
            <a:fillRef idx="3">
              <a:schemeClr val="accent2"/>
            </a:fillRef>
            <a:effectRef idx="2">
              <a:schemeClr val="accent2"/>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64" name="L-Shape 263">
              <a:extLst>
                <a:ext uri="{FF2B5EF4-FFF2-40B4-BE49-F238E27FC236}">
                  <a16:creationId xmlns:a16="http://schemas.microsoft.com/office/drawing/2014/main" id="{3A63049A-511E-4D22-8931-F110987A8BDA}"/>
                </a:ext>
              </a:extLst>
            </p:cNvPr>
            <p:cNvSpPr/>
            <p:nvPr/>
          </p:nvSpPr>
          <p:spPr>
            <a:xfrm rot="19322906">
              <a:off x="622388" y="3618203"/>
              <a:ext cx="217116" cy="90340"/>
            </a:xfrm>
            <a:prstGeom prst="corner">
              <a:avLst/>
            </a:prstGeom>
            <a:ln/>
          </p:spPr>
          <p:style>
            <a:lnRef idx="1">
              <a:schemeClr val="accent2"/>
            </a:lnRef>
            <a:fillRef idx="3">
              <a:schemeClr val="accent2"/>
            </a:fillRef>
            <a:effectRef idx="2">
              <a:schemeClr val="accent2"/>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65" name="L-Shape 264">
              <a:extLst>
                <a:ext uri="{FF2B5EF4-FFF2-40B4-BE49-F238E27FC236}">
                  <a16:creationId xmlns:a16="http://schemas.microsoft.com/office/drawing/2014/main" id="{1A4F50CE-F2C8-4209-86A8-C9470CDDB444}"/>
                </a:ext>
              </a:extLst>
            </p:cNvPr>
            <p:cNvSpPr/>
            <p:nvPr/>
          </p:nvSpPr>
          <p:spPr>
            <a:xfrm rot="19322906">
              <a:off x="622388" y="3379178"/>
              <a:ext cx="217116" cy="90340"/>
            </a:xfrm>
            <a:prstGeom prst="corner">
              <a:avLst/>
            </a:prstGeom>
            <a:ln/>
          </p:spPr>
          <p:style>
            <a:lnRef idx="1">
              <a:schemeClr val="accent2"/>
            </a:lnRef>
            <a:fillRef idx="3">
              <a:schemeClr val="accent2"/>
            </a:fillRef>
            <a:effectRef idx="2">
              <a:schemeClr val="accent2"/>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66" name="TextBox 1034">
              <a:extLst>
                <a:ext uri="{FF2B5EF4-FFF2-40B4-BE49-F238E27FC236}">
                  <a16:creationId xmlns:a16="http://schemas.microsoft.com/office/drawing/2014/main" id="{D871CA53-FD9A-486E-931B-4828BBD0277D}"/>
                </a:ext>
              </a:extLst>
            </p:cNvPr>
            <p:cNvSpPr txBox="1"/>
            <p:nvPr/>
          </p:nvSpPr>
          <p:spPr>
            <a:xfrm>
              <a:off x="926814" y="3079232"/>
              <a:ext cx="109004" cy="775469"/>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ED7D31"/>
                  </a:solidFill>
                  <a:effectLst/>
                  <a:uLnTx/>
                  <a:uFillTx/>
                  <a:latin typeface="Calibri" panose="020F0502020204030204"/>
                  <a:ea typeface="+mn-ea"/>
                  <a:cs typeface="+mn-cs"/>
                </a:rPr>
                <a:t>S</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ED7D31"/>
                  </a:solidFill>
                  <a:effectLst/>
                  <a:uLnTx/>
                  <a:uFillTx/>
                  <a:latin typeface="Calibri" panose="020F0502020204030204"/>
                  <a:ea typeface="+mn-ea"/>
                  <a:cs typeface="+mn-cs"/>
                </a:rPr>
                <a:t>C</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ED7D31"/>
                  </a:solidFill>
                  <a:effectLst/>
                  <a:uLnTx/>
                  <a:uFillTx/>
                  <a:latin typeface="Calibri" panose="020F0502020204030204"/>
                  <a:ea typeface="+mn-ea"/>
                  <a:cs typeface="+mn-cs"/>
                </a:rPr>
                <a:t>P</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ED7D31"/>
                  </a:solidFill>
                  <a:effectLst/>
                  <a:uLnTx/>
                  <a:uFillTx/>
                  <a:latin typeface="Calibri" panose="020F0502020204030204"/>
                  <a:ea typeface="+mn-ea"/>
                  <a:cs typeface="+mn-cs"/>
                </a:rPr>
                <a:t>3</a:t>
              </a:r>
            </a:p>
          </p:txBody>
        </p:sp>
      </p:grpSp>
      <p:grpSp>
        <p:nvGrpSpPr>
          <p:cNvPr id="269" name="Group 268">
            <a:extLst>
              <a:ext uri="{FF2B5EF4-FFF2-40B4-BE49-F238E27FC236}">
                <a16:creationId xmlns:a16="http://schemas.microsoft.com/office/drawing/2014/main" id="{B3D5325A-D8DD-4E6F-B859-378CF4D2D475}"/>
              </a:ext>
            </a:extLst>
          </p:cNvPr>
          <p:cNvGrpSpPr/>
          <p:nvPr/>
        </p:nvGrpSpPr>
        <p:grpSpPr>
          <a:xfrm>
            <a:off x="575377" y="1657979"/>
            <a:ext cx="591498" cy="815975"/>
            <a:chOff x="557892" y="3038726"/>
            <a:chExt cx="591498" cy="815975"/>
          </a:xfrm>
        </p:grpSpPr>
        <p:sp>
          <p:nvSpPr>
            <p:cNvPr id="270" name="Rectangle: Rounded Corners 269">
              <a:extLst>
                <a:ext uri="{FF2B5EF4-FFF2-40B4-BE49-F238E27FC236}">
                  <a16:creationId xmlns:a16="http://schemas.microsoft.com/office/drawing/2014/main" id="{71F516C9-E3DD-42E9-8565-C7BB6E8A0CC2}"/>
                </a:ext>
              </a:extLst>
            </p:cNvPr>
            <p:cNvSpPr/>
            <p:nvPr/>
          </p:nvSpPr>
          <p:spPr>
            <a:xfrm>
              <a:off x="557892" y="3038726"/>
              <a:ext cx="591498" cy="815975"/>
            </a:xfrm>
            <a:prstGeom prst="roundRect">
              <a:avLst>
                <a:gd name="adj" fmla="val 10226"/>
              </a:avLst>
            </a:prstGeom>
            <a:solidFill>
              <a:schemeClr val="bg1"/>
            </a:solidFill>
            <a:ln w="38100">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Multiply 14">
              <a:extLst>
                <a:ext uri="{FF2B5EF4-FFF2-40B4-BE49-F238E27FC236}">
                  <a16:creationId xmlns:a16="http://schemas.microsoft.com/office/drawing/2014/main" id="{0E966C4F-BC28-4A26-9473-5BF75472FA01}"/>
                </a:ext>
              </a:extLst>
            </p:cNvPr>
            <p:cNvSpPr/>
            <p:nvPr/>
          </p:nvSpPr>
          <p:spPr>
            <a:xfrm>
              <a:off x="596970" y="3066067"/>
              <a:ext cx="267952" cy="228560"/>
            </a:xfrm>
            <a:prstGeom prst="mathMultiply">
              <a:avLst>
                <a:gd name="adj1" fmla="val 15513"/>
              </a:avLst>
            </a:prstGeom>
            <a:solidFill>
              <a:srgbClr val="7030A0"/>
            </a:solidFill>
            <a:ln>
              <a:solidFill>
                <a:srgbClr val="7030A0"/>
              </a:solidFill>
            </a:ln>
          </p:spPr>
          <p:style>
            <a:lnRef idx="1">
              <a:schemeClr val="accent2"/>
            </a:lnRef>
            <a:fillRef idx="3">
              <a:schemeClr val="accent2"/>
            </a:fillRef>
            <a:effectRef idx="2">
              <a:schemeClr val="accent2"/>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72" name="L-Shape 271">
              <a:extLst>
                <a:ext uri="{FF2B5EF4-FFF2-40B4-BE49-F238E27FC236}">
                  <a16:creationId xmlns:a16="http://schemas.microsoft.com/office/drawing/2014/main" id="{B3E04ADF-7090-4352-A901-2FF099D6BA31}"/>
                </a:ext>
              </a:extLst>
            </p:cNvPr>
            <p:cNvSpPr/>
            <p:nvPr/>
          </p:nvSpPr>
          <p:spPr>
            <a:xfrm rot="19322906">
              <a:off x="622388" y="3618203"/>
              <a:ext cx="217116" cy="90340"/>
            </a:xfrm>
            <a:prstGeom prst="corner">
              <a:avLst/>
            </a:prstGeom>
            <a:solidFill>
              <a:srgbClr val="7030A0"/>
            </a:solidFill>
            <a:ln>
              <a:solidFill>
                <a:srgbClr val="7030A0"/>
              </a:solidFill>
            </a:ln>
          </p:spPr>
          <p:style>
            <a:lnRef idx="1">
              <a:schemeClr val="accent2"/>
            </a:lnRef>
            <a:fillRef idx="3">
              <a:schemeClr val="accent2"/>
            </a:fillRef>
            <a:effectRef idx="2">
              <a:schemeClr val="accent2"/>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73" name="L-Shape 272">
              <a:extLst>
                <a:ext uri="{FF2B5EF4-FFF2-40B4-BE49-F238E27FC236}">
                  <a16:creationId xmlns:a16="http://schemas.microsoft.com/office/drawing/2014/main" id="{7F080F9D-E8F8-4453-BEF7-44BD73C0A609}"/>
                </a:ext>
              </a:extLst>
            </p:cNvPr>
            <p:cNvSpPr/>
            <p:nvPr/>
          </p:nvSpPr>
          <p:spPr>
            <a:xfrm rot="19322906">
              <a:off x="622388" y="3379178"/>
              <a:ext cx="217116" cy="90340"/>
            </a:xfrm>
            <a:prstGeom prst="corner">
              <a:avLst/>
            </a:prstGeom>
            <a:solidFill>
              <a:srgbClr val="7030A0"/>
            </a:solidFill>
            <a:ln>
              <a:solidFill>
                <a:srgbClr val="7030A0"/>
              </a:solidFill>
            </a:ln>
          </p:spPr>
          <p:style>
            <a:lnRef idx="1">
              <a:schemeClr val="accent2"/>
            </a:lnRef>
            <a:fillRef idx="3">
              <a:schemeClr val="accent2"/>
            </a:fillRef>
            <a:effectRef idx="2">
              <a:schemeClr val="accent2"/>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74" name="TextBox 1034">
              <a:extLst>
                <a:ext uri="{FF2B5EF4-FFF2-40B4-BE49-F238E27FC236}">
                  <a16:creationId xmlns:a16="http://schemas.microsoft.com/office/drawing/2014/main" id="{5D1BF0FD-C434-4AAE-9AB4-4489C9D068B8}"/>
                </a:ext>
              </a:extLst>
            </p:cNvPr>
            <p:cNvSpPr txBox="1"/>
            <p:nvPr/>
          </p:nvSpPr>
          <p:spPr>
            <a:xfrm>
              <a:off x="926814" y="3079232"/>
              <a:ext cx="109004" cy="775469"/>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7030A0"/>
                  </a:solidFill>
                  <a:effectLst/>
                  <a:uLnTx/>
                  <a:uFillTx/>
                  <a:latin typeface="Calibri" panose="020F0502020204030204"/>
                  <a:ea typeface="+mn-ea"/>
                  <a:cs typeface="+mn-cs"/>
                </a:rPr>
                <a:t>S</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7030A0"/>
                  </a:solidFill>
                  <a:effectLst/>
                  <a:uLnTx/>
                  <a:uFillTx/>
                  <a:latin typeface="Calibri" panose="020F0502020204030204"/>
                  <a:ea typeface="+mn-ea"/>
                  <a:cs typeface="+mn-cs"/>
                </a:rPr>
                <a:t>C</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7030A0"/>
                  </a:solidFill>
                  <a:effectLst/>
                  <a:uLnTx/>
                  <a:uFillTx/>
                  <a:latin typeface="Calibri" panose="020F0502020204030204"/>
                  <a:ea typeface="+mn-ea"/>
                  <a:cs typeface="+mn-cs"/>
                </a:rPr>
                <a:t>P</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7030A0"/>
                  </a:solidFill>
                  <a:effectLst/>
                  <a:uLnTx/>
                  <a:uFillTx/>
                  <a:latin typeface="Calibri" panose="020F0502020204030204"/>
                  <a:ea typeface="+mn-ea"/>
                  <a:cs typeface="+mn-cs"/>
                </a:rPr>
                <a:t>2</a:t>
              </a:r>
            </a:p>
          </p:txBody>
        </p:sp>
      </p:grpSp>
      <p:cxnSp>
        <p:nvCxnSpPr>
          <p:cNvPr id="240" name="Connector: Curved 239">
            <a:extLst>
              <a:ext uri="{FF2B5EF4-FFF2-40B4-BE49-F238E27FC236}">
                <a16:creationId xmlns:a16="http://schemas.microsoft.com/office/drawing/2014/main" id="{DFFA9FC6-14A8-4846-A034-3F73FF758080}"/>
              </a:ext>
            </a:extLst>
          </p:cNvPr>
          <p:cNvCxnSpPr>
            <a:stCxn id="1049" idx="3"/>
            <a:endCxn id="15" idx="1"/>
          </p:cNvCxnSpPr>
          <p:nvPr/>
        </p:nvCxnSpPr>
        <p:spPr>
          <a:xfrm>
            <a:off x="4281572" y="1161532"/>
            <a:ext cx="1340120" cy="256545"/>
          </a:xfrm>
          <a:prstGeom prst="curvedConnector3">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B2045E9F-729E-4A0E-8859-16C16DD18ECA}"/>
              </a:ext>
            </a:extLst>
          </p:cNvPr>
          <p:cNvSpPr txBox="1"/>
          <p:nvPr/>
        </p:nvSpPr>
        <p:spPr>
          <a:xfrm>
            <a:off x="4246911" y="931615"/>
            <a:ext cx="55335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Calibri" panose="020F0502020204030204"/>
                <a:ea typeface="+mn-ea"/>
                <a:cs typeface="+mn-cs"/>
              </a:rPr>
              <a:t>Attach</a:t>
            </a:r>
          </a:p>
        </p:txBody>
      </p:sp>
      <p:cxnSp>
        <p:nvCxnSpPr>
          <p:cNvPr id="290" name="Connector: Curved 289">
            <a:extLst>
              <a:ext uri="{FF2B5EF4-FFF2-40B4-BE49-F238E27FC236}">
                <a16:creationId xmlns:a16="http://schemas.microsoft.com/office/drawing/2014/main" id="{1D3F0BEE-7795-4AA2-89C0-FC1529945D8D}"/>
              </a:ext>
            </a:extLst>
          </p:cNvPr>
          <p:cNvCxnSpPr>
            <a:cxnSpLocks/>
            <a:stCxn id="1049" idx="2"/>
            <a:endCxn id="5" idx="3"/>
          </p:cNvCxnSpPr>
          <p:nvPr/>
        </p:nvCxnSpPr>
        <p:spPr>
          <a:xfrm rot="5400000">
            <a:off x="3119431" y="2131365"/>
            <a:ext cx="1428239" cy="304546"/>
          </a:xfrm>
          <a:prstGeom prst="curvedConnector2">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3" name="Connector: Curved 292">
            <a:extLst>
              <a:ext uri="{FF2B5EF4-FFF2-40B4-BE49-F238E27FC236}">
                <a16:creationId xmlns:a16="http://schemas.microsoft.com/office/drawing/2014/main" id="{F0D3F612-F611-4C08-959C-A7B3E886E869}"/>
              </a:ext>
            </a:extLst>
          </p:cNvPr>
          <p:cNvCxnSpPr>
            <a:cxnSpLocks/>
            <a:stCxn id="1049" idx="2"/>
            <a:endCxn id="41" idx="1"/>
          </p:cNvCxnSpPr>
          <p:nvPr/>
        </p:nvCxnSpPr>
        <p:spPr>
          <a:xfrm rot="16200000" flipH="1">
            <a:off x="3919105" y="1636237"/>
            <a:ext cx="1438864" cy="1305428"/>
          </a:xfrm>
          <a:prstGeom prst="curvedConnector2">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6" name="Connector: Curved 295">
            <a:extLst>
              <a:ext uri="{FF2B5EF4-FFF2-40B4-BE49-F238E27FC236}">
                <a16:creationId xmlns:a16="http://schemas.microsoft.com/office/drawing/2014/main" id="{14CB9266-7DCC-45F2-84D5-69643CADD431}"/>
              </a:ext>
            </a:extLst>
          </p:cNvPr>
          <p:cNvCxnSpPr>
            <a:cxnSpLocks/>
            <a:stCxn id="1049" idx="2"/>
          </p:cNvCxnSpPr>
          <p:nvPr/>
        </p:nvCxnSpPr>
        <p:spPr>
          <a:xfrm rot="16200000" flipH="1">
            <a:off x="5672941" y="-117599"/>
            <a:ext cx="1150667" cy="4524902"/>
          </a:xfrm>
          <a:prstGeom prst="curvedConnector2">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1" name="Connector: Curved 300">
            <a:extLst>
              <a:ext uri="{FF2B5EF4-FFF2-40B4-BE49-F238E27FC236}">
                <a16:creationId xmlns:a16="http://schemas.microsoft.com/office/drawing/2014/main" id="{D6BD082B-1C46-4135-BFD8-381DB49A5553}"/>
              </a:ext>
            </a:extLst>
          </p:cNvPr>
          <p:cNvCxnSpPr>
            <a:cxnSpLocks/>
            <a:stCxn id="270" idx="3"/>
            <a:endCxn id="5" idx="1"/>
          </p:cNvCxnSpPr>
          <p:nvPr/>
        </p:nvCxnSpPr>
        <p:spPr>
          <a:xfrm>
            <a:off x="1166875" y="2065967"/>
            <a:ext cx="904904" cy="931791"/>
          </a:xfrm>
          <a:prstGeom prst="curvedConnector3">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811F6AD8-DE5C-45D1-9D55-54D76C1F4FA3}"/>
              </a:ext>
            </a:extLst>
          </p:cNvPr>
          <p:cNvSpPr txBox="1"/>
          <p:nvPr/>
        </p:nvSpPr>
        <p:spPr>
          <a:xfrm>
            <a:off x="1142553" y="1822880"/>
            <a:ext cx="55335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Calibri" panose="020F0502020204030204"/>
                <a:ea typeface="+mn-ea"/>
                <a:cs typeface="+mn-cs"/>
              </a:rPr>
              <a:t>Attach</a:t>
            </a:r>
          </a:p>
        </p:txBody>
      </p:sp>
      <p:cxnSp>
        <p:nvCxnSpPr>
          <p:cNvPr id="306" name="Connector: Curved 305">
            <a:extLst>
              <a:ext uri="{FF2B5EF4-FFF2-40B4-BE49-F238E27FC236}">
                <a16:creationId xmlns:a16="http://schemas.microsoft.com/office/drawing/2014/main" id="{7603F03F-4DB8-46EE-AA99-9528250E2ADD}"/>
              </a:ext>
            </a:extLst>
          </p:cNvPr>
          <p:cNvCxnSpPr>
            <a:cxnSpLocks/>
            <a:stCxn id="270" idx="2"/>
            <a:endCxn id="243" idx="1"/>
          </p:cNvCxnSpPr>
          <p:nvPr/>
        </p:nvCxnSpPr>
        <p:spPr>
          <a:xfrm rot="16200000" flipH="1">
            <a:off x="327826" y="3017253"/>
            <a:ext cx="1490653" cy="404053"/>
          </a:xfrm>
          <a:prstGeom prst="curvedConnector2">
            <a:avLst/>
          </a:prstGeom>
          <a:ln>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9" name="Connector: Curved 308">
            <a:extLst>
              <a:ext uri="{FF2B5EF4-FFF2-40B4-BE49-F238E27FC236}">
                <a16:creationId xmlns:a16="http://schemas.microsoft.com/office/drawing/2014/main" id="{58D8F4E0-037D-4F6B-B023-A7DE0D98C01F}"/>
              </a:ext>
            </a:extLst>
          </p:cNvPr>
          <p:cNvCxnSpPr>
            <a:cxnSpLocks/>
            <a:stCxn id="270" idx="2"/>
            <a:endCxn id="246" idx="1"/>
          </p:cNvCxnSpPr>
          <p:nvPr/>
        </p:nvCxnSpPr>
        <p:spPr>
          <a:xfrm rot="16200000" flipH="1">
            <a:off x="1265134" y="2079945"/>
            <a:ext cx="1490653" cy="2278669"/>
          </a:xfrm>
          <a:prstGeom prst="curvedConnector2">
            <a:avLst/>
          </a:prstGeom>
          <a:ln>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 name="Connector: Curved 313">
            <a:extLst>
              <a:ext uri="{FF2B5EF4-FFF2-40B4-BE49-F238E27FC236}">
                <a16:creationId xmlns:a16="http://schemas.microsoft.com/office/drawing/2014/main" id="{AE8F11D3-0E9A-4A85-94F6-E87ADAB4CE3A}"/>
              </a:ext>
            </a:extLst>
          </p:cNvPr>
          <p:cNvCxnSpPr>
            <a:cxnSpLocks/>
            <a:stCxn id="262" idx="2"/>
            <a:endCxn id="215" idx="3"/>
          </p:cNvCxnSpPr>
          <p:nvPr/>
        </p:nvCxnSpPr>
        <p:spPr>
          <a:xfrm rot="5400000">
            <a:off x="10200888" y="4166707"/>
            <a:ext cx="2025591" cy="441527"/>
          </a:xfrm>
          <a:prstGeom prst="curvedConnector2">
            <a:avLst/>
          </a:prstGeom>
          <a:ln w="381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FAD093C2-27F8-4E38-B8F1-074F7E90AF86}"/>
              </a:ext>
            </a:extLst>
          </p:cNvPr>
          <p:cNvSpPr txBox="1"/>
          <p:nvPr/>
        </p:nvSpPr>
        <p:spPr>
          <a:xfrm>
            <a:off x="11434446" y="3349222"/>
            <a:ext cx="55335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prstClr val="black"/>
                </a:solidFill>
                <a:effectLst/>
                <a:uLnTx/>
                <a:uFillTx/>
                <a:latin typeface="Calibri" panose="020F0502020204030204"/>
                <a:ea typeface="+mn-ea"/>
                <a:cs typeface="+mn-cs"/>
              </a:rPr>
              <a:t>Attach</a:t>
            </a:r>
          </a:p>
        </p:txBody>
      </p:sp>
      <p:cxnSp>
        <p:nvCxnSpPr>
          <p:cNvPr id="326" name="Connector: Curved 325">
            <a:extLst>
              <a:ext uri="{FF2B5EF4-FFF2-40B4-BE49-F238E27FC236}">
                <a16:creationId xmlns:a16="http://schemas.microsoft.com/office/drawing/2014/main" id="{3C90CB44-1315-4AE1-950F-6D36645DE34C}"/>
              </a:ext>
            </a:extLst>
          </p:cNvPr>
          <p:cNvCxnSpPr>
            <a:cxnSpLocks/>
          </p:cNvCxnSpPr>
          <p:nvPr/>
        </p:nvCxnSpPr>
        <p:spPr>
          <a:xfrm rot="5400000">
            <a:off x="10379844" y="4129304"/>
            <a:ext cx="1985525" cy="775466"/>
          </a:xfrm>
          <a:prstGeom prst="curvedConnector2">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3" name="Callout: Left-Right Arrow 302">
            <a:extLst>
              <a:ext uri="{FF2B5EF4-FFF2-40B4-BE49-F238E27FC236}">
                <a16:creationId xmlns:a16="http://schemas.microsoft.com/office/drawing/2014/main" id="{BCAF6F67-4809-4C18-89E3-DCA1073D2807}"/>
              </a:ext>
            </a:extLst>
          </p:cNvPr>
          <p:cNvSpPr/>
          <p:nvPr/>
        </p:nvSpPr>
        <p:spPr>
          <a:xfrm>
            <a:off x="2603011" y="4148286"/>
            <a:ext cx="542809" cy="299217"/>
          </a:xfrm>
          <a:prstGeom prst="leftRightArrowCallout">
            <a:avLst>
              <a:gd name="adj1" fmla="val 19759"/>
              <a:gd name="adj2" fmla="val 16246"/>
              <a:gd name="adj3" fmla="val 13859"/>
              <a:gd name="adj4" fmla="val 63915"/>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Calibri" panose="020F0502020204030204"/>
                <a:ea typeface="+mn-ea"/>
                <a:cs typeface="+mn-cs"/>
              </a:rPr>
              <a:t>SCP1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Calibri" panose="020F0502020204030204"/>
                <a:ea typeface="+mn-ea"/>
                <a:cs typeface="+mn-cs"/>
              </a:rPr>
              <a:t>SCP2</a:t>
            </a:r>
          </a:p>
        </p:txBody>
      </p:sp>
      <p:sp>
        <p:nvSpPr>
          <p:cNvPr id="331" name="Callout: Right Arrow 330">
            <a:extLst>
              <a:ext uri="{FF2B5EF4-FFF2-40B4-BE49-F238E27FC236}">
                <a16:creationId xmlns:a16="http://schemas.microsoft.com/office/drawing/2014/main" id="{867045FC-480F-4888-B536-1B88E51FD439}"/>
              </a:ext>
            </a:extLst>
          </p:cNvPr>
          <p:cNvSpPr/>
          <p:nvPr/>
        </p:nvSpPr>
        <p:spPr>
          <a:xfrm>
            <a:off x="5005874" y="4141725"/>
            <a:ext cx="428196" cy="299217"/>
          </a:xfrm>
          <a:prstGeom prst="rightArrowCallout">
            <a:avLst>
              <a:gd name="adj1" fmla="val 21349"/>
              <a:gd name="adj2" fmla="val 17041"/>
              <a:gd name="adj3" fmla="val 15450"/>
              <a:gd name="adj4" fmla="val 80193"/>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Calibri" panose="020F0502020204030204"/>
                <a:ea typeface="+mn-ea"/>
                <a:cs typeface="+mn-cs"/>
              </a:rPr>
              <a:t>SCP1</a:t>
            </a:r>
          </a:p>
        </p:txBody>
      </p:sp>
      <p:sp>
        <p:nvSpPr>
          <p:cNvPr id="333" name="Callout: Right Arrow 332">
            <a:extLst>
              <a:ext uri="{FF2B5EF4-FFF2-40B4-BE49-F238E27FC236}">
                <a16:creationId xmlns:a16="http://schemas.microsoft.com/office/drawing/2014/main" id="{F895C0BF-AAB6-4433-AB20-67D2CF838B4B}"/>
              </a:ext>
            </a:extLst>
          </p:cNvPr>
          <p:cNvSpPr/>
          <p:nvPr/>
        </p:nvSpPr>
        <p:spPr>
          <a:xfrm>
            <a:off x="7205760" y="5250657"/>
            <a:ext cx="428196" cy="299217"/>
          </a:xfrm>
          <a:prstGeom prst="rightArrowCallout">
            <a:avLst>
              <a:gd name="adj1" fmla="val 21349"/>
              <a:gd name="adj2" fmla="val 17041"/>
              <a:gd name="adj3" fmla="val 15450"/>
              <a:gd name="adj4" fmla="val 80193"/>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Calibri" panose="020F0502020204030204"/>
                <a:ea typeface="+mn-ea"/>
                <a:cs typeface="+mn-cs"/>
              </a:rPr>
              <a:t>SCP1</a:t>
            </a:r>
          </a:p>
        </p:txBody>
      </p:sp>
      <p:sp>
        <p:nvSpPr>
          <p:cNvPr id="334" name="Callout: Right Arrow 333">
            <a:extLst>
              <a:ext uri="{FF2B5EF4-FFF2-40B4-BE49-F238E27FC236}">
                <a16:creationId xmlns:a16="http://schemas.microsoft.com/office/drawing/2014/main" id="{5A1B0BDB-69CA-441D-94F8-DB77D7AB15EA}"/>
              </a:ext>
            </a:extLst>
          </p:cNvPr>
          <p:cNvSpPr/>
          <p:nvPr/>
        </p:nvSpPr>
        <p:spPr>
          <a:xfrm>
            <a:off x="9240864" y="5258538"/>
            <a:ext cx="428196" cy="299217"/>
          </a:xfrm>
          <a:prstGeom prst="rightArrowCallout">
            <a:avLst>
              <a:gd name="adj1" fmla="val 21349"/>
              <a:gd name="adj2" fmla="val 17041"/>
              <a:gd name="adj3" fmla="val 15450"/>
              <a:gd name="adj4" fmla="val 80193"/>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Calibri" panose="020F0502020204030204"/>
                <a:ea typeface="+mn-ea"/>
                <a:cs typeface="+mn-cs"/>
              </a:rPr>
              <a:t>SCP1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Calibri" panose="020F0502020204030204"/>
                <a:ea typeface="+mn-ea"/>
                <a:cs typeface="+mn-cs"/>
              </a:rPr>
              <a:t>SCP3</a:t>
            </a:r>
          </a:p>
        </p:txBody>
      </p:sp>
      <p:sp>
        <p:nvSpPr>
          <p:cNvPr id="316" name="TextBox 315">
            <a:extLst>
              <a:ext uri="{FF2B5EF4-FFF2-40B4-BE49-F238E27FC236}">
                <a16:creationId xmlns:a16="http://schemas.microsoft.com/office/drawing/2014/main" id="{B1FBE1B7-F669-4AA4-BBFD-2EE162F40B97}"/>
              </a:ext>
            </a:extLst>
          </p:cNvPr>
          <p:cNvSpPr txBox="1"/>
          <p:nvPr/>
        </p:nvSpPr>
        <p:spPr>
          <a:xfrm>
            <a:off x="8747861" y="809735"/>
            <a:ext cx="3054491" cy="954107"/>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none" rtlCol="0">
            <a:spAutoFit/>
          </a:bodyPr>
          <a:lstStyle/>
          <a:p>
            <a:pPr marL="268288" marR="0" lvl="0" indent="-268288" algn="l" defTabSz="914400" rtl="0" eaLnBrk="1" fontAlgn="auto" latinLnBrk="0" hangingPunct="1">
              <a:lnSpc>
                <a:spcPct val="100000"/>
              </a:lnSpc>
              <a:spcBef>
                <a:spcPts val="0"/>
              </a:spcBef>
              <a:spcAft>
                <a:spcPts val="0"/>
              </a:spcAft>
              <a:buClrTx/>
              <a:buSzTx/>
              <a:buFontTx/>
              <a:buAutoNum type="arabicPeriod"/>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Create AWS Organization</a:t>
            </a:r>
          </a:p>
          <a:p>
            <a:pPr marL="268288" marR="0" lvl="0" indent="-268288" algn="l" defTabSz="914400" rtl="0" eaLnBrk="1" fontAlgn="auto" latinLnBrk="0" hangingPunct="1">
              <a:lnSpc>
                <a:spcPct val="100000"/>
              </a:lnSpc>
              <a:spcBef>
                <a:spcPts val="0"/>
              </a:spcBef>
              <a:spcAft>
                <a:spcPts val="0"/>
              </a:spcAft>
              <a:buClrTx/>
              <a:buSzTx/>
              <a:buFontTx/>
              <a:buAutoNum type="arabicPeriod"/>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Create Organization Units (OUs)</a:t>
            </a:r>
          </a:p>
          <a:p>
            <a:pPr marL="268288" marR="0" lvl="0" indent="-268288" algn="l" defTabSz="914400" rtl="0" eaLnBrk="1" fontAlgn="auto" latinLnBrk="0" hangingPunct="1">
              <a:lnSpc>
                <a:spcPct val="100000"/>
              </a:lnSpc>
              <a:spcBef>
                <a:spcPts val="0"/>
              </a:spcBef>
              <a:spcAft>
                <a:spcPts val="0"/>
              </a:spcAft>
              <a:buClrTx/>
              <a:buSzTx/>
              <a:buFontTx/>
              <a:buAutoNum type="arabicPeriod"/>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Attach Service Control Policy (SCPs)</a:t>
            </a:r>
          </a:p>
          <a:p>
            <a:pPr marL="268288" marR="0" lvl="0" indent="-268288" algn="l" defTabSz="914400" rtl="0" eaLnBrk="1" fontAlgn="auto" latinLnBrk="0" hangingPunct="1">
              <a:lnSpc>
                <a:spcPct val="100000"/>
              </a:lnSpc>
              <a:spcBef>
                <a:spcPts val="0"/>
              </a:spcBef>
              <a:spcAft>
                <a:spcPts val="0"/>
              </a:spcAft>
              <a:buClrTx/>
              <a:buSzTx/>
              <a:buFontTx/>
              <a:buAutoNum type="arabicPeriod"/>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Add / Invite member AWS Accounts</a:t>
            </a:r>
          </a:p>
        </p:txBody>
      </p:sp>
    </p:spTree>
    <p:extLst>
      <p:ext uri="{BB962C8B-B14F-4D97-AF65-F5344CB8AC3E}">
        <p14:creationId xmlns:p14="http://schemas.microsoft.com/office/powerpoint/2010/main" val="40099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16">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16">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04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04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16">
                                            <p:txEl>
                                              <p:pRg st="2" end="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05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89"/>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4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9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9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9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16">
                                            <p:txEl>
                                              <p:pRg st="3" end="3"/>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6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226"/>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nodeType="afterEffect">
                                  <p:stCondLst>
                                    <p:cond delay="0"/>
                                  </p:stCondLst>
                                  <p:childTnLst>
                                    <p:set>
                                      <p:cBhvr>
                                        <p:cTn id="92" dur="1" fill="hold">
                                          <p:stCondLst>
                                            <p:cond delay="0"/>
                                          </p:stCondLst>
                                        </p:cTn>
                                        <p:tgtEl>
                                          <p:spTgt spid="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4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2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2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3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4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21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26"/>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0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3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4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21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1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3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49"/>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6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302"/>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30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30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30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303"/>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331"/>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05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315"/>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31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326"/>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34"/>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2" grpId="0"/>
      <p:bldP spid="243" grpId="0"/>
      <p:bldP spid="246" grpId="0"/>
      <p:bldP spid="247" grpId="0"/>
      <p:bldP spid="248" grpId="0"/>
      <p:bldP spid="249" grpId="0"/>
      <p:bldP spid="289" grpId="0"/>
      <p:bldP spid="302" grpId="0"/>
      <p:bldP spid="315" grpId="0"/>
      <p:bldP spid="303" grpId="0" animBg="1"/>
      <p:bldP spid="331" grpId="0" animBg="1"/>
      <p:bldP spid="333" grpId="0" animBg="1"/>
      <p:bldP spid="33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CDE201-4229-4A0A-A519-11443278B539}"/>
              </a:ext>
            </a:extLst>
          </p:cNvPr>
          <p:cNvSpPr>
            <a:spLocks noGrp="1"/>
          </p:cNvSpPr>
          <p:nvPr>
            <p:ph type="body" sz="quarter" idx="10"/>
          </p:nvPr>
        </p:nvSpPr>
        <p:spPr/>
        <p:txBody>
          <a:bodyPr/>
          <a:lstStyle/>
          <a:p>
            <a:r>
              <a:rPr lang="en-GB" dirty="0"/>
              <a:t>With AWS Secrets Manager – Rotate Secrets</a:t>
            </a:r>
          </a:p>
        </p:txBody>
      </p:sp>
      <p:sp>
        <p:nvSpPr>
          <p:cNvPr id="4" name="Rectangle: Rounded Corners 3">
            <a:extLst>
              <a:ext uri="{FF2B5EF4-FFF2-40B4-BE49-F238E27FC236}">
                <a16:creationId xmlns:a16="http://schemas.microsoft.com/office/drawing/2014/main" id="{E07D07C0-43FB-406C-A86B-7FCD4523DFEC}"/>
              </a:ext>
            </a:extLst>
          </p:cNvPr>
          <p:cNvSpPr/>
          <p:nvPr/>
        </p:nvSpPr>
        <p:spPr>
          <a:xfrm>
            <a:off x="412749" y="3285651"/>
            <a:ext cx="3374391" cy="3170712"/>
          </a:xfrm>
          <a:prstGeom prst="roundRect">
            <a:avLst>
              <a:gd name="adj" fmla="val 6949"/>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Application Code &lt; / &gt;</a:t>
            </a:r>
          </a:p>
          <a:p>
            <a:r>
              <a:rPr lang="en-GB" b="1" dirty="0">
                <a:solidFill>
                  <a:srgbClr val="C00000"/>
                </a:solidFill>
              </a:rPr>
              <a:t>Retrieve access Credentials from AWS Secrets Manager</a:t>
            </a:r>
            <a:endParaRPr lang="en-GB" dirty="0">
              <a:solidFill>
                <a:schemeClr val="tx1"/>
              </a:solidFill>
            </a:endParaRPr>
          </a:p>
          <a:p>
            <a:pPr>
              <a:lnSpc>
                <a:spcPct val="150000"/>
              </a:lnSpc>
            </a:pPr>
            <a:r>
              <a:rPr lang="en-GB" dirty="0">
                <a:solidFill>
                  <a:schemeClr val="tx1"/>
                </a:solidFill>
              </a:rPr>
              <a:t>Connect to DB…</a:t>
            </a:r>
          </a:p>
          <a:p>
            <a:pPr marL="177800" indent="-177800">
              <a:lnSpc>
                <a:spcPct val="150000"/>
              </a:lnSpc>
              <a:buFont typeface="Arial" panose="020B0604020202020204" pitchFamily="34" charset="0"/>
              <a:buChar char="•"/>
            </a:pPr>
            <a:r>
              <a:rPr lang="en-GB" dirty="0">
                <a:solidFill>
                  <a:schemeClr val="tx1"/>
                </a:solidFill>
              </a:rPr>
              <a:t>Username = </a:t>
            </a:r>
            <a:r>
              <a:rPr lang="en-GB" b="1" dirty="0">
                <a:solidFill>
                  <a:srgbClr val="C00000"/>
                </a:solidFill>
              </a:rPr>
              <a:t>%Secret1%</a:t>
            </a:r>
          </a:p>
          <a:p>
            <a:pPr marL="177800" indent="-177800">
              <a:lnSpc>
                <a:spcPct val="150000"/>
              </a:lnSpc>
              <a:buFont typeface="Arial" panose="020B0604020202020204" pitchFamily="34" charset="0"/>
              <a:buChar char="•"/>
            </a:pPr>
            <a:r>
              <a:rPr lang="en-GB" dirty="0">
                <a:solidFill>
                  <a:schemeClr val="tx1"/>
                </a:solidFill>
              </a:rPr>
              <a:t>Password = </a:t>
            </a:r>
            <a:r>
              <a:rPr lang="en-GB" b="1" dirty="0">
                <a:solidFill>
                  <a:srgbClr val="C00000"/>
                </a:solidFill>
              </a:rPr>
              <a:t>%Secret2%</a:t>
            </a:r>
          </a:p>
          <a:p>
            <a:r>
              <a:rPr lang="en-GB" dirty="0">
                <a:solidFill>
                  <a:schemeClr val="tx1"/>
                </a:solidFill>
              </a:rPr>
              <a:t>……  …..  ……  ……  …..  ……   …... </a:t>
            </a:r>
          </a:p>
          <a:p>
            <a:r>
              <a:rPr lang="en-GB" dirty="0">
                <a:solidFill>
                  <a:schemeClr val="tx1"/>
                </a:solidFill>
              </a:rPr>
              <a:t>……  …..  ……  ……  …..  ……   ……</a:t>
            </a:r>
          </a:p>
          <a:p>
            <a:r>
              <a:rPr lang="en-GB" dirty="0">
                <a:solidFill>
                  <a:schemeClr val="tx1"/>
                </a:solidFill>
              </a:rPr>
              <a:t>……  …..  ……  ……  …..  ……   ……</a:t>
            </a:r>
          </a:p>
        </p:txBody>
      </p:sp>
      <p:pic>
        <p:nvPicPr>
          <p:cNvPr id="2052" name="Picture 4">
            <a:extLst>
              <a:ext uri="{FF2B5EF4-FFF2-40B4-BE49-F238E27FC236}">
                <a16:creationId xmlns:a16="http://schemas.microsoft.com/office/drawing/2014/main" id="{9ED03F2D-4E0E-4F1A-86A9-BE577E09D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0" y="39185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7D8CDB-F0AD-43F6-A698-923815E09851}"/>
              </a:ext>
            </a:extLst>
          </p:cNvPr>
          <p:cNvSpPr txBox="1"/>
          <p:nvPr/>
        </p:nvSpPr>
        <p:spPr>
          <a:xfrm>
            <a:off x="10297662" y="4084761"/>
            <a:ext cx="1058175" cy="369332"/>
          </a:xfrm>
          <a:prstGeom prst="rect">
            <a:avLst/>
          </a:prstGeom>
          <a:noFill/>
        </p:spPr>
        <p:txBody>
          <a:bodyPr wrap="none" rtlCol="0">
            <a:spAutoFit/>
          </a:bodyPr>
          <a:lstStyle/>
          <a:p>
            <a:pPr algn="ctr"/>
            <a:r>
              <a:rPr lang="en-GB" dirty="0"/>
              <a:t>Database</a:t>
            </a:r>
          </a:p>
        </p:txBody>
      </p:sp>
      <p:grpSp>
        <p:nvGrpSpPr>
          <p:cNvPr id="2070" name="Group 2069">
            <a:extLst>
              <a:ext uri="{FF2B5EF4-FFF2-40B4-BE49-F238E27FC236}">
                <a16:creationId xmlns:a16="http://schemas.microsoft.com/office/drawing/2014/main" id="{0A7B28F8-74FA-4610-9BBE-BFF60ECAC49F}"/>
              </a:ext>
            </a:extLst>
          </p:cNvPr>
          <p:cNvGrpSpPr/>
          <p:nvPr/>
        </p:nvGrpSpPr>
        <p:grpSpPr>
          <a:xfrm>
            <a:off x="4441082" y="924204"/>
            <a:ext cx="3309835" cy="1828799"/>
            <a:chOff x="4441082" y="924204"/>
            <a:chExt cx="3309835" cy="1828799"/>
          </a:xfrm>
        </p:grpSpPr>
        <p:grpSp>
          <p:nvGrpSpPr>
            <p:cNvPr id="17" name="Group 16">
              <a:extLst>
                <a:ext uri="{FF2B5EF4-FFF2-40B4-BE49-F238E27FC236}">
                  <a16:creationId xmlns:a16="http://schemas.microsoft.com/office/drawing/2014/main" id="{842AD10C-EC15-4703-9F6A-7FB9A64BFD5C}"/>
                </a:ext>
              </a:extLst>
            </p:cNvPr>
            <p:cNvGrpSpPr/>
            <p:nvPr/>
          </p:nvGrpSpPr>
          <p:grpSpPr>
            <a:xfrm>
              <a:off x="4441082" y="924204"/>
              <a:ext cx="3309835" cy="1757631"/>
              <a:chOff x="4349749" y="1103997"/>
              <a:chExt cx="3309835" cy="1757631"/>
            </a:xfrm>
          </p:grpSpPr>
          <p:pic>
            <p:nvPicPr>
              <p:cNvPr id="11" name="Graphic 138">
                <a:extLst>
                  <a:ext uri="{FF2B5EF4-FFF2-40B4-BE49-F238E27FC236}">
                    <a16:creationId xmlns:a16="http://schemas.microsoft.com/office/drawing/2014/main" id="{93982781-BA69-4E0A-A07D-6C2F3AD9D5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49" y="1103997"/>
                <a:ext cx="483177" cy="483503"/>
              </a:xfrm>
              <a:prstGeom prst="rect">
                <a:avLst/>
              </a:prstGeom>
            </p:spPr>
          </p:pic>
          <p:sp>
            <p:nvSpPr>
              <p:cNvPr id="13" name="Rectangle 12">
                <a:extLst>
                  <a:ext uri="{FF2B5EF4-FFF2-40B4-BE49-F238E27FC236}">
                    <a16:creationId xmlns:a16="http://schemas.microsoft.com/office/drawing/2014/main" id="{7C9EED68-627C-423C-8045-213A34C78B77}"/>
                  </a:ext>
                </a:extLst>
              </p:cNvPr>
              <p:cNvSpPr/>
              <p:nvPr/>
            </p:nvSpPr>
            <p:spPr>
              <a:xfrm>
                <a:off x="4349749" y="1110347"/>
                <a:ext cx="3309835" cy="1751281"/>
              </a:xfrm>
              <a:prstGeom prst="rect">
                <a:avLst/>
              </a:prstGeom>
              <a:noFill/>
              <a:ln w="15875" cap="flat" cmpd="sng" algn="ctr">
                <a:solidFill>
                  <a:srgbClr val="DD344C"/>
                </a:solidFill>
                <a:prstDash val="solid"/>
                <a:miter lim="800000"/>
              </a:ln>
              <a:effectLst/>
            </p:spPr>
            <p:txBody>
              <a:bodyPr lIns="502920" tIns="91440"/>
              <a:lstStyle/>
              <a:p>
                <a:pPr marL="82550" marR="0" lvl="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AWS Secrets Manager</a:t>
                </a:r>
              </a:p>
            </p:txBody>
          </p:sp>
          <p:sp>
            <p:nvSpPr>
              <p:cNvPr id="20" name="TextBox 19">
                <a:extLst>
                  <a:ext uri="{FF2B5EF4-FFF2-40B4-BE49-F238E27FC236}">
                    <a16:creationId xmlns:a16="http://schemas.microsoft.com/office/drawing/2014/main" id="{050FB1E6-0350-45AA-8620-130D9A116AF3}"/>
                  </a:ext>
                </a:extLst>
              </p:cNvPr>
              <p:cNvSpPr txBox="1"/>
              <p:nvPr/>
            </p:nvSpPr>
            <p:spPr>
              <a:xfrm>
                <a:off x="4591337" y="1541967"/>
                <a:ext cx="2450261" cy="1295868"/>
              </a:xfrm>
              <a:prstGeom prst="rect">
                <a:avLst/>
              </a:prstGeom>
              <a:noFill/>
            </p:spPr>
            <p:txBody>
              <a:bodyPr wrap="square">
                <a:spAutoFit/>
              </a:bodyPr>
              <a:lstStyle/>
              <a:p>
                <a:pPr>
                  <a:lnSpc>
                    <a:spcPct val="150000"/>
                  </a:lnSpc>
                </a:pPr>
                <a:r>
                  <a:rPr lang="en-GB" dirty="0">
                    <a:solidFill>
                      <a:schemeClr val="tx1"/>
                    </a:solidFill>
                  </a:rPr>
                  <a:t>DB Credentials</a:t>
                </a:r>
              </a:p>
              <a:p>
                <a:pPr marL="200025" indent="-200025">
                  <a:lnSpc>
                    <a:spcPct val="150000"/>
                  </a:lnSpc>
                  <a:buFont typeface="Arial" panose="020B0604020202020204" pitchFamily="34" charset="0"/>
                  <a:buChar char="•"/>
                </a:pPr>
                <a:r>
                  <a:rPr lang="en-GB" b="1" dirty="0">
                    <a:solidFill>
                      <a:srgbClr val="C00000"/>
                    </a:solidFill>
                  </a:rPr>
                  <a:t>%Secret1% </a:t>
                </a:r>
                <a:r>
                  <a:rPr lang="en-GB" dirty="0">
                    <a:solidFill>
                      <a:schemeClr val="tx1"/>
                    </a:solidFill>
                  </a:rPr>
                  <a:t>= ABC</a:t>
                </a:r>
              </a:p>
              <a:p>
                <a:pPr marL="200025" indent="-200025">
                  <a:lnSpc>
                    <a:spcPct val="150000"/>
                  </a:lnSpc>
                  <a:buFont typeface="Arial" panose="020B0604020202020204" pitchFamily="34" charset="0"/>
                  <a:buChar char="•"/>
                </a:pPr>
                <a:r>
                  <a:rPr lang="en-GB" b="1" dirty="0">
                    <a:solidFill>
                      <a:srgbClr val="C00000"/>
                    </a:solidFill>
                  </a:rPr>
                  <a:t>%Secret2% </a:t>
                </a:r>
                <a:r>
                  <a:rPr lang="en-GB" dirty="0">
                    <a:solidFill>
                      <a:schemeClr val="tx1"/>
                    </a:solidFill>
                  </a:rPr>
                  <a:t>= 123</a:t>
                </a:r>
              </a:p>
            </p:txBody>
          </p:sp>
        </p:grpSp>
        <p:pic>
          <p:nvPicPr>
            <p:cNvPr id="3074" name="Picture 2">
              <a:extLst>
                <a:ext uri="{FF2B5EF4-FFF2-40B4-BE49-F238E27FC236}">
                  <a16:creationId xmlns:a16="http://schemas.microsoft.com/office/drawing/2014/main" id="{1C567E2B-AB6B-498A-851D-5C84D16B66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664" y="1800503"/>
              <a:ext cx="952500" cy="952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71" name="Group 2070">
            <a:extLst>
              <a:ext uri="{FF2B5EF4-FFF2-40B4-BE49-F238E27FC236}">
                <a16:creationId xmlns:a16="http://schemas.microsoft.com/office/drawing/2014/main" id="{35F1568D-3FD5-453C-9B49-AC9448E12893}"/>
              </a:ext>
            </a:extLst>
          </p:cNvPr>
          <p:cNvGrpSpPr/>
          <p:nvPr/>
        </p:nvGrpSpPr>
        <p:grpSpPr>
          <a:xfrm>
            <a:off x="3065547" y="4652735"/>
            <a:ext cx="402046" cy="819345"/>
            <a:chOff x="3065547" y="4652735"/>
            <a:chExt cx="402046" cy="819345"/>
          </a:xfrm>
        </p:grpSpPr>
        <p:pic>
          <p:nvPicPr>
            <p:cNvPr id="3078" name="Picture 6">
              <a:extLst>
                <a:ext uri="{FF2B5EF4-FFF2-40B4-BE49-F238E27FC236}">
                  <a16:creationId xmlns:a16="http://schemas.microsoft.com/office/drawing/2014/main" id="{1DC7CDB9-BCFC-454C-AE0A-553C29444237}"/>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65547" y="4652735"/>
              <a:ext cx="402046" cy="4020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501FFC2-1CE2-45E8-970E-79E7E64C86C9}"/>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65547" y="5070034"/>
              <a:ext cx="402046" cy="402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68" name="Group 2067">
            <a:extLst>
              <a:ext uri="{FF2B5EF4-FFF2-40B4-BE49-F238E27FC236}">
                <a16:creationId xmlns:a16="http://schemas.microsoft.com/office/drawing/2014/main" id="{9B673B53-1256-4510-97FF-656C075704B3}"/>
              </a:ext>
            </a:extLst>
          </p:cNvPr>
          <p:cNvGrpSpPr/>
          <p:nvPr/>
        </p:nvGrpSpPr>
        <p:grpSpPr>
          <a:xfrm>
            <a:off x="3787140" y="2688185"/>
            <a:ext cx="1034336" cy="2182822"/>
            <a:chOff x="3787140" y="2688185"/>
            <a:chExt cx="1034336" cy="2182822"/>
          </a:xfrm>
        </p:grpSpPr>
        <p:cxnSp>
          <p:nvCxnSpPr>
            <p:cNvPr id="28" name="Connector: Elbow 27">
              <a:extLst>
                <a:ext uri="{FF2B5EF4-FFF2-40B4-BE49-F238E27FC236}">
                  <a16:creationId xmlns:a16="http://schemas.microsoft.com/office/drawing/2014/main" id="{B1D9157E-FAE0-4F4D-B987-A590F0BDD9A5}"/>
                </a:ext>
              </a:extLst>
            </p:cNvPr>
            <p:cNvCxnSpPr>
              <a:cxnSpLocks/>
              <a:stCxn id="4" idx="3"/>
            </p:cNvCxnSpPr>
            <p:nvPr/>
          </p:nvCxnSpPr>
          <p:spPr>
            <a:xfrm flipV="1">
              <a:off x="3787140" y="2688185"/>
              <a:ext cx="849668" cy="218282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048" name="TextBox 2047">
              <a:extLst>
                <a:ext uri="{FF2B5EF4-FFF2-40B4-BE49-F238E27FC236}">
                  <a16:creationId xmlns:a16="http://schemas.microsoft.com/office/drawing/2014/main" id="{6D5A3FB4-803E-4080-B0F5-CE17901C44E6}"/>
                </a:ext>
              </a:extLst>
            </p:cNvPr>
            <p:cNvSpPr txBox="1"/>
            <p:nvPr/>
          </p:nvSpPr>
          <p:spPr>
            <a:xfrm rot="16200000">
              <a:off x="4164661" y="3377570"/>
              <a:ext cx="944297" cy="369332"/>
            </a:xfrm>
            <a:prstGeom prst="rect">
              <a:avLst/>
            </a:prstGeom>
            <a:solidFill>
              <a:schemeClr val="bg1"/>
            </a:solidFill>
          </p:spPr>
          <p:txBody>
            <a:bodyPr wrap="none" rtlCol="0">
              <a:spAutoFit/>
            </a:bodyPr>
            <a:lstStyle/>
            <a:p>
              <a:pPr algn="ctr"/>
              <a:r>
                <a:rPr lang="en-GB" dirty="0"/>
                <a:t>Request</a:t>
              </a:r>
            </a:p>
          </p:txBody>
        </p:sp>
      </p:grpSp>
      <p:grpSp>
        <p:nvGrpSpPr>
          <p:cNvPr id="2069" name="Group 2068">
            <a:extLst>
              <a:ext uri="{FF2B5EF4-FFF2-40B4-BE49-F238E27FC236}">
                <a16:creationId xmlns:a16="http://schemas.microsoft.com/office/drawing/2014/main" id="{4689C10B-EC45-4C43-86D2-BADF957CC6AE}"/>
              </a:ext>
            </a:extLst>
          </p:cNvPr>
          <p:cNvGrpSpPr/>
          <p:nvPr/>
        </p:nvGrpSpPr>
        <p:grpSpPr>
          <a:xfrm>
            <a:off x="3795666" y="2688185"/>
            <a:ext cx="1345358" cy="2563153"/>
            <a:chOff x="3795666" y="2688185"/>
            <a:chExt cx="1345358" cy="2563153"/>
          </a:xfrm>
        </p:grpSpPr>
        <p:cxnSp>
          <p:nvCxnSpPr>
            <p:cNvPr id="36" name="Connector: Elbow 35">
              <a:extLst>
                <a:ext uri="{FF2B5EF4-FFF2-40B4-BE49-F238E27FC236}">
                  <a16:creationId xmlns:a16="http://schemas.microsoft.com/office/drawing/2014/main" id="{E864168B-EDFC-46C6-84A6-D5498F921A82}"/>
                </a:ext>
              </a:extLst>
            </p:cNvPr>
            <p:cNvCxnSpPr>
              <a:cxnSpLocks/>
            </p:cNvCxnSpPr>
            <p:nvPr/>
          </p:nvCxnSpPr>
          <p:spPr>
            <a:xfrm rot="5400000">
              <a:off x="3110917" y="3372934"/>
              <a:ext cx="2563153" cy="119365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7FAF93C5-313A-4FD2-B116-0438BDA76F4D}"/>
                </a:ext>
              </a:extLst>
            </p:cNvPr>
            <p:cNvSpPr txBox="1"/>
            <p:nvPr/>
          </p:nvSpPr>
          <p:spPr>
            <a:xfrm rot="16200000">
              <a:off x="4415600" y="4026551"/>
              <a:ext cx="1081515" cy="369332"/>
            </a:xfrm>
            <a:prstGeom prst="rect">
              <a:avLst/>
            </a:prstGeom>
            <a:solidFill>
              <a:schemeClr val="bg1"/>
            </a:solidFill>
          </p:spPr>
          <p:txBody>
            <a:bodyPr wrap="none" rtlCol="0">
              <a:spAutoFit/>
            </a:bodyPr>
            <a:lstStyle/>
            <a:p>
              <a:pPr algn="ctr"/>
              <a:r>
                <a:rPr lang="en-GB" dirty="0"/>
                <a:t>Response</a:t>
              </a:r>
            </a:p>
          </p:txBody>
        </p:sp>
      </p:grpSp>
      <p:grpSp>
        <p:nvGrpSpPr>
          <p:cNvPr id="2072" name="Group 2071">
            <a:extLst>
              <a:ext uri="{FF2B5EF4-FFF2-40B4-BE49-F238E27FC236}">
                <a16:creationId xmlns:a16="http://schemas.microsoft.com/office/drawing/2014/main" id="{7C2C8B78-8358-416E-97C0-41D94198D6F2}"/>
              </a:ext>
            </a:extLst>
          </p:cNvPr>
          <p:cNvGrpSpPr/>
          <p:nvPr/>
        </p:nvGrpSpPr>
        <p:grpSpPr>
          <a:xfrm>
            <a:off x="10064749" y="725296"/>
            <a:ext cx="1524000" cy="1362455"/>
            <a:chOff x="10064749" y="725296"/>
            <a:chExt cx="1524000" cy="1362455"/>
          </a:xfrm>
        </p:grpSpPr>
        <p:sp>
          <p:nvSpPr>
            <p:cNvPr id="2051" name="Rectangle: Rounded Corners 2050">
              <a:extLst>
                <a:ext uri="{FF2B5EF4-FFF2-40B4-BE49-F238E27FC236}">
                  <a16:creationId xmlns:a16="http://schemas.microsoft.com/office/drawing/2014/main" id="{20D41469-905E-4C95-9726-2E68C4271A25}"/>
                </a:ext>
              </a:extLst>
            </p:cNvPr>
            <p:cNvSpPr/>
            <p:nvPr/>
          </p:nvSpPr>
          <p:spPr>
            <a:xfrm>
              <a:off x="10064749" y="1524638"/>
              <a:ext cx="1524000" cy="5631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Rotate Secret</a:t>
              </a:r>
            </a:p>
          </p:txBody>
        </p:sp>
        <p:grpSp>
          <p:nvGrpSpPr>
            <p:cNvPr id="2053" name="Group 2052">
              <a:extLst>
                <a:ext uri="{FF2B5EF4-FFF2-40B4-BE49-F238E27FC236}">
                  <a16:creationId xmlns:a16="http://schemas.microsoft.com/office/drawing/2014/main" id="{7A2AF05E-74E3-42CD-809E-DFBDF07C7D4B}"/>
                </a:ext>
              </a:extLst>
            </p:cNvPr>
            <p:cNvGrpSpPr/>
            <p:nvPr/>
          </p:nvGrpSpPr>
          <p:grpSpPr>
            <a:xfrm>
              <a:off x="10145712" y="725296"/>
              <a:ext cx="1362074" cy="756424"/>
              <a:chOff x="10064749" y="725296"/>
              <a:chExt cx="1362074" cy="756424"/>
            </a:xfrm>
          </p:grpSpPr>
          <p:sp>
            <p:nvSpPr>
              <p:cNvPr id="46" name="TextBox 17">
                <a:extLst>
                  <a:ext uri="{FF2B5EF4-FFF2-40B4-BE49-F238E27FC236}">
                    <a16:creationId xmlns:a16="http://schemas.microsoft.com/office/drawing/2014/main" id="{83ED69F4-62FD-43D6-8732-961F525F631B}"/>
                  </a:ext>
                </a:extLst>
              </p:cNvPr>
              <p:cNvSpPr txBox="1">
                <a:spLocks noChangeArrowheads="1"/>
              </p:cNvSpPr>
              <p:nvPr/>
            </p:nvSpPr>
            <p:spPr bwMode="auto">
              <a:xfrm>
                <a:off x="10064749" y="1204721"/>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47" name="Graphic 13">
                <a:extLst>
                  <a:ext uri="{FF2B5EF4-FFF2-40B4-BE49-F238E27FC236}">
                    <a16:creationId xmlns:a16="http://schemas.microsoft.com/office/drawing/2014/main" id="{B78056E5-95B2-420A-A95C-944CD93511E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517186" y="725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73" name="Group 2072">
            <a:extLst>
              <a:ext uri="{FF2B5EF4-FFF2-40B4-BE49-F238E27FC236}">
                <a16:creationId xmlns:a16="http://schemas.microsoft.com/office/drawing/2014/main" id="{1E4E6230-9371-4DEA-80B9-251D81C59D50}"/>
              </a:ext>
            </a:extLst>
          </p:cNvPr>
          <p:cNvGrpSpPr/>
          <p:nvPr/>
        </p:nvGrpSpPr>
        <p:grpSpPr>
          <a:xfrm>
            <a:off x="7750917" y="1806195"/>
            <a:ext cx="3075833" cy="2112312"/>
            <a:chOff x="7750917" y="1806195"/>
            <a:chExt cx="3075833" cy="2112312"/>
          </a:xfrm>
        </p:grpSpPr>
        <p:cxnSp>
          <p:nvCxnSpPr>
            <p:cNvPr id="2055" name="Straight Arrow Connector 2054">
              <a:extLst>
                <a:ext uri="{FF2B5EF4-FFF2-40B4-BE49-F238E27FC236}">
                  <a16:creationId xmlns:a16="http://schemas.microsoft.com/office/drawing/2014/main" id="{38F8BC7E-AC03-4E05-90A1-E0A507FB75E0}"/>
                </a:ext>
              </a:extLst>
            </p:cNvPr>
            <p:cNvCxnSpPr>
              <a:cxnSpLocks/>
              <a:stCxn id="2051" idx="2"/>
              <a:endCxn id="2052" idx="0"/>
            </p:cNvCxnSpPr>
            <p:nvPr/>
          </p:nvCxnSpPr>
          <p:spPr>
            <a:xfrm>
              <a:off x="10826749" y="2087751"/>
              <a:ext cx="1" cy="1830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95C16C9-78BF-4629-BA57-ACEE3DB9AFF3}"/>
                </a:ext>
              </a:extLst>
            </p:cNvPr>
            <p:cNvCxnSpPr>
              <a:cxnSpLocks/>
              <a:stCxn id="2051" idx="1"/>
              <a:endCxn id="13" idx="3"/>
            </p:cNvCxnSpPr>
            <p:nvPr/>
          </p:nvCxnSpPr>
          <p:spPr>
            <a:xfrm flipH="1">
              <a:off x="7750917" y="1806195"/>
              <a:ext cx="23138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90DEDF20-DF46-48EA-BD43-9B6DB1C4395A}"/>
              </a:ext>
            </a:extLst>
          </p:cNvPr>
          <p:cNvSpPr txBox="1"/>
          <p:nvPr/>
        </p:nvSpPr>
        <p:spPr>
          <a:xfrm>
            <a:off x="9944099" y="4911756"/>
            <a:ext cx="1765302" cy="338554"/>
          </a:xfrm>
          <a:prstGeom prst="rect">
            <a:avLst/>
          </a:prstGeom>
          <a:noFill/>
        </p:spPr>
        <p:txBody>
          <a:bodyPr wrap="square" rtlCol="0">
            <a:spAutoFit/>
          </a:bodyPr>
          <a:lstStyle/>
          <a:p>
            <a:pPr algn="ctr"/>
            <a:r>
              <a:rPr lang="en-GB" sz="1600" dirty="0"/>
              <a:t>Username = ABC</a:t>
            </a:r>
          </a:p>
        </p:txBody>
      </p:sp>
      <p:sp>
        <p:nvSpPr>
          <p:cNvPr id="62" name="TextBox 61">
            <a:extLst>
              <a:ext uri="{FF2B5EF4-FFF2-40B4-BE49-F238E27FC236}">
                <a16:creationId xmlns:a16="http://schemas.microsoft.com/office/drawing/2014/main" id="{1B2677AB-12AF-4558-A03C-86540A7397BC}"/>
              </a:ext>
            </a:extLst>
          </p:cNvPr>
          <p:cNvSpPr txBox="1"/>
          <p:nvPr/>
        </p:nvSpPr>
        <p:spPr>
          <a:xfrm>
            <a:off x="9944099" y="5321218"/>
            <a:ext cx="1765302" cy="338554"/>
          </a:xfrm>
          <a:prstGeom prst="rect">
            <a:avLst/>
          </a:prstGeom>
          <a:noFill/>
        </p:spPr>
        <p:txBody>
          <a:bodyPr wrap="square" rtlCol="0">
            <a:spAutoFit/>
          </a:bodyPr>
          <a:lstStyle/>
          <a:p>
            <a:pPr algn="ctr"/>
            <a:r>
              <a:rPr lang="en-GB" sz="1600" dirty="0"/>
              <a:t>Password  = 123</a:t>
            </a:r>
          </a:p>
        </p:txBody>
      </p:sp>
      <p:grpSp>
        <p:nvGrpSpPr>
          <p:cNvPr id="64" name="Group 63">
            <a:extLst>
              <a:ext uri="{FF2B5EF4-FFF2-40B4-BE49-F238E27FC236}">
                <a16:creationId xmlns:a16="http://schemas.microsoft.com/office/drawing/2014/main" id="{061F33C3-83C7-4F62-AE09-85336D16E557}"/>
              </a:ext>
            </a:extLst>
          </p:cNvPr>
          <p:cNvGrpSpPr/>
          <p:nvPr/>
        </p:nvGrpSpPr>
        <p:grpSpPr>
          <a:xfrm>
            <a:off x="11158359" y="2342187"/>
            <a:ext cx="419100" cy="687211"/>
            <a:chOff x="11169649" y="4941783"/>
            <a:chExt cx="419100" cy="687211"/>
          </a:xfrm>
        </p:grpSpPr>
        <p:sp>
          <p:nvSpPr>
            <p:cNvPr id="65" name="TextBox 64">
              <a:extLst>
                <a:ext uri="{FF2B5EF4-FFF2-40B4-BE49-F238E27FC236}">
                  <a16:creationId xmlns:a16="http://schemas.microsoft.com/office/drawing/2014/main" id="{2F6BE9A0-17F3-449C-A056-C590BE82C152}"/>
                </a:ext>
              </a:extLst>
            </p:cNvPr>
            <p:cNvSpPr txBox="1"/>
            <p:nvPr/>
          </p:nvSpPr>
          <p:spPr>
            <a:xfrm>
              <a:off x="11169650" y="4941783"/>
              <a:ext cx="419099" cy="276999"/>
            </a:xfrm>
            <a:prstGeom prst="rect">
              <a:avLst/>
            </a:prstGeom>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PQR</a:t>
              </a:r>
            </a:p>
          </p:txBody>
        </p:sp>
        <p:sp>
          <p:nvSpPr>
            <p:cNvPr id="66" name="TextBox 65">
              <a:extLst>
                <a:ext uri="{FF2B5EF4-FFF2-40B4-BE49-F238E27FC236}">
                  <a16:creationId xmlns:a16="http://schemas.microsoft.com/office/drawing/2014/main" id="{0750265F-85CF-4F8E-88FB-C3693B7BC86C}"/>
                </a:ext>
              </a:extLst>
            </p:cNvPr>
            <p:cNvSpPr txBox="1"/>
            <p:nvPr/>
          </p:nvSpPr>
          <p:spPr>
            <a:xfrm>
              <a:off x="11169649" y="5351995"/>
              <a:ext cx="419099" cy="276999"/>
            </a:xfrm>
            <a:prstGeom prst="rect">
              <a:avLst/>
            </a:prstGeom>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456</a:t>
              </a:r>
            </a:p>
          </p:txBody>
        </p:sp>
      </p:grpSp>
      <p:grpSp>
        <p:nvGrpSpPr>
          <p:cNvPr id="70" name="Group 69">
            <a:extLst>
              <a:ext uri="{FF2B5EF4-FFF2-40B4-BE49-F238E27FC236}">
                <a16:creationId xmlns:a16="http://schemas.microsoft.com/office/drawing/2014/main" id="{C99E5098-8030-4A61-A865-38105C77E1D5}"/>
              </a:ext>
            </a:extLst>
          </p:cNvPr>
          <p:cNvGrpSpPr/>
          <p:nvPr/>
        </p:nvGrpSpPr>
        <p:grpSpPr>
          <a:xfrm>
            <a:off x="9524999" y="1933148"/>
            <a:ext cx="419100" cy="687211"/>
            <a:chOff x="11169649" y="4941783"/>
            <a:chExt cx="419100" cy="687211"/>
          </a:xfrm>
        </p:grpSpPr>
        <p:sp>
          <p:nvSpPr>
            <p:cNvPr id="71" name="TextBox 70">
              <a:extLst>
                <a:ext uri="{FF2B5EF4-FFF2-40B4-BE49-F238E27FC236}">
                  <a16:creationId xmlns:a16="http://schemas.microsoft.com/office/drawing/2014/main" id="{35F11E62-C482-4A3D-B1BA-F20C7D35A40D}"/>
                </a:ext>
              </a:extLst>
            </p:cNvPr>
            <p:cNvSpPr txBox="1"/>
            <p:nvPr/>
          </p:nvSpPr>
          <p:spPr>
            <a:xfrm>
              <a:off x="11169650" y="4941783"/>
              <a:ext cx="419099" cy="276999"/>
            </a:xfrm>
            <a:prstGeom prst="rect">
              <a:avLst/>
            </a:prstGeom>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PQR</a:t>
              </a:r>
            </a:p>
          </p:txBody>
        </p:sp>
        <p:sp>
          <p:nvSpPr>
            <p:cNvPr id="72" name="TextBox 71">
              <a:extLst>
                <a:ext uri="{FF2B5EF4-FFF2-40B4-BE49-F238E27FC236}">
                  <a16:creationId xmlns:a16="http://schemas.microsoft.com/office/drawing/2014/main" id="{D4EA3E23-C0A0-46F6-9917-DC788D16DDAA}"/>
                </a:ext>
              </a:extLst>
            </p:cNvPr>
            <p:cNvSpPr txBox="1"/>
            <p:nvPr/>
          </p:nvSpPr>
          <p:spPr>
            <a:xfrm>
              <a:off x="11169649" y="5351995"/>
              <a:ext cx="419099" cy="276999"/>
            </a:xfrm>
            <a:prstGeom prst="rect">
              <a:avLst/>
            </a:prstGeom>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456</a:t>
              </a:r>
            </a:p>
          </p:txBody>
        </p:sp>
      </p:grpSp>
      <p:grpSp>
        <p:nvGrpSpPr>
          <p:cNvPr id="73" name="Group 72">
            <a:extLst>
              <a:ext uri="{FF2B5EF4-FFF2-40B4-BE49-F238E27FC236}">
                <a16:creationId xmlns:a16="http://schemas.microsoft.com/office/drawing/2014/main" id="{266789F1-01B0-49C3-BAD9-3CC0C76E5959}"/>
              </a:ext>
            </a:extLst>
          </p:cNvPr>
          <p:cNvGrpSpPr/>
          <p:nvPr/>
        </p:nvGrpSpPr>
        <p:grpSpPr>
          <a:xfrm>
            <a:off x="3057020" y="4702627"/>
            <a:ext cx="419100" cy="687211"/>
            <a:chOff x="11169649" y="4941783"/>
            <a:chExt cx="419100" cy="687211"/>
          </a:xfrm>
          <a:solidFill>
            <a:schemeClr val="accent2"/>
          </a:solidFill>
        </p:grpSpPr>
        <p:sp>
          <p:nvSpPr>
            <p:cNvPr id="74" name="TextBox 73">
              <a:extLst>
                <a:ext uri="{FF2B5EF4-FFF2-40B4-BE49-F238E27FC236}">
                  <a16:creationId xmlns:a16="http://schemas.microsoft.com/office/drawing/2014/main" id="{28E7319F-8F9D-4807-A4F0-6A748C73094F}"/>
                </a:ext>
              </a:extLst>
            </p:cNvPr>
            <p:cNvSpPr txBox="1"/>
            <p:nvPr/>
          </p:nvSpPr>
          <p:spPr>
            <a:xfrm>
              <a:off x="11169650" y="4941783"/>
              <a:ext cx="419099" cy="276999"/>
            </a:xfrm>
            <a:prstGeom prst="rect">
              <a:avLst/>
            </a:prstGeom>
            <a:grpFill/>
            <a:ln>
              <a:solidFill>
                <a:schemeClr val="accent2"/>
              </a:solidFill>
            </a:ln>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ABC</a:t>
              </a:r>
            </a:p>
          </p:txBody>
        </p:sp>
        <p:sp>
          <p:nvSpPr>
            <p:cNvPr id="75" name="TextBox 74">
              <a:extLst>
                <a:ext uri="{FF2B5EF4-FFF2-40B4-BE49-F238E27FC236}">
                  <a16:creationId xmlns:a16="http://schemas.microsoft.com/office/drawing/2014/main" id="{EB3B3C8A-663E-4AEA-A035-1091CC498012}"/>
                </a:ext>
              </a:extLst>
            </p:cNvPr>
            <p:cNvSpPr txBox="1"/>
            <p:nvPr/>
          </p:nvSpPr>
          <p:spPr>
            <a:xfrm>
              <a:off x="11169649" y="5351995"/>
              <a:ext cx="419099" cy="276999"/>
            </a:xfrm>
            <a:prstGeom prst="rect">
              <a:avLst/>
            </a:prstGeom>
            <a:grpFill/>
            <a:ln>
              <a:solidFill>
                <a:schemeClr val="accent2"/>
              </a:solidFill>
            </a:ln>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123</a:t>
              </a:r>
            </a:p>
          </p:txBody>
        </p:sp>
      </p:grpSp>
      <p:cxnSp>
        <p:nvCxnSpPr>
          <p:cNvPr id="2064" name="Connector: Elbow 2063">
            <a:extLst>
              <a:ext uri="{FF2B5EF4-FFF2-40B4-BE49-F238E27FC236}">
                <a16:creationId xmlns:a16="http://schemas.microsoft.com/office/drawing/2014/main" id="{1DB86AA5-8A76-4B3B-9044-D230B413A66F}"/>
              </a:ext>
            </a:extLst>
          </p:cNvPr>
          <p:cNvCxnSpPr>
            <a:endCxn id="2052" idx="2"/>
          </p:cNvCxnSpPr>
          <p:nvPr/>
        </p:nvCxnSpPr>
        <p:spPr>
          <a:xfrm flipV="1">
            <a:off x="3787140" y="5823507"/>
            <a:ext cx="7039610" cy="29161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FA635CB1-AA86-4877-9969-70979D8DD018}"/>
              </a:ext>
            </a:extLst>
          </p:cNvPr>
          <p:cNvGrpSpPr/>
          <p:nvPr/>
        </p:nvGrpSpPr>
        <p:grpSpPr>
          <a:xfrm>
            <a:off x="3057020" y="4702627"/>
            <a:ext cx="419100" cy="687211"/>
            <a:chOff x="11169649" y="4941783"/>
            <a:chExt cx="419100" cy="687211"/>
          </a:xfrm>
        </p:grpSpPr>
        <p:sp>
          <p:nvSpPr>
            <p:cNvPr id="88" name="TextBox 87">
              <a:extLst>
                <a:ext uri="{FF2B5EF4-FFF2-40B4-BE49-F238E27FC236}">
                  <a16:creationId xmlns:a16="http://schemas.microsoft.com/office/drawing/2014/main" id="{7950EF40-789C-4850-A26B-707F1DE8E256}"/>
                </a:ext>
              </a:extLst>
            </p:cNvPr>
            <p:cNvSpPr txBox="1"/>
            <p:nvPr/>
          </p:nvSpPr>
          <p:spPr>
            <a:xfrm>
              <a:off x="11169650" y="4941783"/>
              <a:ext cx="419099" cy="276999"/>
            </a:xfrm>
            <a:prstGeom prst="rect">
              <a:avLst/>
            </a:prstGeom>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PQR</a:t>
              </a:r>
            </a:p>
          </p:txBody>
        </p:sp>
        <p:sp>
          <p:nvSpPr>
            <p:cNvPr id="89" name="TextBox 88">
              <a:extLst>
                <a:ext uri="{FF2B5EF4-FFF2-40B4-BE49-F238E27FC236}">
                  <a16:creationId xmlns:a16="http://schemas.microsoft.com/office/drawing/2014/main" id="{5CE91C86-7478-4067-B74D-75C312088FF1}"/>
                </a:ext>
              </a:extLst>
            </p:cNvPr>
            <p:cNvSpPr txBox="1"/>
            <p:nvPr/>
          </p:nvSpPr>
          <p:spPr>
            <a:xfrm>
              <a:off x="11169649" y="5351995"/>
              <a:ext cx="419099" cy="276999"/>
            </a:xfrm>
            <a:prstGeom prst="rect">
              <a:avLst/>
            </a:prstGeom>
          </p:spPr>
          <p:style>
            <a:lnRef idx="1">
              <a:schemeClr val="accent6"/>
            </a:lnRef>
            <a:fillRef idx="3">
              <a:schemeClr val="accent6"/>
            </a:fillRef>
            <a:effectRef idx="2">
              <a:schemeClr val="accent6"/>
            </a:effectRef>
            <a:fontRef idx="minor">
              <a:schemeClr val="lt1"/>
            </a:fontRef>
          </p:style>
          <p:txBody>
            <a:bodyPr wrap="square" lIns="0" tIns="0" rIns="0" bIns="0">
              <a:spAutoFit/>
            </a:bodyPr>
            <a:lstStyle/>
            <a:p>
              <a:pPr algn="ctr"/>
              <a:r>
                <a:rPr lang="en-GB" dirty="0">
                  <a:solidFill>
                    <a:schemeClr val="bg1"/>
                  </a:solidFill>
                </a:rPr>
                <a:t>456</a:t>
              </a:r>
            </a:p>
          </p:txBody>
        </p:sp>
      </p:grpSp>
      <p:sp>
        <p:nvSpPr>
          <p:cNvPr id="3" name="Arrow: Pentagon 2">
            <a:extLst>
              <a:ext uri="{FF2B5EF4-FFF2-40B4-BE49-F238E27FC236}">
                <a16:creationId xmlns:a16="http://schemas.microsoft.com/office/drawing/2014/main" id="{BED7882A-6270-444D-914F-FD441561715D}"/>
              </a:ext>
            </a:extLst>
          </p:cNvPr>
          <p:cNvSpPr/>
          <p:nvPr/>
        </p:nvSpPr>
        <p:spPr>
          <a:xfrm>
            <a:off x="9232661" y="721685"/>
            <a:ext cx="1283177" cy="457200"/>
          </a:xfrm>
          <a:prstGeom prst="homePlat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GB" sz="1200" dirty="0">
                <a:solidFill>
                  <a:schemeClr val="bg1"/>
                </a:solidFill>
              </a:rPr>
              <a:t>Generate New Credentials</a:t>
            </a:r>
          </a:p>
        </p:txBody>
      </p:sp>
    </p:spTree>
    <p:extLst>
      <p:ext uri="{BB962C8B-B14F-4D97-AF65-F5344CB8AC3E}">
        <p14:creationId xmlns:p14="http://schemas.microsoft.com/office/powerpoint/2010/main" val="371975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32" fill="hold" nodeType="clickEffect">
                                  <p:stCondLst>
                                    <p:cond delay="0"/>
                                  </p:stCondLst>
                                  <p:childTnLst>
                                    <p:set>
                                      <p:cBhvr>
                                        <p:cTn id="14" dur="1" fill="hold">
                                          <p:stCondLst>
                                            <p:cond delay="0"/>
                                          </p:stCondLst>
                                        </p:cTn>
                                        <p:tgtEl>
                                          <p:spTgt spid="2073"/>
                                        </p:tgtEl>
                                        <p:attrNameLst>
                                          <p:attrName>style.visibility</p:attrName>
                                        </p:attrNameLst>
                                      </p:cBhvr>
                                      <p:to>
                                        <p:strVal val="visible"/>
                                      </p:to>
                                    </p:set>
                                    <p:animEffect transition="in" filter="circle(out)">
                                      <p:cBhvr>
                                        <p:cTn id="15" dur="1000"/>
                                        <p:tgtEl>
                                          <p:spTgt spid="2073"/>
                                        </p:tgtEl>
                                      </p:cBhvr>
                                    </p:animEffect>
                                  </p:childTnLst>
                                </p:cTn>
                              </p:par>
                              <p:par>
                                <p:cTn id="16" presetID="1"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par>
                                <p:cTn id="20" presetID="42" presetClass="path" presetSubtype="0" accel="50000" decel="50000" fill="hold" nodeType="withEffect">
                                  <p:stCondLst>
                                    <p:cond delay="0"/>
                                  </p:stCondLst>
                                  <p:childTnLst>
                                    <p:animMotion origin="layout" path="M -1.875E-6 4.81481E-6 L -1.875E-6 0.37708 " pathEditMode="relative" rAng="0" ptsTypes="AA">
                                      <p:cBhvr>
                                        <p:cTn id="21" dur="2000" fill="hold"/>
                                        <p:tgtEl>
                                          <p:spTgt spid="64"/>
                                        </p:tgtEl>
                                        <p:attrNameLst>
                                          <p:attrName>ppt_x</p:attrName>
                                          <p:attrName>ppt_y</p:attrName>
                                        </p:attrNameLst>
                                      </p:cBhvr>
                                      <p:rCtr x="0" y="18843"/>
                                    </p:animMotion>
                                  </p:childTnLst>
                                </p:cTn>
                              </p:par>
                              <p:par>
                                <p:cTn id="22" presetID="42" presetClass="path" presetSubtype="0" accel="50000" decel="50000" fill="hold" nodeType="withEffect">
                                  <p:stCondLst>
                                    <p:cond delay="0"/>
                                  </p:stCondLst>
                                  <p:childTnLst>
                                    <p:animMotion origin="layout" path="M 2.5E-6 -4.44444E-6 L -0.27435 -0.00069 " pathEditMode="relative" rAng="0" ptsTypes="AA">
                                      <p:cBhvr>
                                        <p:cTn id="23" dur="2000" fill="hold"/>
                                        <p:tgtEl>
                                          <p:spTgt spid="70"/>
                                        </p:tgtEl>
                                        <p:attrNameLst>
                                          <p:attrName>ppt_x</p:attrName>
                                          <p:attrName>ppt_y</p:attrName>
                                        </p:attrNameLst>
                                      </p:cBhvr>
                                      <p:rCtr x="-13724" y="-46"/>
                                    </p:animMotion>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500" tmFilter="0, 0; .2, .5; .8, .5; 1, 0"/>
                                        <p:tgtEl>
                                          <p:spTgt spid="2068"/>
                                        </p:tgtEl>
                                      </p:cBhvr>
                                    </p:animEffect>
                                    <p:animScale>
                                      <p:cBhvr>
                                        <p:cTn id="28" dur="250" autoRev="1" fill="hold"/>
                                        <p:tgtEl>
                                          <p:spTgt spid="2068"/>
                                        </p:tgtEl>
                                      </p:cBhvr>
                                      <p:by x="105000" y="105000"/>
                                    </p:animScale>
                                  </p:childTnLst>
                                </p:cTn>
                              </p:par>
                              <p:par>
                                <p:cTn id="29" presetID="26" presetClass="emph" presetSubtype="0" fill="hold" nodeType="withEffect">
                                  <p:stCondLst>
                                    <p:cond delay="0"/>
                                  </p:stCondLst>
                                  <p:childTnLst>
                                    <p:animEffect transition="out" filter="fade">
                                      <p:cBhvr>
                                        <p:cTn id="30" dur="500" tmFilter="0, 0; .2, .5; .8, .5; 1, 0"/>
                                        <p:tgtEl>
                                          <p:spTgt spid="2069"/>
                                        </p:tgtEl>
                                      </p:cBhvr>
                                    </p:animEffect>
                                    <p:animScale>
                                      <p:cBhvr>
                                        <p:cTn id="31" dur="250" autoRev="1" fill="hold"/>
                                        <p:tgtEl>
                                          <p:spTgt spid="2069"/>
                                        </p:tgtEl>
                                      </p:cBhvr>
                                      <p:by x="105000" y="105000"/>
                                    </p:animScale>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righ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2064"/>
                                        </p:tgtEl>
                                      </p:cBhvr>
                                    </p:animEffect>
                                    <p:animScale>
                                      <p:cBhvr>
                                        <p:cTn id="40" dur="250" autoRev="1" fill="hold"/>
                                        <p:tgtEl>
                                          <p:spTgt spid="206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B7D9B-425D-4023-B977-0641408637BB}"/>
              </a:ext>
            </a:extLst>
          </p:cNvPr>
          <p:cNvSpPr>
            <a:spLocks noGrp="1"/>
          </p:cNvSpPr>
          <p:nvPr>
            <p:ph type="body" sz="quarter" idx="10"/>
          </p:nvPr>
        </p:nvSpPr>
        <p:spPr/>
        <p:txBody>
          <a:bodyPr/>
          <a:lstStyle/>
          <a:p>
            <a:r>
              <a:rPr lang="en-GB" dirty="0"/>
              <a:t>AWS Secrets Manager</a:t>
            </a:r>
          </a:p>
        </p:txBody>
      </p:sp>
      <p:sp>
        <p:nvSpPr>
          <p:cNvPr id="3" name="Text Placeholder 2">
            <a:extLst>
              <a:ext uri="{FF2B5EF4-FFF2-40B4-BE49-F238E27FC236}">
                <a16:creationId xmlns:a16="http://schemas.microsoft.com/office/drawing/2014/main" id="{560F09C0-9238-4654-A536-3783E3B57155}"/>
              </a:ext>
            </a:extLst>
          </p:cNvPr>
          <p:cNvSpPr>
            <a:spLocks noGrp="1"/>
          </p:cNvSpPr>
          <p:nvPr>
            <p:ph type="body" sz="quarter" idx="11"/>
          </p:nvPr>
        </p:nvSpPr>
        <p:spPr/>
        <p:txBody>
          <a:bodyPr/>
          <a:lstStyle/>
          <a:p>
            <a:r>
              <a:rPr lang="en-US" dirty="0"/>
              <a:t>AWS Secrets Manager helps you manage, retrieve, and rotate database credentials, application credentials, OAuth tokens, API keys, and other secrets throughout their lifecycles.</a:t>
            </a:r>
          </a:p>
          <a:p>
            <a:endParaRPr lang="en-US" dirty="0"/>
          </a:p>
          <a:p>
            <a:r>
              <a:rPr lang="en-US" dirty="0"/>
              <a:t>Secrets Manager helps you improve your security posture, because you no longer need hard-coded credentials in application source code. </a:t>
            </a:r>
          </a:p>
          <a:p>
            <a:endParaRPr lang="en-US" dirty="0"/>
          </a:p>
          <a:p>
            <a:r>
              <a:rPr lang="en-US" dirty="0"/>
              <a:t>You replace hard-coded credentials with a runtime call to the Secrets Manager service to retrieve credentials dynamically when you need them.</a:t>
            </a:r>
          </a:p>
          <a:p>
            <a:endParaRPr lang="en-US" dirty="0"/>
          </a:p>
          <a:p>
            <a:r>
              <a:rPr lang="en-US" dirty="0"/>
              <a:t>With Secrets Manager, you can configure an automatic rotation schedule for your secrets. </a:t>
            </a:r>
            <a:endParaRPr lang="en-GB" dirty="0"/>
          </a:p>
        </p:txBody>
      </p:sp>
    </p:spTree>
    <p:extLst>
      <p:ext uri="{BB962C8B-B14F-4D97-AF65-F5344CB8AC3E}">
        <p14:creationId xmlns:p14="http://schemas.microsoft.com/office/powerpoint/2010/main" val="394142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a:extLst>
              <a:ext uri="{FF2B5EF4-FFF2-40B4-BE49-F238E27FC236}">
                <a16:creationId xmlns:a16="http://schemas.microsoft.com/office/drawing/2014/main" id="{ACB1A819-A2BF-4B71-A8DC-4DE5891485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0"/>
          <a:stretch/>
        </p:blipFill>
        <p:spPr>
          <a:xfrm>
            <a:off x="128587" y="672798"/>
            <a:ext cx="11934825" cy="6058803"/>
          </a:xfrm>
          <a:prstGeom prst="rect">
            <a:avLst/>
          </a:prstGeom>
        </p:spPr>
      </p:pic>
      <p:grpSp>
        <p:nvGrpSpPr>
          <p:cNvPr id="130" name="Group 129"/>
          <p:cNvGrpSpPr/>
          <p:nvPr/>
        </p:nvGrpSpPr>
        <p:grpSpPr>
          <a:xfrm>
            <a:off x="7481402" y="802752"/>
            <a:ext cx="2539882" cy="5715000"/>
            <a:chOff x="7481402" y="1143000"/>
            <a:chExt cx="2539882" cy="5715000"/>
          </a:xfrm>
        </p:grpSpPr>
        <p:sp>
          <p:nvSpPr>
            <p:cNvPr id="116" name="Rectangle 115"/>
            <p:cNvSpPr/>
            <p:nvPr/>
          </p:nvSpPr>
          <p:spPr>
            <a:xfrm>
              <a:off x="7481402" y="1143000"/>
              <a:ext cx="2539882" cy="57150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77A4605-6B8C-BC42-A3F7-E617E650095F}"/>
                </a:ext>
              </a:extLst>
            </p:cNvPr>
            <p:cNvSpPr/>
            <p:nvPr/>
          </p:nvSpPr>
          <p:spPr>
            <a:xfrm>
              <a:off x="8093830" y="3197110"/>
              <a:ext cx="1111397"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Automate</a:t>
              </a:r>
            </a:p>
          </p:txBody>
        </p:sp>
        <p:pic>
          <p:nvPicPr>
            <p:cNvPr id="20" name="Graphic 91">
              <a:extLst>
                <a:ext uri="{FF2B5EF4-FFF2-40B4-BE49-F238E27FC236}">
                  <a16:creationId xmlns:a16="http://schemas.microsoft.com/office/drawing/2014/main" id="{DA07B231-A55F-E94A-9C3F-841077DB8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0639" y="2336289"/>
              <a:ext cx="576000" cy="576000"/>
            </a:xfrm>
            <a:prstGeom prst="rect">
              <a:avLst/>
            </a:prstGeom>
          </p:spPr>
        </p:pic>
        <p:sp>
          <p:nvSpPr>
            <p:cNvPr id="21" name="TextBox 20">
              <a:extLst>
                <a:ext uri="{FF2B5EF4-FFF2-40B4-BE49-F238E27FC236}">
                  <a16:creationId xmlns:a16="http://schemas.microsoft.com/office/drawing/2014/main" id="{AC719FE2-66E7-0A4E-904E-DC238308C97D}"/>
                </a:ext>
              </a:extLst>
            </p:cNvPr>
            <p:cNvSpPr txBox="1"/>
            <p:nvPr/>
          </p:nvSpPr>
          <p:spPr>
            <a:xfrm>
              <a:off x="8914670" y="2919432"/>
              <a:ext cx="63590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Lambda</a:t>
              </a:r>
            </a:p>
          </p:txBody>
        </p:sp>
        <p:sp>
          <p:nvSpPr>
            <p:cNvPr id="22" name="TextBox 21">
              <a:extLst>
                <a:ext uri="{FF2B5EF4-FFF2-40B4-BE49-F238E27FC236}">
                  <a16:creationId xmlns:a16="http://schemas.microsoft.com/office/drawing/2014/main" id="{7C499AC1-6EF5-E644-A6D4-9EC9589BD82F}"/>
                </a:ext>
              </a:extLst>
            </p:cNvPr>
            <p:cNvSpPr txBox="1"/>
            <p:nvPr/>
          </p:nvSpPr>
          <p:spPr>
            <a:xfrm>
              <a:off x="7829646" y="1853411"/>
              <a:ext cx="959239" cy="307776"/>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23" name="Graphic 100">
              <a:extLst>
                <a:ext uri="{FF2B5EF4-FFF2-40B4-BE49-F238E27FC236}">
                  <a16:creationId xmlns:a16="http://schemas.microsoft.com/office/drawing/2014/main" id="{291E4841-3A35-0040-89D5-C240C1651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8747" y="1271147"/>
              <a:ext cx="576000" cy="576000"/>
            </a:xfrm>
            <a:prstGeom prst="rect">
              <a:avLst/>
            </a:prstGeom>
          </p:spPr>
        </p:pic>
        <p:sp>
          <p:nvSpPr>
            <p:cNvPr id="71" name="TextBox 70">
              <a:extLst>
                <a:ext uri="{FF2B5EF4-FFF2-40B4-BE49-F238E27FC236}">
                  <a16:creationId xmlns:a16="http://schemas.microsoft.com/office/drawing/2014/main" id="{33E12C25-5685-DE49-9FA2-066BEE4202B0}"/>
                </a:ext>
              </a:extLst>
            </p:cNvPr>
            <p:cNvSpPr txBox="1"/>
            <p:nvPr/>
          </p:nvSpPr>
          <p:spPr>
            <a:xfrm>
              <a:off x="8857674" y="1853411"/>
              <a:ext cx="737560" cy="307776"/>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Step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Functions</a:t>
              </a:r>
            </a:p>
          </p:txBody>
        </p:sp>
        <p:pic>
          <p:nvPicPr>
            <p:cNvPr id="72" name="Graphic 77">
              <a:extLst>
                <a:ext uri="{FF2B5EF4-FFF2-40B4-BE49-F238E27FC236}">
                  <a16:creationId xmlns:a16="http://schemas.microsoft.com/office/drawing/2014/main" id="{871005A7-6E0E-E541-B9D9-A6B437F15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639" y="1271146"/>
              <a:ext cx="576000" cy="576000"/>
            </a:xfrm>
            <a:prstGeom prst="rect">
              <a:avLst/>
            </a:prstGeom>
          </p:spPr>
        </p:pic>
        <p:sp>
          <p:nvSpPr>
            <p:cNvPr id="97" name="TextBox 96">
              <a:extLst>
                <a:ext uri="{FF2B5EF4-FFF2-40B4-BE49-F238E27FC236}">
                  <a16:creationId xmlns:a16="http://schemas.microsoft.com/office/drawing/2014/main" id="{BE6FE3C3-764F-B848-ADCE-F4C632EDBADC}"/>
                </a:ext>
              </a:extLst>
            </p:cNvPr>
            <p:cNvSpPr txBox="1"/>
            <p:nvPr/>
          </p:nvSpPr>
          <p:spPr>
            <a:xfrm>
              <a:off x="7868741" y="2919432"/>
              <a:ext cx="87216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Systems Manager</a:t>
              </a:r>
            </a:p>
          </p:txBody>
        </p:sp>
        <p:pic>
          <p:nvPicPr>
            <p:cNvPr id="98" name="Graphic 105">
              <a:extLst>
                <a:ext uri="{FF2B5EF4-FFF2-40B4-BE49-F238E27FC236}">
                  <a16:creationId xmlns:a16="http://schemas.microsoft.com/office/drawing/2014/main" id="{185EA557-31A0-FA4C-88DC-056FF52D2A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009" y="2336289"/>
              <a:ext cx="576000" cy="576000"/>
            </a:xfrm>
            <a:prstGeom prst="rect">
              <a:avLst/>
            </a:prstGeom>
          </p:spPr>
        </p:pic>
      </p:grpSp>
      <p:sp>
        <p:nvSpPr>
          <p:cNvPr id="3" name="Text Placeholder 2">
            <a:extLst>
              <a:ext uri="{FF2B5EF4-FFF2-40B4-BE49-F238E27FC236}">
                <a16:creationId xmlns:a16="http://schemas.microsoft.com/office/drawing/2014/main" id="{11F6C491-28CE-4558-B532-3560427C9BAA}"/>
              </a:ext>
            </a:extLst>
          </p:cNvPr>
          <p:cNvSpPr>
            <a:spLocks noGrp="1"/>
          </p:cNvSpPr>
          <p:nvPr>
            <p:ph type="body" sz="quarter" idx="10"/>
          </p:nvPr>
        </p:nvSpPr>
        <p:spPr/>
        <p:txBody>
          <a:bodyPr/>
          <a:lstStyle/>
          <a:p>
            <a:r>
              <a:rPr lang="en-GB" dirty="0"/>
              <a:t>AWS Foundational and Layered Security Services</a:t>
            </a:r>
          </a:p>
        </p:txBody>
      </p:sp>
      <p:grpSp>
        <p:nvGrpSpPr>
          <p:cNvPr id="122" name="Group 121"/>
          <p:cNvGrpSpPr/>
          <p:nvPr/>
        </p:nvGrpSpPr>
        <p:grpSpPr>
          <a:xfrm>
            <a:off x="215026" y="802752"/>
            <a:ext cx="1905339" cy="5715000"/>
            <a:chOff x="215026" y="1143000"/>
            <a:chExt cx="1905339" cy="5715000"/>
          </a:xfrm>
        </p:grpSpPr>
        <p:sp>
          <p:nvSpPr>
            <p:cNvPr id="113" name="Rectangle 112"/>
            <p:cNvSpPr/>
            <p:nvPr/>
          </p:nvSpPr>
          <p:spPr>
            <a:xfrm>
              <a:off x="215026" y="1143000"/>
              <a:ext cx="1905339" cy="5715000"/>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330805" y="1274317"/>
              <a:ext cx="1697555" cy="5447188"/>
              <a:chOff x="330805" y="1274317"/>
              <a:chExt cx="1697555" cy="5447188"/>
            </a:xfrm>
          </p:grpSpPr>
          <p:sp>
            <p:nvSpPr>
              <p:cNvPr id="16" name="TextBox 15">
                <a:extLst>
                  <a:ext uri="{FF2B5EF4-FFF2-40B4-BE49-F238E27FC236}">
                    <a16:creationId xmlns:a16="http://schemas.microsoft.com/office/drawing/2014/main" id="{56C6603E-A489-8F45-B4CF-E1D9B1CA57A7}"/>
                  </a:ext>
                </a:extLst>
              </p:cNvPr>
              <p:cNvSpPr txBox="1"/>
              <p:nvPr/>
            </p:nvSpPr>
            <p:spPr>
              <a:xfrm>
                <a:off x="1097291" y="6244643"/>
                <a:ext cx="872161"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Systems Manager</a:t>
                </a:r>
              </a:p>
            </p:txBody>
          </p:sp>
          <p:pic>
            <p:nvPicPr>
              <p:cNvPr id="17" name="Graphic 85">
                <a:extLst>
                  <a:ext uri="{FF2B5EF4-FFF2-40B4-BE49-F238E27FC236}">
                    <a16:creationId xmlns:a16="http://schemas.microsoft.com/office/drawing/2014/main" id="{800B173A-436D-C542-A031-FAC5692A9F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5502" y="5647649"/>
                <a:ext cx="576000" cy="576000"/>
              </a:xfrm>
              <a:prstGeom prst="rect">
                <a:avLst/>
              </a:prstGeom>
            </p:spPr>
          </p:pic>
          <p:sp>
            <p:nvSpPr>
              <p:cNvPr id="18" name="TextBox 17">
                <a:extLst>
                  <a:ext uri="{FF2B5EF4-FFF2-40B4-BE49-F238E27FC236}">
                    <a16:creationId xmlns:a16="http://schemas.microsoft.com/office/drawing/2014/main" id="{E2EDEC96-4CBA-4349-A647-984A93D9DABB}"/>
                  </a:ext>
                </a:extLst>
              </p:cNvPr>
              <p:cNvSpPr txBox="1"/>
              <p:nvPr/>
            </p:nvSpPr>
            <p:spPr>
              <a:xfrm>
                <a:off x="1124416" y="5159246"/>
                <a:ext cx="903944"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19" name="Graphic 87">
                <a:extLst>
                  <a:ext uri="{FF2B5EF4-FFF2-40B4-BE49-F238E27FC236}">
                    <a16:creationId xmlns:a16="http://schemas.microsoft.com/office/drawing/2014/main" id="{AE05F96D-4545-7644-8732-54DA271C8E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4642" y="4559287"/>
                <a:ext cx="576000" cy="576000"/>
              </a:xfrm>
              <a:prstGeom prst="rect">
                <a:avLst/>
              </a:prstGeom>
            </p:spPr>
          </p:pic>
          <p:sp>
            <p:nvSpPr>
              <p:cNvPr id="30" name="TextBox 29">
                <a:extLst>
                  <a:ext uri="{FF2B5EF4-FFF2-40B4-BE49-F238E27FC236}">
                    <a16:creationId xmlns:a16="http://schemas.microsoft.com/office/drawing/2014/main" id="{DD2C0BE4-67B9-9644-BB10-658C5500ABED}"/>
                  </a:ext>
                </a:extLst>
              </p:cNvPr>
              <p:cNvSpPr txBox="1"/>
              <p:nvPr/>
            </p:nvSpPr>
            <p:spPr>
              <a:xfrm>
                <a:off x="330805" y="1866977"/>
                <a:ext cx="875385"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Hub </a:t>
                </a:r>
              </a:p>
            </p:txBody>
          </p:sp>
          <p:pic>
            <p:nvPicPr>
              <p:cNvPr id="31" name="Graphic 114">
                <a:extLst>
                  <a:ext uri="{FF2B5EF4-FFF2-40B4-BE49-F238E27FC236}">
                    <a16:creationId xmlns:a16="http://schemas.microsoft.com/office/drawing/2014/main" id="{97A024B2-1D6D-394A-B2A1-BDDC9867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022" y="1274317"/>
                <a:ext cx="576000" cy="576000"/>
              </a:xfrm>
              <a:prstGeom prst="rect">
                <a:avLst/>
              </a:prstGeom>
            </p:spPr>
          </p:pic>
          <p:sp>
            <p:nvSpPr>
              <p:cNvPr id="59" name="TextBox 58">
                <a:extLst>
                  <a:ext uri="{FF2B5EF4-FFF2-40B4-BE49-F238E27FC236}">
                    <a16:creationId xmlns:a16="http://schemas.microsoft.com/office/drawing/2014/main" id="{3DF31B4F-E03E-F549-8D82-49238F6E73E7}"/>
                  </a:ext>
                </a:extLst>
              </p:cNvPr>
              <p:cNvSpPr txBox="1"/>
              <p:nvPr/>
            </p:nvSpPr>
            <p:spPr>
              <a:xfrm>
                <a:off x="1033742" y="1866977"/>
                <a:ext cx="9081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Organizations</a:t>
                </a:r>
              </a:p>
            </p:txBody>
          </p:sp>
          <p:pic>
            <p:nvPicPr>
              <p:cNvPr id="60" name="Graphic 63">
                <a:extLst>
                  <a:ext uri="{FF2B5EF4-FFF2-40B4-BE49-F238E27FC236}">
                    <a16:creationId xmlns:a16="http://schemas.microsoft.com/office/drawing/2014/main" id="{372E3E83-5AEF-F34B-BFBE-950BD7D4F7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6774" y="1274317"/>
                <a:ext cx="576000" cy="576000"/>
              </a:xfrm>
              <a:prstGeom prst="rect">
                <a:avLst/>
              </a:prstGeom>
            </p:spPr>
          </p:pic>
          <p:sp>
            <p:nvSpPr>
              <p:cNvPr id="79" name="TextBox 78">
                <a:extLst>
                  <a:ext uri="{FF2B5EF4-FFF2-40B4-BE49-F238E27FC236}">
                    <a16:creationId xmlns:a16="http://schemas.microsoft.com/office/drawing/2014/main" id="{B8C6A6E9-D1D8-6F4E-BC17-A5171B50FA40}"/>
                  </a:ext>
                </a:extLst>
              </p:cNvPr>
              <p:cNvSpPr txBox="1"/>
              <p:nvPr/>
            </p:nvSpPr>
            <p:spPr>
              <a:xfrm>
                <a:off x="358052" y="2909253"/>
                <a:ext cx="791769"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Control Tower</a:t>
                </a:r>
              </a:p>
            </p:txBody>
          </p:sp>
          <p:pic>
            <p:nvPicPr>
              <p:cNvPr id="80" name="Graphic 93">
                <a:extLst>
                  <a:ext uri="{FF2B5EF4-FFF2-40B4-BE49-F238E27FC236}">
                    <a16:creationId xmlns:a16="http://schemas.microsoft.com/office/drawing/2014/main" id="{2196D254-2D21-3D47-9F07-201C510E3C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6169" y="2320855"/>
                <a:ext cx="576000" cy="576000"/>
              </a:xfrm>
              <a:prstGeom prst="rect">
                <a:avLst/>
              </a:prstGeom>
            </p:spPr>
          </p:pic>
          <p:sp>
            <p:nvSpPr>
              <p:cNvPr id="81" name="TextBox 80">
                <a:extLst>
                  <a:ext uri="{FF2B5EF4-FFF2-40B4-BE49-F238E27FC236}">
                    <a16:creationId xmlns:a16="http://schemas.microsoft.com/office/drawing/2014/main" id="{71AF66F2-E0AB-A247-9457-993FC2273C29}"/>
                  </a:ext>
                </a:extLst>
              </p:cNvPr>
              <p:cNvSpPr txBox="1"/>
              <p:nvPr/>
            </p:nvSpPr>
            <p:spPr>
              <a:xfrm>
                <a:off x="379938" y="5159246"/>
                <a:ext cx="855281"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Service Catalog</a:t>
                </a:r>
              </a:p>
            </p:txBody>
          </p:sp>
          <p:pic>
            <p:nvPicPr>
              <p:cNvPr id="82" name="Graphic 95">
                <a:extLst>
                  <a:ext uri="{FF2B5EF4-FFF2-40B4-BE49-F238E27FC236}">
                    <a16:creationId xmlns:a16="http://schemas.microsoft.com/office/drawing/2014/main" id="{009CBAA6-3B56-1C45-B102-904CF4A502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845" y="4563737"/>
                <a:ext cx="576000" cy="576000"/>
              </a:xfrm>
              <a:prstGeom prst="rect">
                <a:avLst/>
              </a:prstGeom>
            </p:spPr>
          </p:pic>
          <p:sp>
            <p:nvSpPr>
              <p:cNvPr id="83" name="TextBox 82">
                <a:extLst>
                  <a:ext uri="{FF2B5EF4-FFF2-40B4-BE49-F238E27FC236}">
                    <a16:creationId xmlns:a16="http://schemas.microsoft.com/office/drawing/2014/main" id="{61B30F6E-434D-174B-BD11-3B86760FF41A}"/>
                  </a:ext>
                </a:extLst>
              </p:cNvPr>
              <p:cNvSpPr txBox="1"/>
              <p:nvPr/>
            </p:nvSpPr>
            <p:spPr>
              <a:xfrm>
                <a:off x="344385" y="6244643"/>
                <a:ext cx="855335"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Well-Architected Tool </a:t>
                </a:r>
              </a:p>
            </p:txBody>
          </p:sp>
          <p:pic>
            <p:nvPicPr>
              <p:cNvPr id="84" name="Graphic 97">
                <a:extLst>
                  <a:ext uri="{FF2B5EF4-FFF2-40B4-BE49-F238E27FC236}">
                    <a16:creationId xmlns:a16="http://schemas.microsoft.com/office/drawing/2014/main" id="{D5D26A2B-36E3-4E41-A6A1-7A21E5A3D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7778" y="5647648"/>
                <a:ext cx="576000" cy="576000"/>
              </a:xfrm>
              <a:prstGeom prst="rect">
                <a:avLst/>
              </a:prstGeom>
            </p:spPr>
          </p:pic>
          <p:sp>
            <p:nvSpPr>
              <p:cNvPr id="85" name="TextBox 84">
                <a:extLst>
                  <a:ext uri="{FF2B5EF4-FFF2-40B4-BE49-F238E27FC236}">
                    <a16:creationId xmlns:a16="http://schemas.microsoft.com/office/drawing/2014/main" id="{818AFF1D-11FF-354F-BA6D-F1BB4BFBA239}"/>
                  </a:ext>
                </a:extLst>
              </p:cNvPr>
              <p:cNvSpPr txBox="1"/>
              <p:nvPr/>
            </p:nvSpPr>
            <p:spPr>
              <a:xfrm>
                <a:off x="1128999" y="2909253"/>
                <a:ext cx="678637"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Trusted Advisor</a:t>
                </a:r>
              </a:p>
            </p:txBody>
          </p:sp>
          <p:pic>
            <p:nvPicPr>
              <p:cNvPr id="86" name="Graphic 101">
                <a:extLst>
                  <a:ext uri="{FF2B5EF4-FFF2-40B4-BE49-F238E27FC236}">
                    <a16:creationId xmlns:a16="http://schemas.microsoft.com/office/drawing/2014/main" id="{0E90ED15-BEB5-004D-8C9A-2FDC4FB604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0139" y="2320855"/>
                <a:ext cx="576000" cy="576000"/>
              </a:xfrm>
              <a:prstGeom prst="rect">
                <a:avLst/>
              </a:prstGeom>
            </p:spPr>
          </p:pic>
        </p:grpSp>
      </p:grpSp>
      <p:grpSp>
        <p:nvGrpSpPr>
          <p:cNvPr id="123" name="Group 122"/>
          <p:cNvGrpSpPr/>
          <p:nvPr/>
        </p:nvGrpSpPr>
        <p:grpSpPr>
          <a:xfrm>
            <a:off x="2120366" y="802752"/>
            <a:ext cx="3709338" cy="5715000"/>
            <a:chOff x="2120366" y="1143000"/>
            <a:chExt cx="3709338" cy="5715000"/>
          </a:xfrm>
        </p:grpSpPr>
        <p:sp>
          <p:nvSpPr>
            <p:cNvPr id="114" name="Rectangle 113"/>
            <p:cNvSpPr/>
            <p:nvPr/>
          </p:nvSpPr>
          <p:spPr>
            <a:xfrm>
              <a:off x="2120366" y="1143000"/>
              <a:ext cx="3709338" cy="5715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0E2758A-C41F-BD4C-9216-06B19B3C140D}"/>
                </a:ext>
              </a:extLst>
            </p:cNvPr>
            <p:cNvSpPr txBox="1"/>
            <p:nvPr/>
          </p:nvSpPr>
          <p:spPr>
            <a:xfrm>
              <a:off x="4012488" y="1874588"/>
              <a:ext cx="80017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IoT Device Defender</a:t>
              </a:r>
            </a:p>
          </p:txBody>
        </p:sp>
        <p:pic>
          <p:nvPicPr>
            <p:cNvPr id="33" name="Graphic 116">
              <a:extLst>
                <a:ext uri="{FF2B5EF4-FFF2-40B4-BE49-F238E27FC236}">
                  <a16:creationId xmlns:a16="http://schemas.microsoft.com/office/drawing/2014/main" id="{1BBFFEC6-9D9C-1C4C-ACAF-8342F95F5B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36305" y="1274318"/>
              <a:ext cx="582036" cy="582036"/>
            </a:xfrm>
            <a:prstGeom prst="rect">
              <a:avLst/>
            </a:prstGeom>
          </p:spPr>
        </p:pic>
        <p:sp>
          <p:nvSpPr>
            <p:cNvPr id="34" name="TextBox 33">
              <a:extLst>
                <a:ext uri="{FF2B5EF4-FFF2-40B4-BE49-F238E27FC236}">
                  <a16:creationId xmlns:a16="http://schemas.microsoft.com/office/drawing/2014/main" id="{D85D4524-C62B-E243-8FE3-0F3147DD8411}"/>
                </a:ext>
              </a:extLst>
            </p:cNvPr>
            <p:cNvSpPr txBox="1"/>
            <p:nvPr/>
          </p:nvSpPr>
          <p:spPr>
            <a:xfrm>
              <a:off x="4329643" y="5142092"/>
              <a:ext cx="523308"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KMS</a:t>
              </a:r>
            </a:p>
          </p:txBody>
        </p:sp>
        <p:pic>
          <p:nvPicPr>
            <p:cNvPr id="35" name="Graphic 118">
              <a:extLst>
                <a:ext uri="{FF2B5EF4-FFF2-40B4-BE49-F238E27FC236}">
                  <a16:creationId xmlns:a16="http://schemas.microsoft.com/office/drawing/2014/main" id="{22CAA697-2296-AB46-963F-5FBFE28DCF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2389" y="4547009"/>
              <a:ext cx="576000" cy="576000"/>
            </a:xfrm>
            <a:prstGeom prst="rect">
              <a:avLst/>
            </a:prstGeom>
          </p:spPr>
        </p:pic>
        <p:sp>
          <p:nvSpPr>
            <p:cNvPr id="36" name="TextBox 35">
              <a:extLst>
                <a:ext uri="{FF2B5EF4-FFF2-40B4-BE49-F238E27FC236}">
                  <a16:creationId xmlns:a16="http://schemas.microsoft.com/office/drawing/2014/main" id="{ABD6A417-4B3C-6A4A-81BA-F2A7204E03AC}"/>
                </a:ext>
              </a:extLst>
            </p:cNvPr>
            <p:cNvSpPr txBox="1"/>
            <p:nvPr/>
          </p:nvSpPr>
          <p:spPr>
            <a:xfrm>
              <a:off x="2857515" y="5142092"/>
              <a:ext cx="89536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IAM</a:t>
              </a:r>
            </a:p>
          </p:txBody>
        </p:sp>
        <p:pic>
          <p:nvPicPr>
            <p:cNvPr id="37" name="Graphic 120">
              <a:extLst>
                <a:ext uri="{FF2B5EF4-FFF2-40B4-BE49-F238E27FC236}">
                  <a16:creationId xmlns:a16="http://schemas.microsoft.com/office/drawing/2014/main" id="{29AAA392-437B-104C-8107-2128B6573E1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25901" y="4547009"/>
              <a:ext cx="576000" cy="576000"/>
            </a:xfrm>
            <a:prstGeom prst="rect">
              <a:avLst/>
            </a:prstGeom>
          </p:spPr>
        </p:pic>
        <p:sp>
          <p:nvSpPr>
            <p:cNvPr id="38" name="TextBox 37">
              <a:extLst>
                <a:ext uri="{FF2B5EF4-FFF2-40B4-BE49-F238E27FC236}">
                  <a16:creationId xmlns:a16="http://schemas.microsoft.com/office/drawing/2014/main" id="{CAFECB64-10F5-CA4E-A751-0662743F4831}"/>
                </a:ext>
              </a:extLst>
            </p:cNvPr>
            <p:cNvSpPr txBox="1"/>
            <p:nvPr/>
          </p:nvSpPr>
          <p:spPr>
            <a:xfrm>
              <a:off x="4950201" y="6248250"/>
              <a:ext cx="635515"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IAM Identity Center</a:t>
              </a:r>
            </a:p>
          </p:txBody>
        </p:sp>
        <p:pic>
          <p:nvPicPr>
            <p:cNvPr id="39" name="Graphic 122">
              <a:extLst>
                <a:ext uri="{FF2B5EF4-FFF2-40B4-BE49-F238E27FC236}">
                  <a16:creationId xmlns:a16="http://schemas.microsoft.com/office/drawing/2014/main" id="{9111603F-F389-9D4C-A508-7872100F6A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03140" y="5644105"/>
              <a:ext cx="576000" cy="576000"/>
            </a:xfrm>
            <a:prstGeom prst="rect">
              <a:avLst/>
            </a:prstGeom>
          </p:spPr>
        </p:pic>
        <p:sp>
          <p:nvSpPr>
            <p:cNvPr id="48" name="TextBox 47">
              <a:extLst>
                <a:ext uri="{FF2B5EF4-FFF2-40B4-BE49-F238E27FC236}">
                  <a16:creationId xmlns:a16="http://schemas.microsoft.com/office/drawing/2014/main" id="{F474F8E7-5DFA-6D4E-960D-0927C3E71F49}"/>
                </a:ext>
              </a:extLst>
            </p:cNvPr>
            <p:cNvSpPr txBox="1"/>
            <p:nvPr/>
          </p:nvSpPr>
          <p:spPr>
            <a:xfrm>
              <a:off x="3210926" y="1874588"/>
              <a:ext cx="640253"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VPC</a:t>
              </a:r>
            </a:p>
          </p:txBody>
        </p:sp>
        <p:pic>
          <p:nvPicPr>
            <p:cNvPr id="49" name="Graphic 132">
              <a:extLst>
                <a:ext uri="{FF2B5EF4-FFF2-40B4-BE49-F238E27FC236}">
                  <a16:creationId xmlns:a16="http://schemas.microsoft.com/office/drawing/2014/main" id="{F6D8CBCF-731A-3543-A9A2-D04D2E5B4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30115" y="1274317"/>
              <a:ext cx="590328" cy="590328"/>
            </a:xfrm>
            <a:prstGeom prst="rect">
              <a:avLst/>
            </a:prstGeom>
          </p:spPr>
        </p:pic>
        <p:sp>
          <p:nvSpPr>
            <p:cNvPr id="50" name="TextBox 49">
              <a:extLst>
                <a:ext uri="{FF2B5EF4-FFF2-40B4-BE49-F238E27FC236}">
                  <a16:creationId xmlns:a16="http://schemas.microsoft.com/office/drawing/2014/main" id="{5B4D7B14-6A4E-4C4F-8B62-F73FFB89CB3C}"/>
                </a:ext>
              </a:extLst>
            </p:cNvPr>
            <p:cNvSpPr txBox="1"/>
            <p:nvPr/>
          </p:nvSpPr>
          <p:spPr>
            <a:xfrm>
              <a:off x="2338904" y="6248250"/>
              <a:ext cx="633227"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WAF</a:t>
              </a:r>
            </a:p>
          </p:txBody>
        </p:sp>
        <p:pic>
          <p:nvPicPr>
            <p:cNvPr id="51" name="Graphic 134">
              <a:extLst>
                <a:ext uri="{FF2B5EF4-FFF2-40B4-BE49-F238E27FC236}">
                  <a16:creationId xmlns:a16="http://schemas.microsoft.com/office/drawing/2014/main" id="{B4ED574D-87C9-E04D-A25C-4F93890FD0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378300" y="5644105"/>
              <a:ext cx="576000" cy="576000"/>
            </a:xfrm>
            <a:prstGeom prst="rect">
              <a:avLst/>
            </a:prstGeom>
          </p:spPr>
        </p:pic>
        <p:sp>
          <p:nvSpPr>
            <p:cNvPr id="52" name="TextBox 51">
              <a:extLst>
                <a:ext uri="{FF2B5EF4-FFF2-40B4-BE49-F238E27FC236}">
                  <a16:creationId xmlns:a16="http://schemas.microsoft.com/office/drawing/2014/main" id="{BEDE0537-BB81-814F-B012-BED255BF5070}"/>
                </a:ext>
              </a:extLst>
            </p:cNvPr>
            <p:cNvSpPr txBox="1"/>
            <p:nvPr/>
          </p:nvSpPr>
          <p:spPr>
            <a:xfrm>
              <a:off x="2250685" y="5142092"/>
              <a:ext cx="76205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Shield</a:t>
              </a:r>
            </a:p>
          </p:txBody>
        </p:sp>
        <p:pic>
          <p:nvPicPr>
            <p:cNvPr id="53" name="Graphic 136">
              <a:extLst>
                <a:ext uri="{FF2B5EF4-FFF2-40B4-BE49-F238E27FC236}">
                  <a16:creationId xmlns:a16="http://schemas.microsoft.com/office/drawing/2014/main" id="{5D4549F2-65E4-5044-BFE3-E50A963DDD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69302" y="4547010"/>
              <a:ext cx="576000" cy="576000"/>
            </a:xfrm>
            <a:prstGeom prst="rect">
              <a:avLst/>
            </a:prstGeom>
          </p:spPr>
        </p:pic>
        <p:sp>
          <p:nvSpPr>
            <p:cNvPr id="54" name="TextBox 53">
              <a:extLst>
                <a:ext uri="{FF2B5EF4-FFF2-40B4-BE49-F238E27FC236}">
                  <a16:creationId xmlns:a16="http://schemas.microsoft.com/office/drawing/2014/main" id="{D9E8FD76-4819-2A4F-84F1-A6F40386CF88}"/>
                </a:ext>
              </a:extLst>
            </p:cNvPr>
            <p:cNvSpPr txBox="1"/>
            <p:nvPr/>
          </p:nvSpPr>
          <p:spPr>
            <a:xfrm>
              <a:off x="3515967" y="5142092"/>
              <a:ext cx="826228"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Secrets Manager</a:t>
              </a:r>
            </a:p>
          </p:txBody>
        </p:sp>
        <p:pic>
          <p:nvPicPr>
            <p:cNvPr id="55" name="Graphic 138">
              <a:extLst>
                <a:ext uri="{FF2B5EF4-FFF2-40B4-BE49-F238E27FC236}">
                  <a16:creationId xmlns:a16="http://schemas.microsoft.com/office/drawing/2014/main" id="{10F5CEFC-8E0D-9A4C-83D8-1DB03534C03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84145" y="4547009"/>
              <a:ext cx="576000" cy="576000"/>
            </a:xfrm>
            <a:prstGeom prst="rect">
              <a:avLst/>
            </a:prstGeom>
          </p:spPr>
        </p:pic>
        <p:sp>
          <p:nvSpPr>
            <p:cNvPr id="56" name="TextBox 55">
              <a:extLst>
                <a:ext uri="{FF2B5EF4-FFF2-40B4-BE49-F238E27FC236}">
                  <a16:creationId xmlns:a16="http://schemas.microsoft.com/office/drawing/2014/main" id="{6845E9D7-6F35-AF4D-A3B2-CD3144A26DBB}"/>
                </a:ext>
              </a:extLst>
            </p:cNvPr>
            <p:cNvSpPr txBox="1"/>
            <p:nvPr/>
          </p:nvSpPr>
          <p:spPr>
            <a:xfrm>
              <a:off x="2945170" y="6248250"/>
              <a:ext cx="68349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Firewall Manager</a:t>
              </a:r>
            </a:p>
          </p:txBody>
        </p:sp>
        <p:pic>
          <p:nvPicPr>
            <p:cNvPr id="57" name="Graphic 140">
              <a:extLst>
                <a:ext uri="{FF2B5EF4-FFF2-40B4-BE49-F238E27FC236}">
                  <a16:creationId xmlns:a16="http://schemas.microsoft.com/office/drawing/2014/main" id="{FC738B6F-18BD-B04A-9BAC-DEBC81B297D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37530" y="5644105"/>
              <a:ext cx="576000" cy="576000"/>
            </a:xfrm>
            <a:prstGeom prst="rect">
              <a:avLst/>
            </a:prstGeom>
          </p:spPr>
        </p:pic>
        <p:sp>
          <p:nvSpPr>
            <p:cNvPr id="65" name="TextBox 64">
              <a:extLst>
                <a:ext uri="{FF2B5EF4-FFF2-40B4-BE49-F238E27FC236}">
                  <a16:creationId xmlns:a16="http://schemas.microsoft.com/office/drawing/2014/main" id="{99E414AF-89AC-3C4F-AD63-2DFC96C773B2}"/>
                </a:ext>
              </a:extLst>
            </p:cNvPr>
            <p:cNvSpPr txBox="1"/>
            <p:nvPr/>
          </p:nvSpPr>
          <p:spPr>
            <a:xfrm>
              <a:off x="3173312" y="2914611"/>
              <a:ext cx="647840"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Direct Connect</a:t>
              </a:r>
            </a:p>
          </p:txBody>
        </p:sp>
        <p:pic>
          <p:nvPicPr>
            <p:cNvPr id="66" name="Graphic 71">
              <a:extLst>
                <a:ext uri="{FF2B5EF4-FFF2-40B4-BE49-F238E27FC236}">
                  <a16:creationId xmlns:a16="http://schemas.microsoft.com/office/drawing/2014/main" id="{A4A7265C-8DA2-DA4C-8AE0-7F091E8591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29474" y="2332641"/>
              <a:ext cx="564543" cy="564543"/>
            </a:xfrm>
            <a:prstGeom prst="rect">
              <a:avLst/>
            </a:prstGeom>
          </p:spPr>
        </p:pic>
        <p:sp>
          <p:nvSpPr>
            <p:cNvPr id="67" name="TextBox 66">
              <a:extLst>
                <a:ext uri="{FF2B5EF4-FFF2-40B4-BE49-F238E27FC236}">
                  <a16:creationId xmlns:a16="http://schemas.microsoft.com/office/drawing/2014/main" id="{ECF3BAC8-3355-D749-ACBB-8A590BB02446}"/>
                </a:ext>
              </a:extLst>
            </p:cNvPr>
            <p:cNvSpPr txBox="1"/>
            <p:nvPr/>
          </p:nvSpPr>
          <p:spPr>
            <a:xfrm>
              <a:off x="2246342" y="1874588"/>
              <a:ext cx="816830"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Transit Gateway </a:t>
              </a:r>
            </a:p>
          </p:txBody>
        </p:sp>
        <p:pic>
          <p:nvPicPr>
            <p:cNvPr id="68" name="Graphic 73">
              <a:extLst>
                <a:ext uri="{FF2B5EF4-FFF2-40B4-BE49-F238E27FC236}">
                  <a16:creationId xmlns:a16="http://schemas.microsoft.com/office/drawing/2014/main" id="{8FBA0A14-9DEC-8541-A904-A8E33E67820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375813" y="1274318"/>
              <a:ext cx="592895" cy="592895"/>
            </a:xfrm>
            <a:prstGeom prst="rect">
              <a:avLst/>
            </a:prstGeom>
          </p:spPr>
        </p:pic>
        <p:sp>
          <p:nvSpPr>
            <p:cNvPr id="69" name="TextBox 68">
              <a:extLst>
                <a:ext uri="{FF2B5EF4-FFF2-40B4-BE49-F238E27FC236}">
                  <a16:creationId xmlns:a16="http://schemas.microsoft.com/office/drawing/2014/main" id="{EEC52CB8-A7C4-4F4A-BD76-FA9B6EEAE20A}"/>
                </a:ext>
              </a:extLst>
            </p:cNvPr>
            <p:cNvSpPr txBox="1"/>
            <p:nvPr/>
          </p:nvSpPr>
          <p:spPr>
            <a:xfrm>
              <a:off x="2293084" y="2914611"/>
              <a:ext cx="780608"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VPC </a:t>
              </a:r>
              <a:r>
                <a:rPr kumimoji="0" lang="en-US" sz="800" b="0" i="0" u="none" strike="noStrike" kern="1200" cap="none" spc="0" normalizeH="0" baseline="0" noProof="0" dirty="0" err="1">
                  <a:ln>
                    <a:noFill/>
                  </a:ln>
                  <a:solidFill>
                    <a:srgbClr val="000000"/>
                  </a:solidFill>
                  <a:effectLst/>
                  <a:uLnTx/>
                  <a:uFillTx/>
                  <a:latin typeface="Arial"/>
                  <a:ea typeface="+mn-ea"/>
                  <a:cs typeface="+mn-cs"/>
                </a:rPr>
                <a:t>PrivateLink</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0" name="Graphic 75">
              <a:extLst>
                <a:ext uri="{FF2B5EF4-FFF2-40B4-BE49-F238E27FC236}">
                  <a16:creationId xmlns:a16="http://schemas.microsoft.com/office/drawing/2014/main" id="{6125B503-2EF2-9B40-93FE-8BD9DB4E1C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83703" y="2332641"/>
              <a:ext cx="569724" cy="569724"/>
            </a:xfrm>
            <a:prstGeom prst="rect">
              <a:avLst/>
            </a:prstGeom>
          </p:spPr>
        </p:pic>
        <p:sp>
          <p:nvSpPr>
            <p:cNvPr id="73" name="TextBox 72">
              <a:extLst>
                <a:ext uri="{FF2B5EF4-FFF2-40B4-BE49-F238E27FC236}">
                  <a16:creationId xmlns:a16="http://schemas.microsoft.com/office/drawing/2014/main" id="{AA9158A8-7B13-5345-9861-872FABE45BE6}"/>
                </a:ext>
              </a:extLst>
            </p:cNvPr>
            <p:cNvSpPr txBox="1"/>
            <p:nvPr/>
          </p:nvSpPr>
          <p:spPr>
            <a:xfrm>
              <a:off x="4952849" y="1874588"/>
              <a:ext cx="68849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 Directory</a:t>
              </a:r>
            </a:p>
          </p:txBody>
        </p:sp>
        <p:pic>
          <p:nvPicPr>
            <p:cNvPr id="74" name="Graphic 79">
              <a:extLst>
                <a:ext uri="{FF2B5EF4-FFF2-40B4-BE49-F238E27FC236}">
                  <a16:creationId xmlns:a16="http://schemas.microsoft.com/office/drawing/2014/main" id="{A313A8CE-136D-1644-A96F-2C22ABB65B6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000023" y="1274317"/>
              <a:ext cx="587880" cy="587880"/>
            </a:xfrm>
            <a:prstGeom prst="rect">
              <a:avLst/>
            </a:prstGeom>
          </p:spPr>
        </p:pic>
        <p:sp>
          <p:nvSpPr>
            <p:cNvPr id="75" name="TextBox 74">
              <a:extLst>
                <a:ext uri="{FF2B5EF4-FFF2-40B4-BE49-F238E27FC236}">
                  <a16:creationId xmlns:a16="http://schemas.microsoft.com/office/drawing/2014/main" id="{90F4F683-4522-6543-B139-0FD2DE35654F}"/>
                </a:ext>
              </a:extLst>
            </p:cNvPr>
            <p:cNvSpPr txBox="1"/>
            <p:nvPr/>
          </p:nvSpPr>
          <p:spPr>
            <a:xfrm>
              <a:off x="4231738" y="6248250"/>
              <a:ext cx="771496"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r>
                <a:rPr kumimoji="0" lang="en-US" sz="800" b="0" i="0" u="none" strike="noStrike" kern="1200" cap="none" spc="0" normalizeH="0" baseline="0" noProof="0" dirty="0" err="1">
                  <a:ln>
                    <a:noFill/>
                  </a:ln>
                  <a:solidFill>
                    <a:srgbClr val="000000"/>
                  </a:solidFill>
                  <a:effectLst/>
                  <a:uLnTx/>
                  <a:uFillTx/>
                  <a:latin typeface="Arial"/>
                  <a:ea typeface="+mn-ea"/>
                  <a:cs typeface="+mn-cs"/>
                </a:rPr>
                <a:t>CloudHSM</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Graphic 81">
              <a:extLst>
                <a:ext uri="{FF2B5EF4-FFF2-40B4-BE49-F238E27FC236}">
                  <a16:creationId xmlns:a16="http://schemas.microsoft.com/office/drawing/2014/main" id="{83DEF15C-EFE0-D440-8ED4-CF11C92CD2D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347261" y="5644105"/>
              <a:ext cx="576000" cy="576000"/>
            </a:xfrm>
            <a:prstGeom prst="rect">
              <a:avLst/>
            </a:prstGeom>
          </p:spPr>
        </p:pic>
        <p:sp>
          <p:nvSpPr>
            <p:cNvPr id="77" name="TextBox 76">
              <a:extLst>
                <a:ext uri="{FF2B5EF4-FFF2-40B4-BE49-F238E27FC236}">
                  <a16:creationId xmlns:a16="http://schemas.microsoft.com/office/drawing/2014/main" id="{7510E2B4-80C0-EC4D-914E-506A2ECD9EA5}"/>
                </a:ext>
              </a:extLst>
            </p:cNvPr>
            <p:cNvSpPr txBox="1"/>
            <p:nvPr/>
          </p:nvSpPr>
          <p:spPr>
            <a:xfrm>
              <a:off x="3576106" y="6248250"/>
              <a:ext cx="75644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Certificate Manager</a:t>
              </a:r>
            </a:p>
          </p:txBody>
        </p:sp>
        <p:pic>
          <p:nvPicPr>
            <p:cNvPr id="78" name="Graphic 83">
              <a:extLst>
                <a:ext uri="{FF2B5EF4-FFF2-40B4-BE49-F238E27FC236}">
                  <a16:creationId xmlns:a16="http://schemas.microsoft.com/office/drawing/2014/main" id="{B501A455-8DB0-F040-A83E-F434DBC5212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696761" y="5644105"/>
              <a:ext cx="576000" cy="576000"/>
            </a:xfrm>
            <a:prstGeom prst="rect">
              <a:avLst/>
            </a:prstGeom>
          </p:spPr>
        </p:pic>
        <p:pic>
          <p:nvPicPr>
            <p:cNvPr id="87" name="Graphic 106">
              <a:extLst>
                <a:ext uri="{FF2B5EF4-FFF2-40B4-BE49-F238E27FC236}">
                  <a16:creationId xmlns:a16="http://schemas.microsoft.com/office/drawing/2014/main" id="{8D04D5C3-A12B-C94C-823C-FBA049FEF00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24644" y="2332641"/>
              <a:ext cx="567917" cy="567917"/>
            </a:xfrm>
            <a:prstGeom prst="rect">
              <a:avLst/>
            </a:prstGeom>
          </p:spPr>
        </p:pic>
        <p:sp>
          <p:nvSpPr>
            <p:cNvPr id="88" name="TextBox 87">
              <a:extLst>
                <a:ext uri="{FF2B5EF4-FFF2-40B4-BE49-F238E27FC236}">
                  <a16:creationId xmlns:a16="http://schemas.microsoft.com/office/drawing/2014/main" id="{FCBE8BFA-15FF-6348-9F15-2F1AC62560A4}"/>
                </a:ext>
              </a:extLst>
            </p:cNvPr>
            <p:cNvSpPr txBox="1"/>
            <p:nvPr/>
          </p:nvSpPr>
          <p:spPr>
            <a:xfrm>
              <a:off x="4030302" y="2914611"/>
              <a:ext cx="759279"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Resource Access manager</a:t>
              </a:r>
            </a:p>
          </p:txBody>
        </p:sp>
        <p:sp>
          <p:nvSpPr>
            <p:cNvPr id="89" name="TextBox 88">
              <a:extLst>
                <a:ext uri="{FF2B5EF4-FFF2-40B4-BE49-F238E27FC236}">
                  <a16:creationId xmlns:a16="http://schemas.microsoft.com/office/drawing/2014/main" id="{B45F7A59-6F99-B34C-83AF-E1CDDA629F68}"/>
                </a:ext>
              </a:extLst>
            </p:cNvPr>
            <p:cNvSpPr txBox="1"/>
            <p:nvPr/>
          </p:nvSpPr>
          <p:spPr>
            <a:xfrm>
              <a:off x="4978650" y="2914611"/>
              <a:ext cx="673013"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Directory Service</a:t>
              </a:r>
            </a:p>
          </p:txBody>
        </p:sp>
        <p:pic>
          <p:nvPicPr>
            <p:cNvPr id="90" name="Graphic 147">
              <a:extLst>
                <a:ext uri="{FF2B5EF4-FFF2-40B4-BE49-F238E27FC236}">
                  <a16:creationId xmlns:a16="http://schemas.microsoft.com/office/drawing/2014/main" id="{BD2BF4F1-4D5D-A14D-BD5C-7BCD7200434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992631" y="2332641"/>
              <a:ext cx="573615" cy="573615"/>
            </a:xfrm>
            <a:prstGeom prst="rect">
              <a:avLst/>
            </a:prstGeom>
          </p:spPr>
        </p:pic>
        <p:sp>
          <p:nvSpPr>
            <p:cNvPr id="91" name="TextBox 90">
              <a:extLst>
                <a:ext uri="{FF2B5EF4-FFF2-40B4-BE49-F238E27FC236}">
                  <a16:creationId xmlns:a16="http://schemas.microsoft.com/office/drawing/2014/main" id="{DC84C98E-0B04-6142-AC5D-26B00A4F1DC7}"/>
                </a:ext>
              </a:extLst>
            </p:cNvPr>
            <p:cNvSpPr txBox="1"/>
            <p:nvPr/>
          </p:nvSpPr>
          <p:spPr>
            <a:xfrm>
              <a:off x="4902772" y="5142092"/>
              <a:ext cx="762339"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Cognito</a:t>
              </a:r>
            </a:p>
          </p:txBody>
        </p:sp>
        <p:pic>
          <p:nvPicPr>
            <p:cNvPr id="92" name="Graphic 149">
              <a:extLst>
                <a:ext uri="{FF2B5EF4-FFF2-40B4-BE49-F238E27FC236}">
                  <a16:creationId xmlns:a16="http://schemas.microsoft.com/office/drawing/2014/main" id="{D124CC4D-5B7A-214D-9137-C032FCBC9CD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00635" y="4547010"/>
              <a:ext cx="576000" cy="576000"/>
            </a:xfrm>
            <a:prstGeom prst="rect">
              <a:avLst/>
            </a:prstGeom>
          </p:spPr>
        </p:pic>
      </p:grpSp>
      <p:grpSp>
        <p:nvGrpSpPr>
          <p:cNvPr id="125" name="Group 124"/>
          <p:cNvGrpSpPr/>
          <p:nvPr/>
        </p:nvGrpSpPr>
        <p:grpSpPr>
          <a:xfrm>
            <a:off x="5829705" y="802752"/>
            <a:ext cx="1665934" cy="5715000"/>
            <a:chOff x="5829705" y="1143000"/>
            <a:chExt cx="1665934" cy="5715000"/>
          </a:xfrm>
        </p:grpSpPr>
        <p:sp>
          <p:nvSpPr>
            <p:cNvPr id="115" name="Rectangle 114"/>
            <p:cNvSpPr/>
            <p:nvPr/>
          </p:nvSpPr>
          <p:spPr>
            <a:xfrm>
              <a:off x="5829705" y="1143000"/>
              <a:ext cx="1665934" cy="5715000"/>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BD7765-2AA2-2346-A4B8-A55D389C7916}"/>
                </a:ext>
              </a:extLst>
            </p:cNvPr>
            <p:cNvSpPr txBox="1"/>
            <p:nvPr/>
          </p:nvSpPr>
          <p:spPr>
            <a:xfrm>
              <a:off x="6244312" y="2923700"/>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Inspector</a:t>
              </a:r>
            </a:p>
          </p:txBody>
        </p:sp>
        <p:pic>
          <p:nvPicPr>
            <p:cNvPr id="25" name="Graphic 108">
              <a:extLst>
                <a:ext uri="{FF2B5EF4-FFF2-40B4-BE49-F238E27FC236}">
                  <a16:creationId xmlns:a16="http://schemas.microsoft.com/office/drawing/2014/main" id="{0DB61091-ABDB-954D-8474-2C03417CF40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356838" y="2335763"/>
              <a:ext cx="576000" cy="576000"/>
            </a:xfrm>
            <a:prstGeom prst="rect">
              <a:avLst/>
            </a:prstGeom>
          </p:spPr>
        </p:pic>
        <p:sp>
          <p:nvSpPr>
            <p:cNvPr id="26" name="TextBox 25">
              <a:extLst>
                <a:ext uri="{FF2B5EF4-FFF2-40B4-BE49-F238E27FC236}">
                  <a16:creationId xmlns:a16="http://schemas.microsoft.com/office/drawing/2014/main" id="{484C8213-ED36-B246-9B5F-B6C26E5D4BA5}"/>
                </a:ext>
              </a:extLst>
            </p:cNvPr>
            <p:cNvSpPr txBox="1"/>
            <p:nvPr/>
          </p:nvSpPr>
          <p:spPr>
            <a:xfrm>
              <a:off x="6285887" y="5147225"/>
              <a:ext cx="74238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Macie</a:t>
              </a:r>
            </a:p>
          </p:txBody>
        </p:sp>
        <p:pic>
          <p:nvPicPr>
            <p:cNvPr id="27" name="Graphic 110">
              <a:extLst>
                <a:ext uri="{FF2B5EF4-FFF2-40B4-BE49-F238E27FC236}">
                  <a16:creationId xmlns:a16="http://schemas.microsoft.com/office/drawing/2014/main" id="{F858B473-14F7-4C4B-A114-FACFB720E42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64662" y="4559287"/>
              <a:ext cx="576000" cy="576000"/>
            </a:xfrm>
            <a:prstGeom prst="rect">
              <a:avLst/>
            </a:prstGeom>
          </p:spPr>
        </p:pic>
        <p:sp>
          <p:nvSpPr>
            <p:cNvPr id="28" name="TextBox 27">
              <a:extLst>
                <a:ext uri="{FF2B5EF4-FFF2-40B4-BE49-F238E27FC236}">
                  <a16:creationId xmlns:a16="http://schemas.microsoft.com/office/drawing/2014/main" id="{9A3AA445-4DA8-5041-89B6-84E1A7E1197C}"/>
                </a:ext>
              </a:extLst>
            </p:cNvPr>
            <p:cNvSpPr txBox="1"/>
            <p:nvPr/>
          </p:nvSpPr>
          <p:spPr>
            <a:xfrm>
              <a:off x="6226467" y="1855646"/>
              <a:ext cx="82139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GuardDuty</a:t>
              </a:r>
            </a:p>
          </p:txBody>
        </p:sp>
        <p:pic>
          <p:nvPicPr>
            <p:cNvPr id="29" name="Graphic 112">
              <a:extLst>
                <a:ext uri="{FF2B5EF4-FFF2-40B4-BE49-F238E27FC236}">
                  <a16:creationId xmlns:a16="http://schemas.microsoft.com/office/drawing/2014/main" id="{21BAD5BD-9C78-294E-8847-483372C4310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63652" y="1271147"/>
              <a:ext cx="576000" cy="576000"/>
            </a:xfrm>
            <a:prstGeom prst="rect">
              <a:avLst/>
            </a:prstGeom>
          </p:spPr>
        </p:pic>
        <p:sp>
          <p:nvSpPr>
            <p:cNvPr id="95" name="TextBox 94">
              <a:extLst>
                <a:ext uri="{FF2B5EF4-FFF2-40B4-BE49-F238E27FC236}">
                  <a16:creationId xmlns:a16="http://schemas.microsoft.com/office/drawing/2014/main" id="{DD3CC9F8-B5DA-A840-A6E1-A79DB6024B7E}"/>
                </a:ext>
              </a:extLst>
            </p:cNvPr>
            <p:cNvSpPr txBox="1"/>
            <p:nvPr/>
          </p:nvSpPr>
          <p:spPr>
            <a:xfrm>
              <a:off x="6227555" y="6224668"/>
              <a:ext cx="86416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Hub </a:t>
              </a:r>
            </a:p>
          </p:txBody>
        </p:sp>
        <p:pic>
          <p:nvPicPr>
            <p:cNvPr id="96" name="Graphic 103">
              <a:extLst>
                <a:ext uri="{FF2B5EF4-FFF2-40B4-BE49-F238E27FC236}">
                  <a16:creationId xmlns:a16="http://schemas.microsoft.com/office/drawing/2014/main" id="{0F432F9B-97AB-974C-9220-DBC344746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804" y="5644105"/>
              <a:ext cx="576000" cy="576000"/>
            </a:xfrm>
            <a:prstGeom prst="rect">
              <a:avLst/>
            </a:prstGeom>
          </p:spPr>
        </p:pic>
      </p:grpSp>
      <p:grpSp>
        <p:nvGrpSpPr>
          <p:cNvPr id="129" name="Group 128"/>
          <p:cNvGrpSpPr/>
          <p:nvPr/>
        </p:nvGrpSpPr>
        <p:grpSpPr>
          <a:xfrm>
            <a:off x="10021284" y="802752"/>
            <a:ext cx="1972130" cy="5715000"/>
            <a:chOff x="10021284" y="1143000"/>
            <a:chExt cx="1972130" cy="5715000"/>
          </a:xfrm>
        </p:grpSpPr>
        <p:sp>
          <p:nvSpPr>
            <p:cNvPr id="117" name="Rectangle 116"/>
            <p:cNvSpPr/>
            <p:nvPr/>
          </p:nvSpPr>
          <p:spPr>
            <a:xfrm>
              <a:off x="10021284" y="1143000"/>
              <a:ext cx="1972130" cy="57150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EE205EB-3302-F14D-AD9E-A7FF141E966E}"/>
                </a:ext>
              </a:extLst>
            </p:cNvPr>
            <p:cNvSpPr txBox="1"/>
            <p:nvPr/>
          </p:nvSpPr>
          <p:spPr>
            <a:xfrm>
              <a:off x="10049702" y="6229616"/>
              <a:ext cx="738208" cy="220510"/>
            </a:xfrm>
            <a:prstGeom prst="rect">
              <a:avLst/>
            </a:prstGeom>
            <a:noFill/>
          </p:spPr>
          <p:txBody>
            <a:bodyPr wrap="square" rtlCol="0">
              <a:spAutoFit/>
            </a:bodyPr>
            <a:lstStyle>
              <a:defPPr>
                <a:defRPr lang="en-US"/>
              </a:defPPr>
              <a:lvl1pPr algn="ctr">
                <a:defRPr sz="1000"/>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Snapshot</a:t>
              </a:r>
            </a:p>
          </p:txBody>
        </p:sp>
        <p:pic>
          <p:nvPicPr>
            <p:cNvPr id="41" name="Graphic 124">
              <a:extLst>
                <a:ext uri="{FF2B5EF4-FFF2-40B4-BE49-F238E27FC236}">
                  <a16:creationId xmlns:a16="http://schemas.microsoft.com/office/drawing/2014/main" id="{3881F653-C6F7-F84A-BEB5-21EC64E8EFA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152326" y="5675727"/>
              <a:ext cx="580295" cy="580295"/>
            </a:xfrm>
            <a:prstGeom prst="rect">
              <a:avLst/>
            </a:prstGeom>
          </p:spPr>
        </p:pic>
        <p:pic>
          <p:nvPicPr>
            <p:cNvPr id="42" name="Graphic 125">
              <a:extLst>
                <a:ext uri="{FF2B5EF4-FFF2-40B4-BE49-F238E27FC236}">
                  <a16:creationId xmlns:a16="http://schemas.microsoft.com/office/drawing/2014/main" id="{A260EF80-9D82-514E-AA02-51726E60615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370906" y="5675726"/>
              <a:ext cx="568917" cy="568917"/>
            </a:xfrm>
            <a:prstGeom prst="rect">
              <a:avLst/>
            </a:prstGeom>
          </p:spPr>
        </p:pic>
        <p:sp>
          <p:nvSpPr>
            <p:cNvPr id="43" name="TextBox 42">
              <a:extLst>
                <a:ext uri="{FF2B5EF4-FFF2-40B4-BE49-F238E27FC236}">
                  <a16:creationId xmlns:a16="http://schemas.microsoft.com/office/drawing/2014/main" id="{57C0AC6A-F6A3-9D4B-AF2C-BBA66453258B}"/>
                </a:ext>
              </a:extLst>
            </p:cNvPr>
            <p:cNvSpPr txBox="1"/>
            <p:nvPr/>
          </p:nvSpPr>
          <p:spPr>
            <a:xfrm>
              <a:off x="11384321" y="6222875"/>
              <a:ext cx="555502"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Archive</a:t>
              </a:r>
            </a:p>
          </p:txBody>
        </p:sp>
        <p:pic>
          <p:nvPicPr>
            <p:cNvPr id="93" name="Graphic 150">
              <a:extLst>
                <a:ext uri="{FF2B5EF4-FFF2-40B4-BE49-F238E27FC236}">
                  <a16:creationId xmlns:a16="http://schemas.microsoft.com/office/drawing/2014/main" id="{0BB23019-1EAE-AE4D-81F5-C0B44206EAF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0725161" y="4748689"/>
              <a:ext cx="611497" cy="611497"/>
            </a:xfrm>
            <a:prstGeom prst="rect">
              <a:avLst/>
            </a:prstGeom>
          </p:spPr>
        </p:pic>
        <p:sp>
          <p:nvSpPr>
            <p:cNvPr id="94" name="TextBox 93">
              <a:extLst>
                <a:ext uri="{FF2B5EF4-FFF2-40B4-BE49-F238E27FC236}">
                  <a16:creationId xmlns:a16="http://schemas.microsoft.com/office/drawing/2014/main" id="{2B8E91C6-F0F5-B74E-9EFD-FE7D7FAF86A3}"/>
                </a:ext>
              </a:extLst>
            </p:cNvPr>
            <p:cNvSpPr txBox="1"/>
            <p:nvPr/>
          </p:nvSpPr>
          <p:spPr>
            <a:xfrm>
              <a:off x="10475463" y="5326081"/>
              <a:ext cx="11144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S3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Glacier</a:t>
              </a:r>
            </a:p>
          </p:txBody>
        </p:sp>
        <p:sp>
          <p:nvSpPr>
            <p:cNvPr id="99" name="TextBox 98">
              <a:extLst>
                <a:ext uri="{FF2B5EF4-FFF2-40B4-BE49-F238E27FC236}">
                  <a16:creationId xmlns:a16="http://schemas.microsoft.com/office/drawing/2014/main" id="{DB02A111-8634-E14F-9190-1FC12795192E}"/>
                </a:ext>
              </a:extLst>
            </p:cNvPr>
            <p:cNvSpPr txBox="1"/>
            <p:nvPr/>
          </p:nvSpPr>
          <p:spPr>
            <a:xfrm>
              <a:off x="10353599" y="2945868"/>
              <a:ext cx="1231285" cy="220510"/>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CloudFormation</a:t>
              </a:r>
            </a:p>
          </p:txBody>
        </p:sp>
        <p:pic>
          <p:nvPicPr>
            <p:cNvPr id="100" name="Graphic 142">
              <a:extLst>
                <a:ext uri="{FF2B5EF4-FFF2-40B4-BE49-F238E27FC236}">
                  <a16:creationId xmlns:a16="http://schemas.microsoft.com/office/drawing/2014/main" id="{08C68895-33CB-BB4D-8786-76A6F7A277C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0678269" y="2335026"/>
              <a:ext cx="604101" cy="604101"/>
            </a:xfrm>
            <a:prstGeom prst="rect">
              <a:avLst/>
            </a:prstGeom>
          </p:spPr>
        </p:pic>
        <p:sp>
          <p:nvSpPr>
            <p:cNvPr id="101" name="TextBox 100">
              <a:extLst>
                <a:ext uri="{FF2B5EF4-FFF2-40B4-BE49-F238E27FC236}">
                  <a16:creationId xmlns:a16="http://schemas.microsoft.com/office/drawing/2014/main" id="{92520914-4104-0D49-A0BC-CF1419EE5A6D}"/>
                </a:ext>
              </a:extLst>
            </p:cNvPr>
            <p:cNvSpPr txBox="1"/>
            <p:nvPr/>
          </p:nvSpPr>
          <p:spPr>
            <a:xfrm>
              <a:off x="10625425" y="1882786"/>
              <a:ext cx="727965" cy="338554"/>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a:ea typeface="+mn-ea"/>
                  <a:cs typeface="+mn-cs"/>
                </a:rPr>
                <a:t>OpsWorks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 name="Graphic 144">
              <a:extLst>
                <a:ext uri="{FF2B5EF4-FFF2-40B4-BE49-F238E27FC236}">
                  <a16:creationId xmlns:a16="http://schemas.microsoft.com/office/drawing/2014/main" id="{0B4D324B-A59A-AF4E-873E-B0697D9630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703603" y="1272950"/>
              <a:ext cx="603909" cy="603909"/>
            </a:xfrm>
            <a:prstGeom prst="rect">
              <a:avLst/>
            </a:prstGeom>
          </p:spPr>
        </p:pic>
      </p:grpSp>
      <p:grpSp>
        <p:nvGrpSpPr>
          <p:cNvPr id="131" name="Group 130"/>
          <p:cNvGrpSpPr/>
          <p:nvPr/>
        </p:nvGrpSpPr>
        <p:grpSpPr>
          <a:xfrm>
            <a:off x="7552801" y="3974455"/>
            <a:ext cx="2411320" cy="2483943"/>
            <a:chOff x="7599659" y="4314703"/>
            <a:chExt cx="2411320" cy="2483943"/>
          </a:xfrm>
        </p:grpSpPr>
        <p:sp>
          <p:nvSpPr>
            <p:cNvPr id="9" name="Rectangle 8">
              <a:extLst>
                <a:ext uri="{FF2B5EF4-FFF2-40B4-BE49-F238E27FC236}">
                  <a16:creationId xmlns:a16="http://schemas.microsoft.com/office/drawing/2014/main" id="{55DDC487-A738-3C45-9670-701FA80196EB}"/>
                </a:ext>
              </a:extLst>
            </p:cNvPr>
            <p:cNvSpPr/>
            <p:nvPr/>
          </p:nvSpPr>
          <p:spPr>
            <a:xfrm>
              <a:off x="8110247" y="4314703"/>
              <a:ext cx="1199048"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Investigate</a:t>
              </a:r>
            </a:p>
          </p:txBody>
        </p:sp>
        <p:sp>
          <p:nvSpPr>
            <p:cNvPr id="44" name="TextBox 43">
              <a:extLst>
                <a:ext uri="{FF2B5EF4-FFF2-40B4-BE49-F238E27FC236}">
                  <a16:creationId xmlns:a16="http://schemas.microsoft.com/office/drawing/2014/main" id="{9D45A60D-72F1-0C4F-8390-68374DB7C5A0}"/>
                </a:ext>
              </a:extLst>
            </p:cNvPr>
            <p:cNvSpPr txBox="1"/>
            <p:nvPr/>
          </p:nvSpPr>
          <p:spPr>
            <a:xfrm>
              <a:off x="9229928" y="5328710"/>
              <a:ext cx="7810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CloudTrail</a:t>
              </a:r>
            </a:p>
          </p:txBody>
        </p:sp>
        <p:pic>
          <p:nvPicPr>
            <p:cNvPr id="45" name="Graphic 128">
              <a:extLst>
                <a:ext uri="{FF2B5EF4-FFF2-40B4-BE49-F238E27FC236}">
                  <a16:creationId xmlns:a16="http://schemas.microsoft.com/office/drawing/2014/main" id="{A4A486AA-0710-3649-AC68-D9DDFBBF8BB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330009" y="4747695"/>
              <a:ext cx="576000" cy="576000"/>
            </a:xfrm>
            <a:prstGeom prst="rect">
              <a:avLst/>
            </a:prstGeom>
          </p:spPr>
        </p:pic>
        <p:sp>
          <p:nvSpPr>
            <p:cNvPr id="46" name="TextBox 45">
              <a:extLst>
                <a:ext uri="{FF2B5EF4-FFF2-40B4-BE49-F238E27FC236}">
                  <a16:creationId xmlns:a16="http://schemas.microsoft.com/office/drawing/2014/main" id="{5799B776-1B54-BC45-A684-8CAFDB09568A}"/>
                </a:ext>
              </a:extLst>
            </p:cNvPr>
            <p:cNvSpPr txBox="1"/>
            <p:nvPr/>
          </p:nvSpPr>
          <p:spPr>
            <a:xfrm>
              <a:off x="8390852" y="5328710"/>
              <a:ext cx="8448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47" name="Graphic 130">
              <a:extLst>
                <a:ext uri="{FF2B5EF4-FFF2-40B4-BE49-F238E27FC236}">
                  <a16:creationId xmlns:a16="http://schemas.microsoft.com/office/drawing/2014/main" id="{D827DD31-599A-D541-A615-62C23A970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504" y="4750511"/>
              <a:ext cx="576000" cy="576000"/>
            </a:xfrm>
            <a:prstGeom prst="rect">
              <a:avLst/>
            </a:prstGeom>
          </p:spPr>
        </p:pic>
        <p:sp>
          <p:nvSpPr>
            <p:cNvPr id="61" name="TextBox 60">
              <a:extLst>
                <a:ext uri="{FF2B5EF4-FFF2-40B4-BE49-F238E27FC236}">
                  <a16:creationId xmlns:a16="http://schemas.microsoft.com/office/drawing/2014/main" id="{3D2D9123-6DF8-3241-9E79-1F2C9AABD505}"/>
                </a:ext>
              </a:extLst>
            </p:cNvPr>
            <p:cNvSpPr txBox="1"/>
            <p:nvPr/>
          </p:nvSpPr>
          <p:spPr>
            <a:xfrm>
              <a:off x="8268283" y="6449961"/>
              <a:ext cx="98604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Personal Health Dashboard</a:t>
              </a:r>
            </a:p>
          </p:txBody>
        </p:sp>
        <p:pic>
          <p:nvPicPr>
            <p:cNvPr id="62" name="Graphic 65">
              <a:extLst>
                <a:ext uri="{FF2B5EF4-FFF2-40B4-BE49-F238E27FC236}">
                  <a16:creationId xmlns:a16="http://schemas.microsoft.com/office/drawing/2014/main" id="{D88CDFE5-C723-DE47-AB61-179AC7B627C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497522" y="5867386"/>
              <a:ext cx="576000" cy="576000"/>
            </a:xfrm>
            <a:prstGeom prst="rect">
              <a:avLst/>
            </a:prstGeom>
          </p:spPr>
        </p:pic>
        <p:sp>
          <p:nvSpPr>
            <p:cNvPr id="63" name="TextBox 62">
              <a:extLst>
                <a:ext uri="{FF2B5EF4-FFF2-40B4-BE49-F238E27FC236}">
                  <a16:creationId xmlns:a16="http://schemas.microsoft.com/office/drawing/2014/main" id="{7AD5C7B0-5AC7-9B47-BA60-2D15A4921BEE}"/>
                </a:ext>
              </a:extLst>
            </p:cNvPr>
            <p:cNvSpPr txBox="1"/>
            <p:nvPr/>
          </p:nvSpPr>
          <p:spPr>
            <a:xfrm>
              <a:off x="9287091" y="6449961"/>
              <a:ext cx="661728"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Route 53</a:t>
              </a:r>
            </a:p>
          </p:txBody>
        </p:sp>
        <p:pic>
          <p:nvPicPr>
            <p:cNvPr id="64" name="Graphic 69">
              <a:extLst>
                <a:ext uri="{FF2B5EF4-FFF2-40B4-BE49-F238E27FC236}">
                  <a16:creationId xmlns:a16="http://schemas.microsoft.com/office/drawing/2014/main" id="{9A520575-AD71-BD4F-98B3-638ECAB290B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326537" y="5867385"/>
              <a:ext cx="576000" cy="576000"/>
            </a:xfrm>
            <a:prstGeom prst="rect">
              <a:avLst/>
            </a:prstGeom>
          </p:spPr>
        </p:pic>
        <p:sp>
          <p:nvSpPr>
            <p:cNvPr id="103" name="TextBox 102">
              <a:extLst>
                <a:ext uri="{FF2B5EF4-FFF2-40B4-BE49-F238E27FC236}">
                  <a16:creationId xmlns:a16="http://schemas.microsoft.com/office/drawing/2014/main" id="{EFED3017-97CB-C245-962A-969F38E93CDD}"/>
                </a:ext>
              </a:extLst>
            </p:cNvPr>
            <p:cNvSpPr txBox="1"/>
            <p:nvPr/>
          </p:nvSpPr>
          <p:spPr>
            <a:xfrm>
              <a:off x="7599659" y="5709961"/>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Detective</a:t>
              </a:r>
            </a:p>
          </p:txBody>
        </p:sp>
        <p:pic>
          <p:nvPicPr>
            <p:cNvPr id="110" name="Picture 109">
              <a:extLst>
                <a:ext uri="{FF2B5EF4-FFF2-40B4-BE49-F238E27FC236}">
                  <a16:creationId xmlns:a16="http://schemas.microsoft.com/office/drawing/2014/main" id="{6DDC1D9B-B118-2B47-8A5F-658CCEB67A11}"/>
                </a:ext>
              </a:extLst>
            </p:cNvPr>
            <p:cNvPicPr>
              <a:picLocks noChangeAspect="1"/>
            </p:cNvPicPr>
            <p:nvPr/>
          </p:nvPicPr>
          <p:blipFill>
            <a:blip r:embed="rId84">
              <a:extLst>
                <a:ext uri="{28A0092B-C50C-407E-A947-70E740481C1C}">
                  <a14:useLocalDpi xmlns:a14="http://schemas.microsoft.com/office/drawing/2010/main" val="0"/>
                </a:ext>
              </a:extLst>
            </a:blip>
            <a:srcRect/>
            <a:stretch/>
          </p:blipFill>
          <p:spPr>
            <a:xfrm>
              <a:off x="7715756" y="5151990"/>
              <a:ext cx="575908" cy="575908"/>
            </a:xfrm>
            <a:prstGeom prst="rect">
              <a:avLst/>
            </a:prstGeom>
          </p:spPr>
        </p:pic>
      </p:grpSp>
      <p:sp>
        <p:nvSpPr>
          <p:cNvPr id="118" name="Rounded Rectangle 117"/>
          <p:cNvSpPr/>
          <p:nvPr/>
        </p:nvSpPr>
        <p:spPr>
          <a:xfrm>
            <a:off x="0" y="3215849"/>
            <a:ext cx="12192000" cy="721513"/>
          </a:xfrm>
          <a:prstGeom prst="chevron">
            <a:avLst>
              <a:gd name="adj" fmla="val 28877"/>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C6EDA85-45DD-194C-9B53-05F61637CB5B}"/>
              </a:ext>
            </a:extLst>
          </p:cNvPr>
          <p:cNvSpPr/>
          <p:nvPr/>
        </p:nvSpPr>
        <p:spPr>
          <a:xfrm>
            <a:off x="3443409" y="3342535"/>
            <a:ext cx="1174077" cy="468141"/>
          </a:xfrm>
          <a:prstGeom prst="rect">
            <a:avLst/>
          </a:prstGeom>
          <a:noFill/>
        </p:spPr>
        <p:txBody>
          <a:bodyPr wrap="squar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Protect</a:t>
            </a:r>
          </a:p>
        </p:txBody>
      </p:sp>
      <p:sp>
        <p:nvSpPr>
          <p:cNvPr id="12" name="Rectangle 11">
            <a:extLst>
              <a:ext uri="{FF2B5EF4-FFF2-40B4-BE49-F238E27FC236}">
                <a16:creationId xmlns:a16="http://schemas.microsoft.com/office/drawing/2014/main" id="{5880CF16-63D1-ED49-89D9-5D24FBEE7CE2}"/>
              </a:ext>
            </a:extLst>
          </p:cNvPr>
          <p:cNvSpPr/>
          <p:nvPr/>
        </p:nvSpPr>
        <p:spPr>
          <a:xfrm>
            <a:off x="502244" y="3342535"/>
            <a:ext cx="1181544"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Identify</a:t>
            </a:r>
          </a:p>
        </p:txBody>
      </p:sp>
      <p:grpSp>
        <p:nvGrpSpPr>
          <p:cNvPr id="128" name="Group 127"/>
          <p:cNvGrpSpPr/>
          <p:nvPr/>
        </p:nvGrpSpPr>
        <p:grpSpPr>
          <a:xfrm>
            <a:off x="9864234" y="3342535"/>
            <a:ext cx="1791131" cy="468141"/>
            <a:chOff x="9832888" y="3611825"/>
            <a:chExt cx="1791131" cy="468141"/>
          </a:xfrm>
        </p:grpSpPr>
        <p:sp>
          <p:nvSpPr>
            <p:cNvPr id="10" name="Rectangle 9">
              <a:extLst>
                <a:ext uri="{FF2B5EF4-FFF2-40B4-BE49-F238E27FC236}">
                  <a16:creationId xmlns:a16="http://schemas.microsoft.com/office/drawing/2014/main" id="{18378C57-60FF-B74F-A136-0B3E35EFF415}"/>
                </a:ext>
              </a:extLst>
            </p:cNvPr>
            <p:cNvSpPr/>
            <p:nvPr/>
          </p:nvSpPr>
          <p:spPr>
            <a:xfrm>
              <a:off x="10398553" y="3611825"/>
              <a:ext cx="1225466"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Recover</a:t>
              </a:r>
            </a:p>
          </p:txBody>
        </p:sp>
        <p:sp>
          <p:nvSpPr>
            <p:cNvPr id="13" name="Arrow: Right 14">
              <a:extLst>
                <a:ext uri="{FF2B5EF4-FFF2-40B4-BE49-F238E27FC236}">
                  <a16:creationId xmlns:a16="http://schemas.microsoft.com/office/drawing/2014/main" id="{465F29CE-E1BD-FB49-9B86-1CF67914D65F}"/>
                </a:ext>
              </a:extLst>
            </p:cNvPr>
            <p:cNvSpPr/>
            <p:nvPr/>
          </p:nvSpPr>
          <p:spPr>
            <a:xfrm>
              <a:off x="9832888" y="3670483"/>
              <a:ext cx="402589" cy="350824"/>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endParaRPr>
            </a:p>
          </p:txBody>
        </p:sp>
      </p:grpSp>
      <p:sp>
        <p:nvSpPr>
          <p:cNvPr id="6" name="Rectangle 5">
            <a:extLst>
              <a:ext uri="{FF2B5EF4-FFF2-40B4-BE49-F238E27FC236}">
                <a16:creationId xmlns:a16="http://schemas.microsoft.com/office/drawing/2014/main" id="{6E1B8F3E-FE06-6949-8184-4151D03CD517}"/>
              </a:ext>
            </a:extLst>
          </p:cNvPr>
          <p:cNvSpPr/>
          <p:nvPr/>
        </p:nvSpPr>
        <p:spPr>
          <a:xfrm>
            <a:off x="6174208" y="3342535"/>
            <a:ext cx="1031631"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Detect</a:t>
            </a:r>
          </a:p>
        </p:txBody>
      </p:sp>
      <p:grpSp>
        <p:nvGrpSpPr>
          <p:cNvPr id="126" name="Group 125"/>
          <p:cNvGrpSpPr/>
          <p:nvPr/>
        </p:nvGrpSpPr>
        <p:grpSpPr>
          <a:xfrm>
            <a:off x="7338105" y="3342535"/>
            <a:ext cx="2102422" cy="468141"/>
            <a:chOff x="7312674" y="3597205"/>
            <a:chExt cx="2102422" cy="468141"/>
          </a:xfrm>
        </p:grpSpPr>
        <p:sp>
          <p:nvSpPr>
            <p:cNvPr id="7" name="Rectangle 6">
              <a:extLst>
                <a:ext uri="{FF2B5EF4-FFF2-40B4-BE49-F238E27FC236}">
                  <a16:creationId xmlns:a16="http://schemas.microsoft.com/office/drawing/2014/main" id="{A2767755-6EC8-D24A-8740-C306BC04EF31}"/>
                </a:ext>
              </a:extLst>
            </p:cNvPr>
            <p:cNvSpPr/>
            <p:nvPr/>
          </p:nvSpPr>
          <p:spPr>
            <a:xfrm>
              <a:off x="8097041" y="3597205"/>
              <a:ext cx="1318055"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Respond</a:t>
              </a:r>
            </a:p>
          </p:txBody>
        </p:sp>
        <p:sp>
          <p:nvSpPr>
            <p:cNvPr id="112" name="Arrow: Right 14">
              <a:extLst>
                <a:ext uri="{FF2B5EF4-FFF2-40B4-BE49-F238E27FC236}">
                  <a16:creationId xmlns:a16="http://schemas.microsoft.com/office/drawing/2014/main" id="{8102D6A9-C938-944D-81CC-E1C7803630EF}"/>
                </a:ext>
              </a:extLst>
            </p:cNvPr>
            <p:cNvSpPr/>
            <p:nvPr/>
          </p:nvSpPr>
          <p:spPr>
            <a:xfrm>
              <a:off x="7312674" y="3680151"/>
              <a:ext cx="449508" cy="331488"/>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rPr>
                <a:t>  </a:t>
              </a:r>
            </a:p>
          </p:txBody>
        </p:sp>
      </p:grpSp>
      <p:sp>
        <p:nvSpPr>
          <p:cNvPr id="127" name="Rounded Rectangle 117">
            <a:extLst>
              <a:ext uri="{FF2B5EF4-FFF2-40B4-BE49-F238E27FC236}">
                <a16:creationId xmlns:a16="http://schemas.microsoft.com/office/drawing/2014/main" id="{04AB745D-1A4C-4FF3-9D65-0274A8CB67F1}"/>
              </a:ext>
            </a:extLst>
          </p:cNvPr>
          <p:cNvSpPr/>
          <p:nvPr/>
        </p:nvSpPr>
        <p:spPr>
          <a:xfrm>
            <a:off x="5829704" y="3215849"/>
            <a:ext cx="6376636" cy="721513"/>
          </a:xfrm>
          <a:prstGeom prst="chevron">
            <a:avLst>
              <a:gd name="adj" fmla="val 28877"/>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9F3E91D-EA2C-487B-ACF2-B17E5E9F89BC}"/>
              </a:ext>
            </a:extLst>
          </p:cNvPr>
          <p:cNvSpPr/>
          <p:nvPr/>
        </p:nvSpPr>
        <p:spPr>
          <a:xfrm>
            <a:off x="5805295" y="802752"/>
            <a:ext cx="6188119" cy="5715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4434184-CDD4-47F5-AF30-D208B357B013}"/>
              </a:ext>
            </a:extLst>
          </p:cNvPr>
          <p:cNvSpPr/>
          <p:nvPr/>
        </p:nvSpPr>
        <p:spPr>
          <a:xfrm>
            <a:off x="210479" y="802752"/>
            <a:ext cx="1911218" cy="5715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41159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24EC13-99F6-4889-A3E4-5EEC184EF063}"/>
              </a:ext>
            </a:extLst>
          </p:cNvPr>
          <p:cNvSpPr>
            <a:spLocks noGrp="1"/>
          </p:cNvSpPr>
          <p:nvPr>
            <p:ph type="body" sz="quarter" idx="12"/>
          </p:nvPr>
        </p:nvSpPr>
        <p:spPr>
          <a:xfrm>
            <a:off x="6231379" y="3429000"/>
            <a:ext cx="5649982" cy="917900"/>
          </a:xfrm>
        </p:spPr>
        <p:txBody>
          <a:bodyPr/>
          <a:lstStyle/>
          <a:p>
            <a:r>
              <a:rPr lang="en-GB" dirty="0"/>
              <a:t>Detect</a:t>
            </a:r>
          </a:p>
        </p:txBody>
      </p:sp>
      <p:pic>
        <p:nvPicPr>
          <p:cNvPr id="1028" name="Picture 4">
            <a:extLst>
              <a:ext uri="{FF2B5EF4-FFF2-40B4-BE49-F238E27FC236}">
                <a16:creationId xmlns:a16="http://schemas.microsoft.com/office/drawing/2014/main" id="{5D86F030-11B8-4ED3-90A5-B9F2FC752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216" y="656844"/>
            <a:ext cx="2464308" cy="246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168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a:extLst>
              <a:ext uri="{FF2B5EF4-FFF2-40B4-BE49-F238E27FC236}">
                <a16:creationId xmlns:a16="http://schemas.microsoft.com/office/drawing/2014/main" id="{ACB1A819-A2BF-4B71-A8DC-4DE5891485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0"/>
          <a:stretch/>
        </p:blipFill>
        <p:spPr>
          <a:xfrm>
            <a:off x="128587" y="672798"/>
            <a:ext cx="11934825" cy="6058803"/>
          </a:xfrm>
          <a:prstGeom prst="rect">
            <a:avLst/>
          </a:prstGeom>
        </p:spPr>
      </p:pic>
      <p:grpSp>
        <p:nvGrpSpPr>
          <p:cNvPr id="130" name="Group 129"/>
          <p:cNvGrpSpPr/>
          <p:nvPr/>
        </p:nvGrpSpPr>
        <p:grpSpPr>
          <a:xfrm>
            <a:off x="7481402" y="802752"/>
            <a:ext cx="2539882" cy="5715000"/>
            <a:chOff x="7481402" y="1143000"/>
            <a:chExt cx="2539882" cy="5715000"/>
          </a:xfrm>
        </p:grpSpPr>
        <p:sp>
          <p:nvSpPr>
            <p:cNvPr id="116" name="Rectangle 115"/>
            <p:cNvSpPr/>
            <p:nvPr/>
          </p:nvSpPr>
          <p:spPr>
            <a:xfrm>
              <a:off x="7481402" y="1143000"/>
              <a:ext cx="2539882" cy="57150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77A4605-6B8C-BC42-A3F7-E617E650095F}"/>
                </a:ext>
              </a:extLst>
            </p:cNvPr>
            <p:cNvSpPr/>
            <p:nvPr/>
          </p:nvSpPr>
          <p:spPr>
            <a:xfrm>
              <a:off x="8093830" y="3197110"/>
              <a:ext cx="1111397"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Automate</a:t>
              </a:r>
            </a:p>
          </p:txBody>
        </p:sp>
        <p:pic>
          <p:nvPicPr>
            <p:cNvPr id="20" name="Graphic 91">
              <a:extLst>
                <a:ext uri="{FF2B5EF4-FFF2-40B4-BE49-F238E27FC236}">
                  <a16:creationId xmlns:a16="http://schemas.microsoft.com/office/drawing/2014/main" id="{DA07B231-A55F-E94A-9C3F-841077DB8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0639" y="2336289"/>
              <a:ext cx="576000" cy="576000"/>
            </a:xfrm>
            <a:prstGeom prst="rect">
              <a:avLst/>
            </a:prstGeom>
          </p:spPr>
        </p:pic>
        <p:sp>
          <p:nvSpPr>
            <p:cNvPr id="21" name="TextBox 20">
              <a:extLst>
                <a:ext uri="{FF2B5EF4-FFF2-40B4-BE49-F238E27FC236}">
                  <a16:creationId xmlns:a16="http://schemas.microsoft.com/office/drawing/2014/main" id="{AC719FE2-66E7-0A4E-904E-DC238308C97D}"/>
                </a:ext>
              </a:extLst>
            </p:cNvPr>
            <p:cNvSpPr txBox="1"/>
            <p:nvPr/>
          </p:nvSpPr>
          <p:spPr>
            <a:xfrm>
              <a:off x="8914670" y="2919432"/>
              <a:ext cx="63590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Lambda</a:t>
              </a:r>
            </a:p>
          </p:txBody>
        </p:sp>
        <p:sp>
          <p:nvSpPr>
            <p:cNvPr id="22" name="TextBox 21">
              <a:extLst>
                <a:ext uri="{FF2B5EF4-FFF2-40B4-BE49-F238E27FC236}">
                  <a16:creationId xmlns:a16="http://schemas.microsoft.com/office/drawing/2014/main" id="{7C499AC1-6EF5-E644-A6D4-9EC9589BD82F}"/>
                </a:ext>
              </a:extLst>
            </p:cNvPr>
            <p:cNvSpPr txBox="1"/>
            <p:nvPr/>
          </p:nvSpPr>
          <p:spPr>
            <a:xfrm>
              <a:off x="7829646" y="1853411"/>
              <a:ext cx="959239" cy="307776"/>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23" name="Graphic 100">
              <a:extLst>
                <a:ext uri="{FF2B5EF4-FFF2-40B4-BE49-F238E27FC236}">
                  <a16:creationId xmlns:a16="http://schemas.microsoft.com/office/drawing/2014/main" id="{291E4841-3A35-0040-89D5-C240C1651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8747" y="1271147"/>
              <a:ext cx="576000" cy="576000"/>
            </a:xfrm>
            <a:prstGeom prst="rect">
              <a:avLst/>
            </a:prstGeom>
          </p:spPr>
        </p:pic>
        <p:sp>
          <p:nvSpPr>
            <p:cNvPr id="71" name="TextBox 70">
              <a:extLst>
                <a:ext uri="{FF2B5EF4-FFF2-40B4-BE49-F238E27FC236}">
                  <a16:creationId xmlns:a16="http://schemas.microsoft.com/office/drawing/2014/main" id="{33E12C25-5685-DE49-9FA2-066BEE4202B0}"/>
                </a:ext>
              </a:extLst>
            </p:cNvPr>
            <p:cNvSpPr txBox="1"/>
            <p:nvPr/>
          </p:nvSpPr>
          <p:spPr>
            <a:xfrm>
              <a:off x="8857674" y="1853411"/>
              <a:ext cx="737560" cy="307776"/>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Step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Functions</a:t>
              </a:r>
            </a:p>
          </p:txBody>
        </p:sp>
        <p:pic>
          <p:nvPicPr>
            <p:cNvPr id="72" name="Graphic 77">
              <a:extLst>
                <a:ext uri="{FF2B5EF4-FFF2-40B4-BE49-F238E27FC236}">
                  <a16:creationId xmlns:a16="http://schemas.microsoft.com/office/drawing/2014/main" id="{871005A7-6E0E-E541-B9D9-A6B437F15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639" y="1271146"/>
              <a:ext cx="576000" cy="576000"/>
            </a:xfrm>
            <a:prstGeom prst="rect">
              <a:avLst/>
            </a:prstGeom>
          </p:spPr>
        </p:pic>
        <p:sp>
          <p:nvSpPr>
            <p:cNvPr id="97" name="TextBox 96">
              <a:extLst>
                <a:ext uri="{FF2B5EF4-FFF2-40B4-BE49-F238E27FC236}">
                  <a16:creationId xmlns:a16="http://schemas.microsoft.com/office/drawing/2014/main" id="{BE6FE3C3-764F-B848-ADCE-F4C632EDBADC}"/>
                </a:ext>
              </a:extLst>
            </p:cNvPr>
            <p:cNvSpPr txBox="1"/>
            <p:nvPr/>
          </p:nvSpPr>
          <p:spPr>
            <a:xfrm>
              <a:off x="7868741" y="2919432"/>
              <a:ext cx="87216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Systems Manager</a:t>
              </a:r>
            </a:p>
          </p:txBody>
        </p:sp>
        <p:pic>
          <p:nvPicPr>
            <p:cNvPr id="98" name="Graphic 105">
              <a:extLst>
                <a:ext uri="{FF2B5EF4-FFF2-40B4-BE49-F238E27FC236}">
                  <a16:creationId xmlns:a16="http://schemas.microsoft.com/office/drawing/2014/main" id="{185EA557-31A0-FA4C-88DC-056FF52D2A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009" y="2336289"/>
              <a:ext cx="576000" cy="576000"/>
            </a:xfrm>
            <a:prstGeom prst="rect">
              <a:avLst/>
            </a:prstGeom>
          </p:spPr>
        </p:pic>
      </p:grpSp>
      <p:sp>
        <p:nvSpPr>
          <p:cNvPr id="3" name="Text Placeholder 2">
            <a:extLst>
              <a:ext uri="{FF2B5EF4-FFF2-40B4-BE49-F238E27FC236}">
                <a16:creationId xmlns:a16="http://schemas.microsoft.com/office/drawing/2014/main" id="{11F6C491-28CE-4558-B532-3560427C9BAA}"/>
              </a:ext>
            </a:extLst>
          </p:cNvPr>
          <p:cNvSpPr>
            <a:spLocks noGrp="1"/>
          </p:cNvSpPr>
          <p:nvPr>
            <p:ph type="body" sz="quarter" idx="10"/>
          </p:nvPr>
        </p:nvSpPr>
        <p:spPr/>
        <p:txBody>
          <a:bodyPr/>
          <a:lstStyle/>
          <a:p>
            <a:r>
              <a:rPr lang="en-GB" dirty="0"/>
              <a:t>AWS Foundational and Layered Security Services</a:t>
            </a:r>
          </a:p>
        </p:txBody>
      </p:sp>
      <p:grpSp>
        <p:nvGrpSpPr>
          <p:cNvPr id="122" name="Group 121"/>
          <p:cNvGrpSpPr/>
          <p:nvPr/>
        </p:nvGrpSpPr>
        <p:grpSpPr>
          <a:xfrm>
            <a:off x="215026" y="802752"/>
            <a:ext cx="1905339" cy="5715000"/>
            <a:chOff x="215026" y="1143000"/>
            <a:chExt cx="1905339" cy="5715000"/>
          </a:xfrm>
        </p:grpSpPr>
        <p:sp>
          <p:nvSpPr>
            <p:cNvPr id="113" name="Rectangle 112"/>
            <p:cNvSpPr/>
            <p:nvPr/>
          </p:nvSpPr>
          <p:spPr>
            <a:xfrm>
              <a:off x="215026" y="1143000"/>
              <a:ext cx="1905339" cy="5715000"/>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330805" y="1274317"/>
              <a:ext cx="1697555" cy="5447188"/>
              <a:chOff x="330805" y="1274317"/>
              <a:chExt cx="1697555" cy="5447188"/>
            </a:xfrm>
          </p:grpSpPr>
          <p:sp>
            <p:nvSpPr>
              <p:cNvPr id="16" name="TextBox 15">
                <a:extLst>
                  <a:ext uri="{FF2B5EF4-FFF2-40B4-BE49-F238E27FC236}">
                    <a16:creationId xmlns:a16="http://schemas.microsoft.com/office/drawing/2014/main" id="{56C6603E-A489-8F45-B4CF-E1D9B1CA57A7}"/>
                  </a:ext>
                </a:extLst>
              </p:cNvPr>
              <p:cNvSpPr txBox="1"/>
              <p:nvPr/>
            </p:nvSpPr>
            <p:spPr>
              <a:xfrm>
                <a:off x="1097291" y="6244643"/>
                <a:ext cx="872161"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Systems Manager</a:t>
                </a:r>
              </a:p>
            </p:txBody>
          </p:sp>
          <p:pic>
            <p:nvPicPr>
              <p:cNvPr id="17" name="Graphic 85">
                <a:extLst>
                  <a:ext uri="{FF2B5EF4-FFF2-40B4-BE49-F238E27FC236}">
                    <a16:creationId xmlns:a16="http://schemas.microsoft.com/office/drawing/2014/main" id="{800B173A-436D-C542-A031-FAC5692A9F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5502" y="5647649"/>
                <a:ext cx="576000" cy="576000"/>
              </a:xfrm>
              <a:prstGeom prst="rect">
                <a:avLst/>
              </a:prstGeom>
            </p:spPr>
          </p:pic>
          <p:sp>
            <p:nvSpPr>
              <p:cNvPr id="18" name="TextBox 17">
                <a:extLst>
                  <a:ext uri="{FF2B5EF4-FFF2-40B4-BE49-F238E27FC236}">
                    <a16:creationId xmlns:a16="http://schemas.microsoft.com/office/drawing/2014/main" id="{E2EDEC96-4CBA-4349-A647-984A93D9DABB}"/>
                  </a:ext>
                </a:extLst>
              </p:cNvPr>
              <p:cNvSpPr txBox="1"/>
              <p:nvPr/>
            </p:nvSpPr>
            <p:spPr>
              <a:xfrm>
                <a:off x="1124416" y="5159246"/>
                <a:ext cx="903944"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19" name="Graphic 87">
                <a:extLst>
                  <a:ext uri="{FF2B5EF4-FFF2-40B4-BE49-F238E27FC236}">
                    <a16:creationId xmlns:a16="http://schemas.microsoft.com/office/drawing/2014/main" id="{AE05F96D-4545-7644-8732-54DA271C8E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4642" y="4559287"/>
                <a:ext cx="576000" cy="576000"/>
              </a:xfrm>
              <a:prstGeom prst="rect">
                <a:avLst/>
              </a:prstGeom>
            </p:spPr>
          </p:pic>
          <p:sp>
            <p:nvSpPr>
              <p:cNvPr id="30" name="TextBox 29">
                <a:extLst>
                  <a:ext uri="{FF2B5EF4-FFF2-40B4-BE49-F238E27FC236}">
                    <a16:creationId xmlns:a16="http://schemas.microsoft.com/office/drawing/2014/main" id="{DD2C0BE4-67B9-9644-BB10-658C5500ABED}"/>
                  </a:ext>
                </a:extLst>
              </p:cNvPr>
              <p:cNvSpPr txBox="1"/>
              <p:nvPr/>
            </p:nvSpPr>
            <p:spPr>
              <a:xfrm>
                <a:off x="330805" y="1866977"/>
                <a:ext cx="875385"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Hub </a:t>
                </a:r>
              </a:p>
            </p:txBody>
          </p:sp>
          <p:pic>
            <p:nvPicPr>
              <p:cNvPr id="31" name="Graphic 114">
                <a:extLst>
                  <a:ext uri="{FF2B5EF4-FFF2-40B4-BE49-F238E27FC236}">
                    <a16:creationId xmlns:a16="http://schemas.microsoft.com/office/drawing/2014/main" id="{97A024B2-1D6D-394A-B2A1-BDDC9867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022" y="1274317"/>
                <a:ext cx="576000" cy="576000"/>
              </a:xfrm>
              <a:prstGeom prst="rect">
                <a:avLst/>
              </a:prstGeom>
            </p:spPr>
          </p:pic>
          <p:sp>
            <p:nvSpPr>
              <p:cNvPr id="59" name="TextBox 58">
                <a:extLst>
                  <a:ext uri="{FF2B5EF4-FFF2-40B4-BE49-F238E27FC236}">
                    <a16:creationId xmlns:a16="http://schemas.microsoft.com/office/drawing/2014/main" id="{3DF31B4F-E03E-F549-8D82-49238F6E73E7}"/>
                  </a:ext>
                </a:extLst>
              </p:cNvPr>
              <p:cNvSpPr txBox="1"/>
              <p:nvPr/>
            </p:nvSpPr>
            <p:spPr>
              <a:xfrm>
                <a:off x="1033742" y="1866977"/>
                <a:ext cx="9081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Organizations</a:t>
                </a:r>
              </a:p>
            </p:txBody>
          </p:sp>
          <p:pic>
            <p:nvPicPr>
              <p:cNvPr id="60" name="Graphic 63">
                <a:extLst>
                  <a:ext uri="{FF2B5EF4-FFF2-40B4-BE49-F238E27FC236}">
                    <a16:creationId xmlns:a16="http://schemas.microsoft.com/office/drawing/2014/main" id="{372E3E83-5AEF-F34B-BFBE-950BD7D4F7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6774" y="1274317"/>
                <a:ext cx="576000" cy="576000"/>
              </a:xfrm>
              <a:prstGeom prst="rect">
                <a:avLst/>
              </a:prstGeom>
            </p:spPr>
          </p:pic>
          <p:sp>
            <p:nvSpPr>
              <p:cNvPr id="79" name="TextBox 78">
                <a:extLst>
                  <a:ext uri="{FF2B5EF4-FFF2-40B4-BE49-F238E27FC236}">
                    <a16:creationId xmlns:a16="http://schemas.microsoft.com/office/drawing/2014/main" id="{B8C6A6E9-D1D8-6F4E-BC17-A5171B50FA40}"/>
                  </a:ext>
                </a:extLst>
              </p:cNvPr>
              <p:cNvSpPr txBox="1"/>
              <p:nvPr/>
            </p:nvSpPr>
            <p:spPr>
              <a:xfrm>
                <a:off x="358052" y="2909253"/>
                <a:ext cx="791769"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Control Tower</a:t>
                </a:r>
              </a:p>
            </p:txBody>
          </p:sp>
          <p:pic>
            <p:nvPicPr>
              <p:cNvPr id="80" name="Graphic 93">
                <a:extLst>
                  <a:ext uri="{FF2B5EF4-FFF2-40B4-BE49-F238E27FC236}">
                    <a16:creationId xmlns:a16="http://schemas.microsoft.com/office/drawing/2014/main" id="{2196D254-2D21-3D47-9F07-201C510E3C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6169" y="2320855"/>
                <a:ext cx="576000" cy="576000"/>
              </a:xfrm>
              <a:prstGeom prst="rect">
                <a:avLst/>
              </a:prstGeom>
            </p:spPr>
          </p:pic>
          <p:sp>
            <p:nvSpPr>
              <p:cNvPr id="81" name="TextBox 80">
                <a:extLst>
                  <a:ext uri="{FF2B5EF4-FFF2-40B4-BE49-F238E27FC236}">
                    <a16:creationId xmlns:a16="http://schemas.microsoft.com/office/drawing/2014/main" id="{71AF66F2-E0AB-A247-9457-993FC2273C29}"/>
                  </a:ext>
                </a:extLst>
              </p:cNvPr>
              <p:cNvSpPr txBox="1"/>
              <p:nvPr/>
            </p:nvSpPr>
            <p:spPr>
              <a:xfrm>
                <a:off x="379938" y="5159246"/>
                <a:ext cx="855281"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Service Catalog</a:t>
                </a:r>
              </a:p>
            </p:txBody>
          </p:sp>
          <p:pic>
            <p:nvPicPr>
              <p:cNvPr id="82" name="Graphic 95">
                <a:extLst>
                  <a:ext uri="{FF2B5EF4-FFF2-40B4-BE49-F238E27FC236}">
                    <a16:creationId xmlns:a16="http://schemas.microsoft.com/office/drawing/2014/main" id="{009CBAA6-3B56-1C45-B102-904CF4A502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845" y="4563737"/>
                <a:ext cx="576000" cy="576000"/>
              </a:xfrm>
              <a:prstGeom prst="rect">
                <a:avLst/>
              </a:prstGeom>
            </p:spPr>
          </p:pic>
          <p:sp>
            <p:nvSpPr>
              <p:cNvPr id="83" name="TextBox 82">
                <a:extLst>
                  <a:ext uri="{FF2B5EF4-FFF2-40B4-BE49-F238E27FC236}">
                    <a16:creationId xmlns:a16="http://schemas.microsoft.com/office/drawing/2014/main" id="{61B30F6E-434D-174B-BD11-3B86760FF41A}"/>
                  </a:ext>
                </a:extLst>
              </p:cNvPr>
              <p:cNvSpPr txBox="1"/>
              <p:nvPr/>
            </p:nvSpPr>
            <p:spPr>
              <a:xfrm>
                <a:off x="344385" y="6244643"/>
                <a:ext cx="855335"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Well-Architected Tool </a:t>
                </a:r>
              </a:p>
            </p:txBody>
          </p:sp>
          <p:pic>
            <p:nvPicPr>
              <p:cNvPr id="84" name="Graphic 97">
                <a:extLst>
                  <a:ext uri="{FF2B5EF4-FFF2-40B4-BE49-F238E27FC236}">
                    <a16:creationId xmlns:a16="http://schemas.microsoft.com/office/drawing/2014/main" id="{D5D26A2B-36E3-4E41-A6A1-7A21E5A3D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7778" y="5647648"/>
                <a:ext cx="576000" cy="576000"/>
              </a:xfrm>
              <a:prstGeom prst="rect">
                <a:avLst/>
              </a:prstGeom>
            </p:spPr>
          </p:pic>
          <p:sp>
            <p:nvSpPr>
              <p:cNvPr id="85" name="TextBox 84">
                <a:extLst>
                  <a:ext uri="{FF2B5EF4-FFF2-40B4-BE49-F238E27FC236}">
                    <a16:creationId xmlns:a16="http://schemas.microsoft.com/office/drawing/2014/main" id="{818AFF1D-11FF-354F-BA6D-F1BB4BFBA239}"/>
                  </a:ext>
                </a:extLst>
              </p:cNvPr>
              <p:cNvSpPr txBox="1"/>
              <p:nvPr/>
            </p:nvSpPr>
            <p:spPr>
              <a:xfrm>
                <a:off x="1128999" y="2909253"/>
                <a:ext cx="678637"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Trusted Advisor</a:t>
                </a:r>
              </a:p>
            </p:txBody>
          </p:sp>
          <p:pic>
            <p:nvPicPr>
              <p:cNvPr id="86" name="Graphic 101">
                <a:extLst>
                  <a:ext uri="{FF2B5EF4-FFF2-40B4-BE49-F238E27FC236}">
                    <a16:creationId xmlns:a16="http://schemas.microsoft.com/office/drawing/2014/main" id="{0E90ED15-BEB5-004D-8C9A-2FDC4FB604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0139" y="2320855"/>
                <a:ext cx="576000" cy="576000"/>
              </a:xfrm>
              <a:prstGeom prst="rect">
                <a:avLst/>
              </a:prstGeom>
            </p:spPr>
          </p:pic>
        </p:grpSp>
      </p:grpSp>
      <p:grpSp>
        <p:nvGrpSpPr>
          <p:cNvPr id="123" name="Group 122"/>
          <p:cNvGrpSpPr/>
          <p:nvPr/>
        </p:nvGrpSpPr>
        <p:grpSpPr>
          <a:xfrm>
            <a:off x="2120366" y="802752"/>
            <a:ext cx="3709338" cy="5715000"/>
            <a:chOff x="2120366" y="1143000"/>
            <a:chExt cx="3709338" cy="5715000"/>
          </a:xfrm>
        </p:grpSpPr>
        <p:sp>
          <p:nvSpPr>
            <p:cNvPr id="114" name="Rectangle 113"/>
            <p:cNvSpPr/>
            <p:nvPr/>
          </p:nvSpPr>
          <p:spPr>
            <a:xfrm>
              <a:off x="2120366" y="1143000"/>
              <a:ext cx="3709338" cy="5715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0E2758A-C41F-BD4C-9216-06B19B3C140D}"/>
                </a:ext>
              </a:extLst>
            </p:cNvPr>
            <p:cNvSpPr txBox="1"/>
            <p:nvPr/>
          </p:nvSpPr>
          <p:spPr>
            <a:xfrm>
              <a:off x="4012488" y="1874588"/>
              <a:ext cx="80017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IoT Device Defender</a:t>
              </a:r>
            </a:p>
          </p:txBody>
        </p:sp>
        <p:pic>
          <p:nvPicPr>
            <p:cNvPr id="33" name="Graphic 116">
              <a:extLst>
                <a:ext uri="{FF2B5EF4-FFF2-40B4-BE49-F238E27FC236}">
                  <a16:creationId xmlns:a16="http://schemas.microsoft.com/office/drawing/2014/main" id="{1BBFFEC6-9D9C-1C4C-ACAF-8342F95F5B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36305" y="1274318"/>
              <a:ext cx="582036" cy="582036"/>
            </a:xfrm>
            <a:prstGeom prst="rect">
              <a:avLst/>
            </a:prstGeom>
          </p:spPr>
        </p:pic>
        <p:sp>
          <p:nvSpPr>
            <p:cNvPr id="34" name="TextBox 33">
              <a:extLst>
                <a:ext uri="{FF2B5EF4-FFF2-40B4-BE49-F238E27FC236}">
                  <a16:creationId xmlns:a16="http://schemas.microsoft.com/office/drawing/2014/main" id="{D85D4524-C62B-E243-8FE3-0F3147DD8411}"/>
                </a:ext>
              </a:extLst>
            </p:cNvPr>
            <p:cNvSpPr txBox="1"/>
            <p:nvPr/>
          </p:nvSpPr>
          <p:spPr>
            <a:xfrm>
              <a:off x="4329643" y="5142092"/>
              <a:ext cx="523308"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KMS</a:t>
              </a:r>
            </a:p>
          </p:txBody>
        </p:sp>
        <p:pic>
          <p:nvPicPr>
            <p:cNvPr id="35" name="Graphic 118">
              <a:extLst>
                <a:ext uri="{FF2B5EF4-FFF2-40B4-BE49-F238E27FC236}">
                  <a16:creationId xmlns:a16="http://schemas.microsoft.com/office/drawing/2014/main" id="{22CAA697-2296-AB46-963F-5FBFE28DCF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2389" y="4547009"/>
              <a:ext cx="576000" cy="576000"/>
            </a:xfrm>
            <a:prstGeom prst="rect">
              <a:avLst/>
            </a:prstGeom>
          </p:spPr>
        </p:pic>
        <p:sp>
          <p:nvSpPr>
            <p:cNvPr id="36" name="TextBox 35">
              <a:extLst>
                <a:ext uri="{FF2B5EF4-FFF2-40B4-BE49-F238E27FC236}">
                  <a16:creationId xmlns:a16="http://schemas.microsoft.com/office/drawing/2014/main" id="{ABD6A417-4B3C-6A4A-81BA-F2A7204E03AC}"/>
                </a:ext>
              </a:extLst>
            </p:cNvPr>
            <p:cNvSpPr txBox="1"/>
            <p:nvPr/>
          </p:nvSpPr>
          <p:spPr>
            <a:xfrm>
              <a:off x="2857515" y="5142092"/>
              <a:ext cx="89536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IAM</a:t>
              </a:r>
            </a:p>
          </p:txBody>
        </p:sp>
        <p:pic>
          <p:nvPicPr>
            <p:cNvPr id="37" name="Graphic 120">
              <a:extLst>
                <a:ext uri="{FF2B5EF4-FFF2-40B4-BE49-F238E27FC236}">
                  <a16:creationId xmlns:a16="http://schemas.microsoft.com/office/drawing/2014/main" id="{29AAA392-437B-104C-8107-2128B6573E1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25901" y="4547009"/>
              <a:ext cx="576000" cy="576000"/>
            </a:xfrm>
            <a:prstGeom prst="rect">
              <a:avLst/>
            </a:prstGeom>
          </p:spPr>
        </p:pic>
        <p:sp>
          <p:nvSpPr>
            <p:cNvPr id="38" name="TextBox 37">
              <a:extLst>
                <a:ext uri="{FF2B5EF4-FFF2-40B4-BE49-F238E27FC236}">
                  <a16:creationId xmlns:a16="http://schemas.microsoft.com/office/drawing/2014/main" id="{CAFECB64-10F5-CA4E-A751-0662743F4831}"/>
                </a:ext>
              </a:extLst>
            </p:cNvPr>
            <p:cNvSpPr txBox="1"/>
            <p:nvPr/>
          </p:nvSpPr>
          <p:spPr>
            <a:xfrm>
              <a:off x="4950201" y="6248250"/>
              <a:ext cx="635515"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IAM Identity Center</a:t>
              </a:r>
            </a:p>
          </p:txBody>
        </p:sp>
        <p:pic>
          <p:nvPicPr>
            <p:cNvPr id="39" name="Graphic 122">
              <a:extLst>
                <a:ext uri="{FF2B5EF4-FFF2-40B4-BE49-F238E27FC236}">
                  <a16:creationId xmlns:a16="http://schemas.microsoft.com/office/drawing/2014/main" id="{9111603F-F389-9D4C-A508-7872100F6A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03140" y="5644105"/>
              <a:ext cx="576000" cy="576000"/>
            </a:xfrm>
            <a:prstGeom prst="rect">
              <a:avLst/>
            </a:prstGeom>
          </p:spPr>
        </p:pic>
        <p:sp>
          <p:nvSpPr>
            <p:cNvPr id="48" name="TextBox 47">
              <a:extLst>
                <a:ext uri="{FF2B5EF4-FFF2-40B4-BE49-F238E27FC236}">
                  <a16:creationId xmlns:a16="http://schemas.microsoft.com/office/drawing/2014/main" id="{F474F8E7-5DFA-6D4E-960D-0927C3E71F49}"/>
                </a:ext>
              </a:extLst>
            </p:cNvPr>
            <p:cNvSpPr txBox="1"/>
            <p:nvPr/>
          </p:nvSpPr>
          <p:spPr>
            <a:xfrm>
              <a:off x="3210926" y="1874588"/>
              <a:ext cx="640253"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VPC</a:t>
              </a:r>
            </a:p>
          </p:txBody>
        </p:sp>
        <p:pic>
          <p:nvPicPr>
            <p:cNvPr id="49" name="Graphic 132">
              <a:extLst>
                <a:ext uri="{FF2B5EF4-FFF2-40B4-BE49-F238E27FC236}">
                  <a16:creationId xmlns:a16="http://schemas.microsoft.com/office/drawing/2014/main" id="{F6D8CBCF-731A-3543-A9A2-D04D2E5B4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30115" y="1274317"/>
              <a:ext cx="590328" cy="590328"/>
            </a:xfrm>
            <a:prstGeom prst="rect">
              <a:avLst/>
            </a:prstGeom>
          </p:spPr>
        </p:pic>
        <p:sp>
          <p:nvSpPr>
            <p:cNvPr id="50" name="TextBox 49">
              <a:extLst>
                <a:ext uri="{FF2B5EF4-FFF2-40B4-BE49-F238E27FC236}">
                  <a16:creationId xmlns:a16="http://schemas.microsoft.com/office/drawing/2014/main" id="{5B4D7B14-6A4E-4C4F-8B62-F73FFB89CB3C}"/>
                </a:ext>
              </a:extLst>
            </p:cNvPr>
            <p:cNvSpPr txBox="1"/>
            <p:nvPr/>
          </p:nvSpPr>
          <p:spPr>
            <a:xfrm>
              <a:off x="2338904" y="6248250"/>
              <a:ext cx="633227"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WAF</a:t>
              </a:r>
            </a:p>
          </p:txBody>
        </p:sp>
        <p:pic>
          <p:nvPicPr>
            <p:cNvPr id="51" name="Graphic 134">
              <a:extLst>
                <a:ext uri="{FF2B5EF4-FFF2-40B4-BE49-F238E27FC236}">
                  <a16:creationId xmlns:a16="http://schemas.microsoft.com/office/drawing/2014/main" id="{B4ED574D-87C9-E04D-A25C-4F93890FD0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378300" y="5644105"/>
              <a:ext cx="576000" cy="576000"/>
            </a:xfrm>
            <a:prstGeom prst="rect">
              <a:avLst/>
            </a:prstGeom>
          </p:spPr>
        </p:pic>
        <p:sp>
          <p:nvSpPr>
            <p:cNvPr id="52" name="TextBox 51">
              <a:extLst>
                <a:ext uri="{FF2B5EF4-FFF2-40B4-BE49-F238E27FC236}">
                  <a16:creationId xmlns:a16="http://schemas.microsoft.com/office/drawing/2014/main" id="{BEDE0537-BB81-814F-B012-BED255BF5070}"/>
                </a:ext>
              </a:extLst>
            </p:cNvPr>
            <p:cNvSpPr txBox="1"/>
            <p:nvPr/>
          </p:nvSpPr>
          <p:spPr>
            <a:xfrm>
              <a:off x="2250685" y="5142092"/>
              <a:ext cx="76205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Shield</a:t>
              </a:r>
            </a:p>
          </p:txBody>
        </p:sp>
        <p:pic>
          <p:nvPicPr>
            <p:cNvPr id="53" name="Graphic 136">
              <a:extLst>
                <a:ext uri="{FF2B5EF4-FFF2-40B4-BE49-F238E27FC236}">
                  <a16:creationId xmlns:a16="http://schemas.microsoft.com/office/drawing/2014/main" id="{5D4549F2-65E4-5044-BFE3-E50A963DDD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69302" y="4547010"/>
              <a:ext cx="576000" cy="576000"/>
            </a:xfrm>
            <a:prstGeom prst="rect">
              <a:avLst/>
            </a:prstGeom>
          </p:spPr>
        </p:pic>
        <p:sp>
          <p:nvSpPr>
            <p:cNvPr id="54" name="TextBox 53">
              <a:extLst>
                <a:ext uri="{FF2B5EF4-FFF2-40B4-BE49-F238E27FC236}">
                  <a16:creationId xmlns:a16="http://schemas.microsoft.com/office/drawing/2014/main" id="{D9E8FD76-4819-2A4F-84F1-A6F40386CF88}"/>
                </a:ext>
              </a:extLst>
            </p:cNvPr>
            <p:cNvSpPr txBox="1"/>
            <p:nvPr/>
          </p:nvSpPr>
          <p:spPr>
            <a:xfrm>
              <a:off x="3515967" y="5142092"/>
              <a:ext cx="826228"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Secrets Manager</a:t>
              </a:r>
            </a:p>
          </p:txBody>
        </p:sp>
        <p:pic>
          <p:nvPicPr>
            <p:cNvPr id="55" name="Graphic 138">
              <a:extLst>
                <a:ext uri="{FF2B5EF4-FFF2-40B4-BE49-F238E27FC236}">
                  <a16:creationId xmlns:a16="http://schemas.microsoft.com/office/drawing/2014/main" id="{10F5CEFC-8E0D-9A4C-83D8-1DB03534C03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84145" y="4547009"/>
              <a:ext cx="576000" cy="576000"/>
            </a:xfrm>
            <a:prstGeom prst="rect">
              <a:avLst/>
            </a:prstGeom>
          </p:spPr>
        </p:pic>
        <p:sp>
          <p:nvSpPr>
            <p:cNvPr id="56" name="TextBox 55">
              <a:extLst>
                <a:ext uri="{FF2B5EF4-FFF2-40B4-BE49-F238E27FC236}">
                  <a16:creationId xmlns:a16="http://schemas.microsoft.com/office/drawing/2014/main" id="{6845E9D7-6F35-AF4D-A3B2-CD3144A26DBB}"/>
                </a:ext>
              </a:extLst>
            </p:cNvPr>
            <p:cNvSpPr txBox="1"/>
            <p:nvPr/>
          </p:nvSpPr>
          <p:spPr>
            <a:xfrm>
              <a:off x="2945170" y="6248250"/>
              <a:ext cx="68349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Firewall Manager</a:t>
              </a:r>
            </a:p>
          </p:txBody>
        </p:sp>
        <p:pic>
          <p:nvPicPr>
            <p:cNvPr id="57" name="Graphic 140">
              <a:extLst>
                <a:ext uri="{FF2B5EF4-FFF2-40B4-BE49-F238E27FC236}">
                  <a16:creationId xmlns:a16="http://schemas.microsoft.com/office/drawing/2014/main" id="{FC738B6F-18BD-B04A-9BAC-DEBC81B297D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37530" y="5644105"/>
              <a:ext cx="576000" cy="576000"/>
            </a:xfrm>
            <a:prstGeom prst="rect">
              <a:avLst/>
            </a:prstGeom>
          </p:spPr>
        </p:pic>
        <p:sp>
          <p:nvSpPr>
            <p:cNvPr id="65" name="TextBox 64">
              <a:extLst>
                <a:ext uri="{FF2B5EF4-FFF2-40B4-BE49-F238E27FC236}">
                  <a16:creationId xmlns:a16="http://schemas.microsoft.com/office/drawing/2014/main" id="{99E414AF-89AC-3C4F-AD63-2DFC96C773B2}"/>
                </a:ext>
              </a:extLst>
            </p:cNvPr>
            <p:cNvSpPr txBox="1"/>
            <p:nvPr/>
          </p:nvSpPr>
          <p:spPr>
            <a:xfrm>
              <a:off x="3173312" y="2914611"/>
              <a:ext cx="647840"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Direct Connect</a:t>
              </a:r>
            </a:p>
          </p:txBody>
        </p:sp>
        <p:pic>
          <p:nvPicPr>
            <p:cNvPr id="66" name="Graphic 71">
              <a:extLst>
                <a:ext uri="{FF2B5EF4-FFF2-40B4-BE49-F238E27FC236}">
                  <a16:creationId xmlns:a16="http://schemas.microsoft.com/office/drawing/2014/main" id="{A4A7265C-8DA2-DA4C-8AE0-7F091E8591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29474" y="2332641"/>
              <a:ext cx="564543" cy="564543"/>
            </a:xfrm>
            <a:prstGeom prst="rect">
              <a:avLst/>
            </a:prstGeom>
          </p:spPr>
        </p:pic>
        <p:sp>
          <p:nvSpPr>
            <p:cNvPr id="67" name="TextBox 66">
              <a:extLst>
                <a:ext uri="{FF2B5EF4-FFF2-40B4-BE49-F238E27FC236}">
                  <a16:creationId xmlns:a16="http://schemas.microsoft.com/office/drawing/2014/main" id="{ECF3BAC8-3355-D749-ACBB-8A590BB02446}"/>
                </a:ext>
              </a:extLst>
            </p:cNvPr>
            <p:cNvSpPr txBox="1"/>
            <p:nvPr/>
          </p:nvSpPr>
          <p:spPr>
            <a:xfrm>
              <a:off x="2246342" y="1874588"/>
              <a:ext cx="816830"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Transit Gateway </a:t>
              </a:r>
            </a:p>
          </p:txBody>
        </p:sp>
        <p:pic>
          <p:nvPicPr>
            <p:cNvPr id="68" name="Graphic 73">
              <a:extLst>
                <a:ext uri="{FF2B5EF4-FFF2-40B4-BE49-F238E27FC236}">
                  <a16:creationId xmlns:a16="http://schemas.microsoft.com/office/drawing/2014/main" id="{8FBA0A14-9DEC-8541-A904-A8E33E67820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375813" y="1274318"/>
              <a:ext cx="592895" cy="592895"/>
            </a:xfrm>
            <a:prstGeom prst="rect">
              <a:avLst/>
            </a:prstGeom>
          </p:spPr>
        </p:pic>
        <p:sp>
          <p:nvSpPr>
            <p:cNvPr id="69" name="TextBox 68">
              <a:extLst>
                <a:ext uri="{FF2B5EF4-FFF2-40B4-BE49-F238E27FC236}">
                  <a16:creationId xmlns:a16="http://schemas.microsoft.com/office/drawing/2014/main" id="{EEC52CB8-A7C4-4F4A-BD76-FA9B6EEAE20A}"/>
                </a:ext>
              </a:extLst>
            </p:cNvPr>
            <p:cNvSpPr txBox="1"/>
            <p:nvPr/>
          </p:nvSpPr>
          <p:spPr>
            <a:xfrm>
              <a:off x="2293084" y="2914611"/>
              <a:ext cx="780608"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VPC </a:t>
              </a:r>
              <a:r>
                <a:rPr kumimoji="0" lang="en-US" sz="800" b="0" i="0" u="none" strike="noStrike" kern="1200" cap="none" spc="0" normalizeH="0" baseline="0" noProof="0" dirty="0" err="1">
                  <a:ln>
                    <a:noFill/>
                  </a:ln>
                  <a:solidFill>
                    <a:srgbClr val="000000"/>
                  </a:solidFill>
                  <a:effectLst/>
                  <a:uLnTx/>
                  <a:uFillTx/>
                  <a:latin typeface="Arial"/>
                  <a:ea typeface="+mn-ea"/>
                  <a:cs typeface="+mn-cs"/>
                </a:rPr>
                <a:t>PrivateLink</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0" name="Graphic 75">
              <a:extLst>
                <a:ext uri="{FF2B5EF4-FFF2-40B4-BE49-F238E27FC236}">
                  <a16:creationId xmlns:a16="http://schemas.microsoft.com/office/drawing/2014/main" id="{6125B503-2EF2-9B40-93FE-8BD9DB4E1C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83703" y="2332641"/>
              <a:ext cx="569724" cy="569724"/>
            </a:xfrm>
            <a:prstGeom prst="rect">
              <a:avLst/>
            </a:prstGeom>
          </p:spPr>
        </p:pic>
        <p:sp>
          <p:nvSpPr>
            <p:cNvPr id="73" name="TextBox 72">
              <a:extLst>
                <a:ext uri="{FF2B5EF4-FFF2-40B4-BE49-F238E27FC236}">
                  <a16:creationId xmlns:a16="http://schemas.microsoft.com/office/drawing/2014/main" id="{AA9158A8-7B13-5345-9861-872FABE45BE6}"/>
                </a:ext>
              </a:extLst>
            </p:cNvPr>
            <p:cNvSpPr txBox="1"/>
            <p:nvPr/>
          </p:nvSpPr>
          <p:spPr>
            <a:xfrm>
              <a:off x="4952849" y="1874588"/>
              <a:ext cx="68849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 Directory</a:t>
              </a:r>
            </a:p>
          </p:txBody>
        </p:sp>
        <p:pic>
          <p:nvPicPr>
            <p:cNvPr id="74" name="Graphic 79">
              <a:extLst>
                <a:ext uri="{FF2B5EF4-FFF2-40B4-BE49-F238E27FC236}">
                  <a16:creationId xmlns:a16="http://schemas.microsoft.com/office/drawing/2014/main" id="{A313A8CE-136D-1644-A96F-2C22ABB65B6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000023" y="1274317"/>
              <a:ext cx="587880" cy="587880"/>
            </a:xfrm>
            <a:prstGeom prst="rect">
              <a:avLst/>
            </a:prstGeom>
          </p:spPr>
        </p:pic>
        <p:sp>
          <p:nvSpPr>
            <p:cNvPr id="75" name="TextBox 74">
              <a:extLst>
                <a:ext uri="{FF2B5EF4-FFF2-40B4-BE49-F238E27FC236}">
                  <a16:creationId xmlns:a16="http://schemas.microsoft.com/office/drawing/2014/main" id="{90F4F683-4522-6543-B139-0FD2DE35654F}"/>
                </a:ext>
              </a:extLst>
            </p:cNvPr>
            <p:cNvSpPr txBox="1"/>
            <p:nvPr/>
          </p:nvSpPr>
          <p:spPr>
            <a:xfrm>
              <a:off x="4231738" y="6248250"/>
              <a:ext cx="771496"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r>
                <a:rPr kumimoji="0" lang="en-US" sz="800" b="0" i="0" u="none" strike="noStrike" kern="1200" cap="none" spc="0" normalizeH="0" baseline="0" noProof="0" dirty="0" err="1">
                  <a:ln>
                    <a:noFill/>
                  </a:ln>
                  <a:solidFill>
                    <a:srgbClr val="000000"/>
                  </a:solidFill>
                  <a:effectLst/>
                  <a:uLnTx/>
                  <a:uFillTx/>
                  <a:latin typeface="Arial"/>
                  <a:ea typeface="+mn-ea"/>
                  <a:cs typeface="+mn-cs"/>
                </a:rPr>
                <a:t>CloudHSM</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Graphic 81">
              <a:extLst>
                <a:ext uri="{FF2B5EF4-FFF2-40B4-BE49-F238E27FC236}">
                  <a16:creationId xmlns:a16="http://schemas.microsoft.com/office/drawing/2014/main" id="{83DEF15C-EFE0-D440-8ED4-CF11C92CD2D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347261" y="5644105"/>
              <a:ext cx="576000" cy="576000"/>
            </a:xfrm>
            <a:prstGeom prst="rect">
              <a:avLst/>
            </a:prstGeom>
          </p:spPr>
        </p:pic>
        <p:sp>
          <p:nvSpPr>
            <p:cNvPr id="77" name="TextBox 76">
              <a:extLst>
                <a:ext uri="{FF2B5EF4-FFF2-40B4-BE49-F238E27FC236}">
                  <a16:creationId xmlns:a16="http://schemas.microsoft.com/office/drawing/2014/main" id="{7510E2B4-80C0-EC4D-914E-506A2ECD9EA5}"/>
                </a:ext>
              </a:extLst>
            </p:cNvPr>
            <p:cNvSpPr txBox="1"/>
            <p:nvPr/>
          </p:nvSpPr>
          <p:spPr>
            <a:xfrm>
              <a:off x="3576106" y="6248250"/>
              <a:ext cx="75644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Certificate Manager</a:t>
              </a:r>
            </a:p>
          </p:txBody>
        </p:sp>
        <p:pic>
          <p:nvPicPr>
            <p:cNvPr id="78" name="Graphic 83">
              <a:extLst>
                <a:ext uri="{FF2B5EF4-FFF2-40B4-BE49-F238E27FC236}">
                  <a16:creationId xmlns:a16="http://schemas.microsoft.com/office/drawing/2014/main" id="{B501A455-8DB0-F040-A83E-F434DBC5212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696761" y="5644105"/>
              <a:ext cx="576000" cy="576000"/>
            </a:xfrm>
            <a:prstGeom prst="rect">
              <a:avLst/>
            </a:prstGeom>
          </p:spPr>
        </p:pic>
        <p:pic>
          <p:nvPicPr>
            <p:cNvPr id="87" name="Graphic 106">
              <a:extLst>
                <a:ext uri="{FF2B5EF4-FFF2-40B4-BE49-F238E27FC236}">
                  <a16:creationId xmlns:a16="http://schemas.microsoft.com/office/drawing/2014/main" id="{8D04D5C3-A12B-C94C-823C-FBA049FEF00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24644" y="2332641"/>
              <a:ext cx="567917" cy="567917"/>
            </a:xfrm>
            <a:prstGeom prst="rect">
              <a:avLst/>
            </a:prstGeom>
          </p:spPr>
        </p:pic>
        <p:sp>
          <p:nvSpPr>
            <p:cNvPr id="88" name="TextBox 87">
              <a:extLst>
                <a:ext uri="{FF2B5EF4-FFF2-40B4-BE49-F238E27FC236}">
                  <a16:creationId xmlns:a16="http://schemas.microsoft.com/office/drawing/2014/main" id="{FCBE8BFA-15FF-6348-9F15-2F1AC62560A4}"/>
                </a:ext>
              </a:extLst>
            </p:cNvPr>
            <p:cNvSpPr txBox="1"/>
            <p:nvPr/>
          </p:nvSpPr>
          <p:spPr>
            <a:xfrm>
              <a:off x="4030302" y="2914611"/>
              <a:ext cx="759279"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Resource Access manager</a:t>
              </a:r>
            </a:p>
          </p:txBody>
        </p:sp>
        <p:sp>
          <p:nvSpPr>
            <p:cNvPr id="89" name="TextBox 88">
              <a:extLst>
                <a:ext uri="{FF2B5EF4-FFF2-40B4-BE49-F238E27FC236}">
                  <a16:creationId xmlns:a16="http://schemas.microsoft.com/office/drawing/2014/main" id="{B45F7A59-6F99-B34C-83AF-E1CDDA629F68}"/>
                </a:ext>
              </a:extLst>
            </p:cNvPr>
            <p:cNvSpPr txBox="1"/>
            <p:nvPr/>
          </p:nvSpPr>
          <p:spPr>
            <a:xfrm>
              <a:off x="4978650" y="2914611"/>
              <a:ext cx="673013"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Directory Service</a:t>
              </a:r>
            </a:p>
          </p:txBody>
        </p:sp>
        <p:pic>
          <p:nvPicPr>
            <p:cNvPr id="90" name="Graphic 147">
              <a:extLst>
                <a:ext uri="{FF2B5EF4-FFF2-40B4-BE49-F238E27FC236}">
                  <a16:creationId xmlns:a16="http://schemas.microsoft.com/office/drawing/2014/main" id="{BD2BF4F1-4D5D-A14D-BD5C-7BCD7200434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992631" y="2332641"/>
              <a:ext cx="573615" cy="573615"/>
            </a:xfrm>
            <a:prstGeom prst="rect">
              <a:avLst/>
            </a:prstGeom>
          </p:spPr>
        </p:pic>
        <p:sp>
          <p:nvSpPr>
            <p:cNvPr id="91" name="TextBox 90">
              <a:extLst>
                <a:ext uri="{FF2B5EF4-FFF2-40B4-BE49-F238E27FC236}">
                  <a16:creationId xmlns:a16="http://schemas.microsoft.com/office/drawing/2014/main" id="{DC84C98E-0B04-6142-AC5D-26B00A4F1DC7}"/>
                </a:ext>
              </a:extLst>
            </p:cNvPr>
            <p:cNvSpPr txBox="1"/>
            <p:nvPr/>
          </p:nvSpPr>
          <p:spPr>
            <a:xfrm>
              <a:off x="4902772" y="5142092"/>
              <a:ext cx="762339"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Cognito</a:t>
              </a:r>
            </a:p>
          </p:txBody>
        </p:sp>
        <p:pic>
          <p:nvPicPr>
            <p:cNvPr id="92" name="Graphic 149">
              <a:extLst>
                <a:ext uri="{FF2B5EF4-FFF2-40B4-BE49-F238E27FC236}">
                  <a16:creationId xmlns:a16="http://schemas.microsoft.com/office/drawing/2014/main" id="{D124CC4D-5B7A-214D-9137-C032FCBC9CD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00635" y="4547010"/>
              <a:ext cx="576000" cy="576000"/>
            </a:xfrm>
            <a:prstGeom prst="rect">
              <a:avLst/>
            </a:prstGeom>
          </p:spPr>
        </p:pic>
      </p:grpSp>
      <p:grpSp>
        <p:nvGrpSpPr>
          <p:cNvPr id="125" name="Group 124"/>
          <p:cNvGrpSpPr/>
          <p:nvPr/>
        </p:nvGrpSpPr>
        <p:grpSpPr>
          <a:xfrm>
            <a:off x="5829705" y="802752"/>
            <a:ext cx="1665934" cy="5715000"/>
            <a:chOff x="5829705" y="1143000"/>
            <a:chExt cx="1665934" cy="5715000"/>
          </a:xfrm>
        </p:grpSpPr>
        <p:sp>
          <p:nvSpPr>
            <p:cNvPr id="115" name="Rectangle 114"/>
            <p:cNvSpPr/>
            <p:nvPr/>
          </p:nvSpPr>
          <p:spPr>
            <a:xfrm>
              <a:off x="5829705" y="1143000"/>
              <a:ext cx="1665934" cy="5715000"/>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BD7765-2AA2-2346-A4B8-A55D389C7916}"/>
                </a:ext>
              </a:extLst>
            </p:cNvPr>
            <p:cNvSpPr txBox="1"/>
            <p:nvPr/>
          </p:nvSpPr>
          <p:spPr>
            <a:xfrm>
              <a:off x="6244312" y="2923700"/>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Inspector</a:t>
              </a:r>
            </a:p>
          </p:txBody>
        </p:sp>
        <p:pic>
          <p:nvPicPr>
            <p:cNvPr id="25" name="Graphic 108">
              <a:extLst>
                <a:ext uri="{FF2B5EF4-FFF2-40B4-BE49-F238E27FC236}">
                  <a16:creationId xmlns:a16="http://schemas.microsoft.com/office/drawing/2014/main" id="{0DB61091-ABDB-954D-8474-2C03417CF40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356838" y="2335763"/>
              <a:ext cx="576000" cy="576000"/>
            </a:xfrm>
            <a:prstGeom prst="rect">
              <a:avLst/>
            </a:prstGeom>
          </p:spPr>
        </p:pic>
        <p:sp>
          <p:nvSpPr>
            <p:cNvPr id="26" name="TextBox 25">
              <a:extLst>
                <a:ext uri="{FF2B5EF4-FFF2-40B4-BE49-F238E27FC236}">
                  <a16:creationId xmlns:a16="http://schemas.microsoft.com/office/drawing/2014/main" id="{484C8213-ED36-B246-9B5F-B6C26E5D4BA5}"/>
                </a:ext>
              </a:extLst>
            </p:cNvPr>
            <p:cNvSpPr txBox="1"/>
            <p:nvPr/>
          </p:nvSpPr>
          <p:spPr>
            <a:xfrm>
              <a:off x="6285887" y="5147225"/>
              <a:ext cx="74238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Macie</a:t>
              </a:r>
            </a:p>
          </p:txBody>
        </p:sp>
        <p:pic>
          <p:nvPicPr>
            <p:cNvPr id="27" name="Graphic 110">
              <a:extLst>
                <a:ext uri="{FF2B5EF4-FFF2-40B4-BE49-F238E27FC236}">
                  <a16:creationId xmlns:a16="http://schemas.microsoft.com/office/drawing/2014/main" id="{F858B473-14F7-4C4B-A114-FACFB720E42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64662" y="4559287"/>
              <a:ext cx="576000" cy="576000"/>
            </a:xfrm>
            <a:prstGeom prst="rect">
              <a:avLst/>
            </a:prstGeom>
          </p:spPr>
        </p:pic>
        <p:sp>
          <p:nvSpPr>
            <p:cNvPr id="28" name="TextBox 27">
              <a:extLst>
                <a:ext uri="{FF2B5EF4-FFF2-40B4-BE49-F238E27FC236}">
                  <a16:creationId xmlns:a16="http://schemas.microsoft.com/office/drawing/2014/main" id="{9A3AA445-4DA8-5041-89B6-84E1A7E1197C}"/>
                </a:ext>
              </a:extLst>
            </p:cNvPr>
            <p:cNvSpPr txBox="1"/>
            <p:nvPr/>
          </p:nvSpPr>
          <p:spPr>
            <a:xfrm>
              <a:off x="6226467" y="1855646"/>
              <a:ext cx="82139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GuardDuty</a:t>
              </a:r>
            </a:p>
          </p:txBody>
        </p:sp>
        <p:pic>
          <p:nvPicPr>
            <p:cNvPr id="29" name="Graphic 112">
              <a:extLst>
                <a:ext uri="{FF2B5EF4-FFF2-40B4-BE49-F238E27FC236}">
                  <a16:creationId xmlns:a16="http://schemas.microsoft.com/office/drawing/2014/main" id="{21BAD5BD-9C78-294E-8847-483372C4310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63652" y="1271147"/>
              <a:ext cx="576000" cy="576000"/>
            </a:xfrm>
            <a:prstGeom prst="rect">
              <a:avLst/>
            </a:prstGeom>
          </p:spPr>
        </p:pic>
        <p:sp>
          <p:nvSpPr>
            <p:cNvPr id="95" name="TextBox 94">
              <a:extLst>
                <a:ext uri="{FF2B5EF4-FFF2-40B4-BE49-F238E27FC236}">
                  <a16:creationId xmlns:a16="http://schemas.microsoft.com/office/drawing/2014/main" id="{DD3CC9F8-B5DA-A840-A6E1-A79DB6024B7E}"/>
                </a:ext>
              </a:extLst>
            </p:cNvPr>
            <p:cNvSpPr txBox="1"/>
            <p:nvPr/>
          </p:nvSpPr>
          <p:spPr>
            <a:xfrm>
              <a:off x="6227555" y="6224668"/>
              <a:ext cx="86416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Hub </a:t>
              </a:r>
            </a:p>
          </p:txBody>
        </p:sp>
        <p:pic>
          <p:nvPicPr>
            <p:cNvPr id="96" name="Graphic 103">
              <a:extLst>
                <a:ext uri="{FF2B5EF4-FFF2-40B4-BE49-F238E27FC236}">
                  <a16:creationId xmlns:a16="http://schemas.microsoft.com/office/drawing/2014/main" id="{0F432F9B-97AB-974C-9220-DBC344746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804" y="5644105"/>
              <a:ext cx="576000" cy="576000"/>
            </a:xfrm>
            <a:prstGeom prst="rect">
              <a:avLst/>
            </a:prstGeom>
          </p:spPr>
        </p:pic>
      </p:grpSp>
      <p:grpSp>
        <p:nvGrpSpPr>
          <p:cNvPr id="129" name="Group 128"/>
          <p:cNvGrpSpPr/>
          <p:nvPr/>
        </p:nvGrpSpPr>
        <p:grpSpPr>
          <a:xfrm>
            <a:off x="10021284" y="802752"/>
            <a:ext cx="1972130" cy="5715000"/>
            <a:chOff x="10021284" y="1143000"/>
            <a:chExt cx="1972130" cy="5715000"/>
          </a:xfrm>
        </p:grpSpPr>
        <p:sp>
          <p:nvSpPr>
            <p:cNvPr id="117" name="Rectangle 116"/>
            <p:cNvSpPr/>
            <p:nvPr/>
          </p:nvSpPr>
          <p:spPr>
            <a:xfrm>
              <a:off x="10021284" y="1143000"/>
              <a:ext cx="1972130" cy="57150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EE205EB-3302-F14D-AD9E-A7FF141E966E}"/>
                </a:ext>
              </a:extLst>
            </p:cNvPr>
            <p:cNvSpPr txBox="1"/>
            <p:nvPr/>
          </p:nvSpPr>
          <p:spPr>
            <a:xfrm>
              <a:off x="10049702" y="6229616"/>
              <a:ext cx="738208" cy="220510"/>
            </a:xfrm>
            <a:prstGeom prst="rect">
              <a:avLst/>
            </a:prstGeom>
            <a:noFill/>
          </p:spPr>
          <p:txBody>
            <a:bodyPr wrap="square" rtlCol="0">
              <a:spAutoFit/>
            </a:bodyPr>
            <a:lstStyle>
              <a:defPPr>
                <a:defRPr lang="en-US"/>
              </a:defPPr>
              <a:lvl1pPr algn="ctr">
                <a:defRPr sz="1000"/>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Snapshot</a:t>
              </a:r>
            </a:p>
          </p:txBody>
        </p:sp>
        <p:pic>
          <p:nvPicPr>
            <p:cNvPr id="41" name="Graphic 124">
              <a:extLst>
                <a:ext uri="{FF2B5EF4-FFF2-40B4-BE49-F238E27FC236}">
                  <a16:creationId xmlns:a16="http://schemas.microsoft.com/office/drawing/2014/main" id="{3881F653-C6F7-F84A-BEB5-21EC64E8EFA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152326" y="5675727"/>
              <a:ext cx="580295" cy="580295"/>
            </a:xfrm>
            <a:prstGeom prst="rect">
              <a:avLst/>
            </a:prstGeom>
          </p:spPr>
        </p:pic>
        <p:pic>
          <p:nvPicPr>
            <p:cNvPr id="42" name="Graphic 125">
              <a:extLst>
                <a:ext uri="{FF2B5EF4-FFF2-40B4-BE49-F238E27FC236}">
                  <a16:creationId xmlns:a16="http://schemas.microsoft.com/office/drawing/2014/main" id="{A260EF80-9D82-514E-AA02-51726E60615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370906" y="5675726"/>
              <a:ext cx="568917" cy="568917"/>
            </a:xfrm>
            <a:prstGeom prst="rect">
              <a:avLst/>
            </a:prstGeom>
          </p:spPr>
        </p:pic>
        <p:sp>
          <p:nvSpPr>
            <p:cNvPr id="43" name="TextBox 42">
              <a:extLst>
                <a:ext uri="{FF2B5EF4-FFF2-40B4-BE49-F238E27FC236}">
                  <a16:creationId xmlns:a16="http://schemas.microsoft.com/office/drawing/2014/main" id="{57C0AC6A-F6A3-9D4B-AF2C-BBA66453258B}"/>
                </a:ext>
              </a:extLst>
            </p:cNvPr>
            <p:cNvSpPr txBox="1"/>
            <p:nvPr/>
          </p:nvSpPr>
          <p:spPr>
            <a:xfrm>
              <a:off x="11384321" y="6222875"/>
              <a:ext cx="555502"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Archive</a:t>
              </a:r>
            </a:p>
          </p:txBody>
        </p:sp>
        <p:pic>
          <p:nvPicPr>
            <p:cNvPr id="93" name="Graphic 150">
              <a:extLst>
                <a:ext uri="{FF2B5EF4-FFF2-40B4-BE49-F238E27FC236}">
                  <a16:creationId xmlns:a16="http://schemas.microsoft.com/office/drawing/2014/main" id="{0BB23019-1EAE-AE4D-81F5-C0B44206EAF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0725161" y="4748689"/>
              <a:ext cx="611497" cy="611497"/>
            </a:xfrm>
            <a:prstGeom prst="rect">
              <a:avLst/>
            </a:prstGeom>
          </p:spPr>
        </p:pic>
        <p:sp>
          <p:nvSpPr>
            <p:cNvPr id="94" name="TextBox 93">
              <a:extLst>
                <a:ext uri="{FF2B5EF4-FFF2-40B4-BE49-F238E27FC236}">
                  <a16:creationId xmlns:a16="http://schemas.microsoft.com/office/drawing/2014/main" id="{2B8E91C6-F0F5-B74E-9EFD-FE7D7FAF86A3}"/>
                </a:ext>
              </a:extLst>
            </p:cNvPr>
            <p:cNvSpPr txBox="1"/>
            <p:nvPr/>
          </p:nvSpPr>
          <p:spPr>
            <a:xfrm>
              <a:off x="10475463" y="5326081"/>
              <a:ext cx="11144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S3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Glacier</a:t>
              </a:r>
            </a:p>
          </p:txBody>
        </p:sp>
        <p:sp>
          <p:nvSpPr>
            <p:cNvPr id="99" name="TextBox 98">
              <a:extLst>
                <a:ext uri="{FF2B5EF4-FFF2-40B4-BE49-F238E27FC236}">
                  <a16:creationId xmlns:a16="http://schemas.microsoft.com/office/drawing/2014/main" id="{DB02A111-8634-E14F-9190-1FC12795192E}"/>
                </a:ext>
              </a:extLst>
            </p:cNvPr>
            <p:cNvSpPr txBox="1"/>
            <p:nvPr/>
          </p:nvSpPr>
          <p:spPr>
            <a:xfrm>
              <a:off x="10353599" y="2945868"/>
              <a:ext cx="1231285" cy="220510"/>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CloudFormation</a:t>
              </a:r>
            </a:p>
          </p:txBody>
        </p:sp>
        <p:pic>
          <p:nvPicPr>
            <p:cNvPr id="100" name="Graphic 142">
              <a:extLst>
                <a:ext uri="{FF2B5EF4-FFF2-40B4-BE49-F238E27FC236}">
                  <a16:creationId xmlns:a16="http://schemas.microsoft.com/office/drawing/2014/main" id="{08C68895-33CB-BB4D-8786-76A6F7A277C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0678269" y="2335026"/>
              <a:ext cx="604101" cy="604101"/>
            </a:xfrm>
            <a:prstGeom prst="rect">
              <a:avLst/>
            </a:prstGeom>
          </p:spPr>
        </p:pic>
        <p:sp>
          <p:nvSpPr>
            <p:cNvPr id="101" name="TextBox 100">
              <a:extLst>
                <a:ext uri="{FF2B5EF4-FFF2-40B4-BE49-F238E27FC236}">
                  <a16:creationId xmlns:a16="http://schemas.microsoft.com/office/drawing/2014/main" id="{92520914-4104-0D49-A0BC-CF1419EE5A6D}"/>
                </a:ext>
              </a:extLst>
            </p:cNvPr>
            <p:cNvSpPr txBox="1"/>
            <p:nvPr/>
          </p:nvSpPr>
          <p:spPr>
            <a:xfrm>
              <a:off x="10625425" y="1882786"/>
              <a:ext cx="727965" cy="338554"/>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a:ea typeface="+mn-ea"/>
                  <a:cs typeface="+mn-cs"/>
                </a:rPr>
                <a:t>OpsWorks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 name="Graphic 144">
              <a:extLst>
                <a:ext uri="{FF2B5EF4-FFF2-40B4-BE49-F238E27FC236}">
                  <a16:creationId xmlns:a16="http://schemas.microsoft.com/office/drawing/2014/main" id="{0B4D324B-A59A-AF4E-873E-B0697D9630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703603" y="1272950"/>
              <a:ext cx="603909" cy="603909"/>
            </a:xfrm>
            <a:prstGeom prst="rect">
              <a:avLst/>
            </a:prstGeom>
          </p:spPr>
        </p:pic>
      </p:grpSp>
      <p:grpSp>
        <p:nvGrpSpPr>
          <p:cNvPr id="131" name="Group 130"/>
          <p:cNvGrpSpPr/>
          <p:nvPr/>
        </p:nvGrpSpPr>
        <p:grpSpPr>
          <a:xfrm>
            <a:off x="7552801" y="3974455"/>
            <a:ext cx="2411320" cy="2483943"/>
            <a:chOff x="7599659" y="4314703"/>
            <a:chExt cx="2411320" cy="2483943"/>
          </a:xfrm>
        </p:grpSpPr>
        <p:sp>
          <p:nvSpPr>
            <p:cNvPr id="9" name="Rectangle 8">
              <a:extLst>
                <a:ext uri="{FF2B5EF4-FFF2-40B4-BE49-F238E27FC236}">
                  <a16:creationId xmlns:a16="http://schemas.microsoft.com/office/drawing/2014/main" id="{55DDC487-A738-3C45-9670-701FA80196EB}"/>
                </a:ext>
              </a:extLst>
            </p:cNvPr>
            <p:cNvSpPr/>
            <p:nvPr/>
          </p:nvSpPr>
          <p:spPr>
            <a:xfrm>
              <a:off x="8110247" y="4314703"/>
              <a:ext cx="1199048"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Investigate</a:t>
              </a:r>
            </a:p>
          </p:txBody>
        </p:sp>
        <p:sp>
          <p:nvSpPr>
            <p:cNvPr id="44" name="TextBox 43">
              <a:extLst>
                <a:ext uri="{FF2B5EF4-FFF2-40B4-BE49-F238E27FC236}">
                  <a16:creationId xmlns:a16="http://schemas.microsoft.com/office/drawing/2014/main" id="{9D45A60D-72F1-0C4F-8390-68374DB7C5A0}"/>
                </a:ext>
              </a:extLst>
            </p:cNvPr>
            <p:cNvSpPr txBox="1"/>
            <p:nvPr/>
          </p:nvSpPr>
          <p:spPr>
            <a:xfrm>
              <a:off x="9229928" y="5328710"/>
              <a:ext cx="7810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CloudTrail</a:t>
              </a:r>
            </a:p>
          </p:txBody>
        </p:sp>
        <p:pic>
          <p:nvPicPr>
            <p:cNvPr id="45" name="Graphic 128">
              <a:extLst>
                <a:ext uri="{FF2B5EF4-FFF2-40B4-BE49-F238E27FC236}">
                  <a16:creationId xmlns:a16="http://schemas.microsoft.com/office/drawing/2014/main" id="{A4A486AA-0710-3649-AC68-D9DDFBBF8BB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330009" y="4747695"/>
              <a:ext cx="576000" cy="576000"/>
            </a:xfrm>
            <a:prstGeom prst="rect">
              <a:avLst/>
            </a:prstGeom>
          </p:spPr>
        </p:pic>
        <p:sp>
          <p:nvSpPr>
            <p:cNvPr id="46" name="TextBox 45">
              <a:extLst>
                <a:ext uri="{FF2B5EF4-FFF2-40B4-BE49-F238E27FC236}">
                  <a16:creationId xmlns:a16="http://schemas.microsoft.com/office/drawing/2014/main" id="{5799B776-1B54-BC45-A684-8CAFDB09568A}"/>
                </a:ext>
              </a:extLst>
            </p:cNvPr>
            <p:cNvSpPr txBox="1"/>
            <p:nvPr/>
          </p:nvSpPr>
          <p:spPr>
            <a:xfrm>
              <a:off x="8390852" y="5328710"/>
              <a:ext cx="8448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47" name="Graphic 130">
              <a:extLst>
                <a:ext uri="{FF2B5EF4-FFF2-40B4-BE49-F238E27FC236}">
                  <a16:creationId xmlns:a16="http://schemas.microsoft.com/office/drawing/2014/main" id="{D827DD31-599A-D541-A615-62C23A970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504" y="4750511"/>
              <a:ext cx="576000" cy="576000"/>
            </a:xfrm>
            <a:prstGeom prst="rect">
              <a:avLst/>
            </a:prstGeom>
          </p:spPr>
        </p:pic>
        <p:sp>
          <p:nvSpPr>
            <p:cNvPr id="61" name="TextBox 60">
              <a:extLst>
                <a:ext uri="{FF2B5EF4-FFF2-40B4-BE49-F238E27FC236}">
                  <a16:creationId xmlns:a16="http://schemas.microsoft.com/office/drawing/2014/main" id="{3D2D9123-6DF8-3241-9E79-1F2C9AABD505}"/>
                </a:ext>
              </a:extLst>
            </p:cNvPr>
            <p:cNvSpPr txBox="1"/>
            <p:nvPr/>
          </p:nvSpPr>
          <p:spPr>
            <a:xfrm>
              <a:off x="8268283" y="6449961"/>
              <a:ext cx="98604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Personal Health Dashboard</a:t>
              </a:r>
            </a:p>
          </p:txBody>
        </p:sp>
        <p:pic>
          <p:nvPicPr>
            <p:cNvPr id="62" name="Graphic 65">
              <a:extLst>
                <a:ext uri="{FF2B5EF4-FFF2-40B4-BE49-F238E27FC236}">
                  <a16:creationId xmlns:a16="http://schemas.microsoft.com/office/drawing/2014/main" id="{D88CDFE5-C723-DE47-AB61-179AC7B627C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497522" y="5867386"/>
              <a:ext cx="576000" cy="576000"/>
            </a:xfrm>
            <a:prstGeom prst="rect">
              <a:avLst/>
            </a:prstGeom>
          </p:spPr>
        </p:pic>
        <p:sp>
          <p:nvSpPr>
            <p:cNvPr id="63" name="TextBox 62">
              <a:extLst>
                <a:ext uri="{FF2B5EF4-FFF2-40B4-BE49-F238E27FC236}">
                  <a16:creationId xmlns:a16="http://schemas.microsoft.com/office/drawing/2014/main" id="{7AD5C7B0-5AC7-9B47-BA60-2D15A4921BEE}"/>
                </a:ext>
              </a:extLst>
            </p:cNvPr>
            <p:cNvSpPr txBox="1"/>
            <p:nvPr/>
          </p:nvSpPr>
          <p:spPr>
            <a:xfrm>
              <a:off x="9287091" y="6449961"/>
              <a:ext cx="661728"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Route 53</a:t>
              </a:r>
            </a:p>
          </p:txBody>
        </p:sp>
        <p:pic>
          <p:nvPicPr>
            <p:cNvPr id="64" name="Graphic 69">
              <a:extLst>
                <a:ext uri="{FF2B5EF4-FFF2-40B4-BE49-F238E27FC236}">
                  <a16:creationId xmlns:a16="http://schemas.microsoft.com/office/drawing/2014/main" id="{9A520575-AD71-BD4F-98B3-638ECAB290B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326537" y="5867385"/>
              <a:ext cx="576000" cy="576000"/>
            </a:xfrm>
            <a:prstGeom prst="rect">
              <a:avLst/>
            </a:prstGeom>
          </p:spPr>
        </p:pic>
        <p:sp>
          <p:nvSpPr>
            <p:cNvPr id="103" name="TextBox 102">
              <a:extLst>
                <a:ext uri="{FF2B5EF4-FFF2-40B4-BE49-F238E27FC236}">
                  <a16:creationId xmlns:a16="http://schemas.microsoft.com/office/drawing/2014/main" id="{EFED3017-97CB-C245-962A-969F38E93CDD}"/>
                </a:ext>
              </a:extLst>
            </p:cNvPr>
            <p:cNvSpPr txBox="1"/>
            <p:nvPr/>
          </p:nvSpPr>
          <p:spPr>
            <a:xfrm>
              <a:off x="7599659" y="5709961"/>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Detective</a:t>
              </a:r>
            </a:p>
          </p:txBody>
        </p:sp>
        <p:pic>
          <p:nvPicPr>
            <p:cNvPr id="110" name="Picture 109">
              <a:extLst>
                <a:ext uri="{FF2B5EF4-FFF2-40B4-BE49-F238E27FC236}">
                  <a16:creationId xmlns:a16="http://schemas.microsoft.com/office/drawing/2014/main" id="{6DDC1D9B-B118-2B47-8A5F-658CCEB67A11}"/>
                </a:ext>
              </a:extLst>
            </p:cNvPr>
            <p:cNvPicPr>
              <a:picLocks noChangeAspect="1"/>
            </p:cNvPicPr>
            <p:nvPr/>
          </p:nvPicPr>
          <p:blipFill>
            <a:blip r:embed="rId84">
              <a:extLst>
                <a:ext uri="{28A0092B-C50C-407E-A947-70E740481C1C}">
                  <a14:useLocalDpi xmlns:a14="http://schemas.microsoft.com/office/drawing/2010/main" val="0"/>
                </a:ext>
              </a:extLst>
            </a:blip>
            <a:srcRect/>
            <a:stretch/>
          </p:blipFill>
          <p:spPr>
            <a:xfrm>
              <a:off x="7715756" y="5151990"/>
              <a:ext cx="575908" cy="575908"/>
            </a:xfrm>
            <a:prstGeom prst="rect">
              <a:avLst/>
            </a:prstGeom>
          </p:spPr>
        </p:pic>
      </p:grpSp>
      <p:sp>
        <p:nvSpPr>
          <p:cNvPr id="118" name="Rounded Rectangle 117"/>
          <p:cNvSpPr/>
          <p:nvPr/>
        </p:nvSpPr>
        <p:spPr>
          <a:xfrm>
            <a:off x="0" y="3215849"/>
            <a:ext cx="12192000" cy="721513"/>
          </a:xfrm>
          <a:prstGeom prst="chevron">
            <a:avLst>
              <a:gd name="adj" fmla="val 28877"/>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C6EDA85-45DD-194C-9B53-05F61637CB5B}"/>
              </a:ext>
            </a:extLst>
          </p:cNvPr>
          <p:cNvSpPr/>
          <p:nvPr/>
        </p:nvSpPr>
        <p:spPr>
          <a:xfrm>
            <a:off x="3443409" y="3342535"/>
            <a:ext cx="1174077" cy="468141"/>
          </a:xfrm>
          <a:prstGeom prst="rect">
            <a:avLst/>
          </a:prstGeom>
          <a:noFill/>
        </p:spPr>
        <p:txBody>
          <a:bodyPr wrap="squar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Protect</a:t>
            </a:r>
          </a:p>
        </p:txBody>
      </p:sp>
      <p:sp>
        <p:nvSpPr>
          <p:cNvPr id="12" name="Rectangle 11">
            <a:extLst>
              <a:ext uri="{FF2B5EF4-FFF2-40B4-BE49-F238E27FC236}">
                <a16:creationId xmlns:a16="http://schemas.microsoft.com/office/drawing/2014/main" id="{5880CF16-63D1-ED49-89D9-5D24FBEE7CE2}"/>
              </a:ext>
            </a:extLst>
          </p:cNvPr>
          <p:cNvSpPr/>
          <p:nvPr/>
        </p:nvSpPr>
        <p:spPr>
          <a:xfrm>
            <a:off x="502244" y="3342535"/>
            <a:ext cx="1181544"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Identify</a:t>
            </a:r>
          </a:p>
        </p:txBody>
      </p:sp>
      <p:grpSp>
        <p:nvGrpSpPr>
          <p:cNvPr id="128" name="Group 127"/>
          <p:cNvGrpSpPr/>
          <p:nvPr/>
        </p:nvGrpSpPr>
        <p:grpSpPr>
          <a:xfrm>
            <a:off x="9864234" y="3342535"/>
            <a:ext cx="1791131" cy="468141"/>
            <a:chOff x="9832888" y="3611825"/>
            <a:chExt cx="1791131" cy="468141"/>
          </a:xfrm>
        </p:grpSpPr>
        <p:sp>
          <p:nvSpPr>
            <p:cNvPr id="10" name="Rectangle 9">
              <a:extLst>
                <a:ext uri="{FF2B5EF4-FFF2-40B4-BE49-F238E27FC236}">
                  <a16:creationId xmlns:a16="http://schemas.microsoft.com/office/drawing/2014/main" id="{18378C57-60FF-B74F-A136-0B3E35EFF415}"/>
                </a:ext>
              </a:extLst>
            </p:cNvPr>
            <p:cNvSpPr/>
            <p:nvPr/>
          </p:nvSpPr>
          <p:spPr>
            <a:xfrm>
              <a:off x="10398553" y="3611825"/>
              <a:ext cx="1225466"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Recover</a:t>
              </a:r>
            </a:p>
          </p:txBody>
        </p:sp>
        <p:sp>
          <p:nvSpPr>
            <p:cNvPr id="13" name="Arrow: Right 14">
              <a:extLst>
                <a:ext uri="{FF2B5EF4-FFF2-40B4-BE49-F238E27FC236}">
                  <a16:creationId xmlns:a16="http://schemas.microsoft.com/office/drawing/2014/main" id="{465F29CE-E1BD-FB49-9B86-1CF67914D65F}"/>
                </a:ext>
              </a:extLst>
            </p:cNvPr>
            <p:cNvSpPr/>
            <p:nvPr/>
          </p:nvSpPr>
          <p:spPr>
            <a:xfrm>
              <a:off x="9832888" y="3670483"/>
              <a:ext cx="402589" cy="350824"/>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endParaRPr>
            </a:p>
          </p:txBody>
        </p:sp>
      </p:grpSp>
      <p:sp>
        <p:nvSpPr>
          <p:cNvPr id="6" name="Rectangle 5">
            <a:extLst>
              <a:ext uri="{FF2B5EF4-FFF2-40B4-BE49-F238E27FC236}">
                <a16:creationId xmlns:a16="http://schemas.microsoft.com/office/drawing/2014/main" id="{6E1B8F3E-FE06-6949-8184-4151D03CD517}"/>
              </a:ext>
            </a:extLst>
          </p:cNvPr>
          <p:cNvSpPr/>
          <p:nvPr/>
        </p:nvSpPr>
        <p:spPr>
          <a:xfrm>
            <a:off x="6174208" y="3342535"/>
            <a:ext cx="1031631"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Detect</a:t>
            </a:r>
          </a:p>
        </p:txBody>
      </p:sp>
      <p:sp>
        <p:nvSpPr>
          <p:cNvPr id="7" name="Rectangle 6">
            <a:extLst>
              <a:ext uri="{FF2B5EF4-FFF2-40B4-BE49-F238E27FC236}">
                <a16:creationId xmlns:a16="http://schemas.microsoft.com/office/drawing/2014/main" id="{A2767755-6EC8-D24A-8740-C306BC04EF31}"/>
              </a:ext>
            </a:extLst>
          </p:cNvPr>
          <p:cNvSpPr/>
          <p:nvPr/>
        </p:nvSpPr>
        <p:spPr>
          <a:xfrm>
            <a:off x="8122472" y="3342535"/>
            <a:ext cx="1318055"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Respond</a:t>
            </a:r>
          </a:p>
        </p:txBody>
      </p:sp>
      <p:sp>
        <p:nvSpPr>
          <p:cNvPr id="127" name="Rounded Rectangle 117">
            <a:extLst>
              <a:ext uri="{FF2B5EF4-FFF2-40B4-BE49-F238E27FC236}">
                <a16:creationId xmlns:a16="http://schemas.microsoft.com/office/drawing/2014/main" id="{04AB745D-1A4C-4FF3-9D65-0274A8CB67F1}"/>
              </a:ext>
            </a:extLst>
          </p:cNvPr>
          <p:cNvSpPr/>
          <p:nvPr/>
        </p:nvSpPr>
        <p:spPr>
          <a:xfrm>
            <a:off x="7495639" y="3215849"/>
            <a:ext cx="4710700" cy="721513"/>
          </a:xfrm>
          <a:prstGeom prst="chevron">
            <a:avLst>
              <a:gd name="adj" fmla="val 28877"/>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9F3E91D-EA2C-487B-ACF2-B17E5E9F89BC}"/>
              </a:ext>
            </a:extLst>
          </p:cNvPr>
          <p:cNvSpPr/>
          <p:nvPr/>
        </p:nvSpPr>
        <p:spPr>
          <a:xfrm>
            <a:off x="7480392" y="802752"/>
            <a:ext cx="4513022" cy="5715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4434184-CDD4-47F5-AF30-D208B357B013}"/>
              </a:ext>
            </a:extLst>
          </p:cNvPr>
          <p:cNvSpPr/>
          <p:nvPr/>
        </p:nvSpPr>
        <p:spPr>
          <a:xfrm>
            <a:off x="210479" y="802752"/>
            <a:ext cx="5625680" cy="5715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06812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187246"/>
            <a:ext cx="5649982" cy="908317"/>
          </a:xfrm>
        </p:spPr>
        <p: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mn-ea"/>
                <a:cs typeface="+mn-cs"/>
              </a:rPr>
              <a:t>Amazon GuardDuty</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112">
            <a:extLst>
              <a:ext uri="{FF2B5EF4-FFF2-40B4-BE49-F238E27FC236}">
                <a16:creationId xmlns:a16="http://schemas.microsoft.com/office/drawing/2014/main" id="{1DDD43A0-939A-413E-A8FA-C21FEC0956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6" y="745007"/>
            <a:ext cx="2179824" cy="2179824"/>
          </a:xfrm>
          <a:prstGeom prst="rect">
            <a:avLst/>
          </a:prstGeom>
        </p:spPr>
      </p:pic>
    </p:spTree>
    <p:extLst>
      <p:ext uri="{BB962C8B-B14F-4D97-AF65-F5344CB8AC3E}">
        <p14:creationId xmlns:p14="http://schemas.microsoft.com/office/powerpoint/2010/main" val="22374358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F38CC3-8334-4C09-9A8B-F72F96BFB33E}"/>
              </a:ext>
            </a:extLst>
          </p:cNvPr>
          <p:cNvSpPr>
            <a:spLocks noGrp="1"/>
          </p:cNvSpPr>
          <p:nvPr>
            <p:ph type="body" sz="quarter" idx="10"/>
          </p:nvPr>
        </p:nvSpPr>
        <p:spPr/>
        <p:txBody>
          <a:bodyPr/>
          <a:lstStyle/>
          <a:p>
            <a:r>
              <a:rPr lang="en-GB" dirty="0"/>
              <a:t>Why we need Amazon </a:t>
            </a:r>
            <a:r>
              <a:rPr lang="en-GB" dirty="0" err="1"/>
              <a:t>GuardDuty</a:t>
            </a:r>
            <a:r>
              <a:rPr lang="en-GB" dirty="0"/>
              <a:t>?</a:t>
            </a:r>
          </a:p>
        </p:txBody>
      </p:sp>
      <p:sp>
        <p:nvSpPr>
          <p:cNvPr id="6" name="Text Placeholder 5">
            <a:extLst>
              <a:ext uri="{FF2B5EF4-FFF2-40B4-BE49-F238E27FC236}">
                <a16:creationId xmlns:a16="http://schemas.microsoft.com/office/drawing/2014/main" id="{261D06BC-C1E4-4303-8F06-BFA13BCC7F56}"/>
              </a:ext>
            </a:extLst>
          </p:cNvPr>
          <p:cNvSpPr>
            <a:spLocks noGrp="1"/>
          </p:cNvSpPr>
          <p:nvPr>
            <p:ph type="body" sz="quarter" idx="11"/>
          </p:nvPr>
        </p:nvSpPr>
        <p:spPr/>
        <p:txBody>
          <a:bodyPr/>
          <a:lstStyle/>
          <a:p>
            <a:r>
              <a:rPr lang="en-GB" dirty="0"/>
              <a:t>A typical enterprise architecture</a:t>
            </a:r>
          </a:p>
          <a:p>
            <a:endParaRPr lang="en-GB" dirty="0"/>
          </a:p>
        </p:txBody>
      </p:sp>
      <p:grpSp>
        <p:nvGrpSpPr>
          <p:cNvPr id="149" name="Group 148">
            <a:extLst>
              <a:ext uri="{FF2B5EF4-FFF2-40B4-BE49-F238E27FC236}">
                <a16:creationId xmlns:a16="http://schemas.microsoft.com/office/drawing/2014/main" id="{E3000098-3B0C-46A1-93EA-F72CFFBE20EA}"/>
              </a:ext>
            </a:extLst>
          </p:cNvPr>
          <p:cNvGrpSpPr/>
          <p:nvPr/>
        </p:nvGrpSpPr>
        <p:grpSpPr>
          <a:xfrm>
            <a:off x="316035" y="1340886"/>
            <a:ext cx="3356564" cy="2030964"/>
            <a:chOff x="316035" y="1340886"/>
            <a:chExt cx="3356564" cy="2030964"/>
          </a:xfrm>
        </p:grpSpPr>
        <p:sp>
          <p:nvSpPr>
            <p:cNvPr id="7" name="Rectangle 6">
              <a:extLst>
                <a:ext uri="{FF2B5EF4-FFF2-40B4-BE49-F238E27FC236}">
                  <a16:creationId xmlns:a16="http://schemas.microsoft.com/office/drawing/2014/main" id="{8F014145-D348-4CAC-9F62-9EF0D03C61C9}"/>
                </a:ext>
              </a:extLst>
            </p:cNvPr>
            <p:cNvSpPr/>
            <p:nvPr/>
          </p:nvSpPr>
          <p:spPr>
            <a:xfrm>
              <a:off x="316035" y="1340887"/>
              <a:ext cx="3356564" cy="203096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account 1</a:t>
              </a:r>
            </a:p>
          </p:txBody>
        </p:sp>
        <p:pic>
          <p:nvPicPr>
            <p:cNvPr id="8" name="Graphic 7">
              <a:extLst>
                <a:ext uri="{FF2B5EF4-FFF2-40B4-BE49-F238E27FC236}">
                  <a16:creationId xmlns:a16="http://schemas.microsoft.com/office/drawing/2014/main" id="{4FA24F1B-B61E-42C7-83D7-CA3CB7E286B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16035" y="1340886"/>
              <a:ext cx="381000" cy="381000"/>
            </a:xfrm>
            <a:prstGeom prst="rect">
              <a:avLst/>
            </a:prstGeom>
          </p:spPr>
        </p:pic>
      </p:grpSp>
      <p:grpSp>
        <p:nvGrpSpPr>
          <p:cNvPr id="20" name="Group 19">
            <a:extLst>
              <a:ext uri="{FF2B5EF4-FFF2-40B4-BE49-F238E27FC236}">
                <a16:creationId xmlns:a16="http://schemas.microsoft.com/office/drawing/2014/main" id="{E08A65A9-4364-4691-A470-30A25B6ACB61}"/>
              </a:ext>
            </a:extLst>
          </p:cNvPr>
          <p:cNvGrpSpPr/>
          <p:nvPr/>
        </p:nvGrpSpPr>
        <p:grpSpPr>
          <a:xfrm>
            <a:off x="370010" y="1842878"/>
            <a:ext cx="464160" cy="641866"/>
            <a:chOff x="565150" y="1842878"/>
            <a:chExt cx="464160" cy="641866"/>
          </a:xfrm>
        </p:grpSpPr>
        <p:pic>
          <p:nvPicPr>
            <p:cNvPr id="15" name="Graphic 23">
              <a:extLst>
                <a:ext uri="{FF2B5EF4-FFF2-40B4-BE49-F238E27FC236}">
                  <a16:creationId xmlns:a16="http://schemas.microsoft.com/office/drawing/2014/main" id="{F81BAA3A-F274-4B00-8D32-EF9537C0F88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565150" y="184287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40">
              <a:extLst>
                <a:ext uri="{FF2B5EF4-FFF2-40B4-BE49-F238E27FC236}">
                  <a16:creationId xmlns:a16="http://schemas.microsoft.com/office/drawing/2014/main" id="{97B889B9-344D-41E5-800B-96D7F4A71BE7}"/>
                </a:ext>
              </a:extLst>
            </p:cNvPr>
            <p:cNvSpPr txBox="1">
              <a:spLocks noChangeArrowheads="1"/>
            </p:cNvSpPr>
            <p:nvPr/>
          </p:nvSpPr>
          <p:spPr bwMode="auto">
            <a:xfrm>
              <a:off x="565150" y="2300078"/>
              <a:ext cx="4641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Users</a:t>
              </a:r>
            </a:p>
          </p:txBody>
        </p:sp>
      </p:grpSp>
      <p:grpSp>
        <p:nvGrpSpPr>
          <p:cNvPr id="153" name="Group 152">
            <a:extLst>
              <a:ext uri="{FF2B5EF4-FFF2-40B4-BE49-F238E27FC236}">
                <a16:creationId xmlns:a16="http://schemas.microsoft.com/office/drawing/2014/main" id="{63D1A7D8-34A2-4FB3-AC9C-CEBBF495D8E3}"/>
              </a:ext>
            </a:extLst>
          </p:cNvPr>
          <p:cNvGrpSpPr/>
          <p:nvPr/>
        </p:nvGrpSpPr>
        <p:grpSpPr>
          <a:xfrm>
            <a:off x="1007867" y="1721886"/>
            <a:ext cx="2510695" cy="1485881"/>
            <a:chOff x="1007867" y="1721886"/>
            <a:chExt cx="2510695" cy="1485881"/>
          </a:xfrm>
        </p:grpSpPr>
        <p:pic>
          <p:nvPicPr>
            <p:cNvPr id="17" name="Graphic 16">
              <a:extLst>
                <a:ext uri="{FF2B5EF4-FFF2-40B4-BE49-F238E27FC236}">
                  <a16:creationId xmlns:a16="http://schemas.microsoft.com/office/drawing/2014/main" id="{04E19F9F-ED41-4D9D-9B35-006980BF52C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07867" y="1721886"/>
              <a:ext cx="381000" cy="381000"/>
            </a:xfrm>
            <a:prstGeom prst="rect">
              <a:avLst/>
            </a:prstGeom>
          </p:spPr>
        </p:pic>
        <p:sp>
          <p:nvSpPr>
            <p:cNvPr id="46" name="Rectangle 45">
              <a:extLst>
                <a:ext uri="{FF2B5EF4-FFF2-40B4-BE49-F238E27FC236}">
                  <a16:creationId xmlns:a16="http://schemas.microsoft.com/office/drawing/2014/main" id="{AAD655E0-7BC8-4C65-A65A-9D44E8BB93EC}"/>
                </a:ext>
              </a:extLst>
            </p:cNvPr>
            <p:cNvSpPr/>
            <p:nvPr/>
          </p:nvSpPr>
          <p:spPr>
            <a:xfrm>
              <a:off x="1013252" y="1721886"/>
              <a:ext cx="2505310" cy="1485881"/>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grpSp>
      <p:grpSp>
        <p:nvGrpSpPr>
          <p:cNvPr id="59" name="Group 58">
            <a:extLst>
              <a:ext uri="{FF2B5EF4-FFF2-40B4-BE49-F238E27FC236}">
                <a16:creationId xmlns:a16="http://schemas.microsoft.com/office/drawing/2014/main" id="{99498951-6A40-4300-B3FF-41049F10D439}"/>
              </a:ext>
            </a:extLst>
          </p:cNvPr>
          <p:cNvGrpSpPr/>
          <p:nvPr/>
        </p:nvGrpSpPr>
        <p:grpSpPr>
          <a:xfrm>
            <a:off x="1929947" y="2268994"/>
            <a:ext cx="657324" cy="638972"/>
            <a:chOff x="2562126" y="4097076"/>
            <a:chExt cx="657324" cy="638972"/>
          </a:xfrm>
        </p:grpSpPr>
        <p:pic>
          <p:nvPicPr>
            <p:cNvPr id="57" name="Graphic 56">
              <a:extLst>
                <a:ext uri="{FF2B5EF4-FFF2-40B4-BE49-F238E27FC236}">
                  <a16:creationId xmlns:a16="http://schemas.microsoft.com/office/drawing/2014/main" id="{27FA9EB0-37F7-4D96-906A-A5BEA94E18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58" name="TextBox 40">
              <a:extLst>
                <a:ext uri="{FF2B5EF4-FFF2-40B4-BE49-F238E27FC236}">
                  <a16:creationId xmlns:a16="http://schemas.microsoft.com/office/drawing/2014/main" id="{DCFD8144-7023-4F1B-AEFC-0FE9491DAD1D}"/>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63" name="Group 62">
            <a:extLst>
              <a:ext uri="{FF2B5EF4-FFF2-40B4-BE49-F238E27FC236}">
                <a16:creationId xmlns:a16="http://schemas.microsoft.com/office/drawing/2014/main" id="{302648A3-7507-4630-BDDA-CB3FE534C215}"/>
              </a:ext>
            </a:extLst>
          </p:cNvPr>
          <p:cNvGrpSpPr/>
          <p:nvPr/>
        </p:nvGrpSpPr>
        <p:grpSpPr>
          <a:xfrm>
            <a:off x="2773313" y="2268994"/>
            <a:ext cx="657324" cy="638972"/>
            <a:chOff x="2562126" y="4097076"/>
            <a:chExt cx="657324" cy="638972"/>
          </a:xfrm>
        </p:grpSpPr>
        <p:pic>
          <p:nvPicPr>
            <p:cNvPr id="64" name="Graphic 63">
              <a:extLst>
                <a:ext uri="{FF2B5EF4-FFF2-40B4-BE49-F238E27FC236}">
                  <a16:creationId xmlns:a16="http://schemas.microsoft.com/office/drawing/2014/main" id="{B35D51BC-C2FB-4E69-AB53-19CCF3C828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65" name="TextBox 40">
              <a:extLst>
                <a:ext uri="{FF2B5EF4-FFF2-40B4-BE49-F238E27FC236}">
                  <a16:creationId xmlns:a16="http://schemas.microsoft.com/office/drawing/2014/main" id="{590B8A02-C237-48D2-98BB-ACFFF03D239D}"/>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50" name="Group 149">
            <a:extLst>
              <a:ext uri="{FF2B5EF4-FFF2-40B4-BE49-F238E27FC236}">
                <a16:creationId xmlns:a16="http://schemas.microsoft.com/office/drawing/2014/main" id="{6FC8546B-44ED-418B-A16C-0AA85FDDB682}"/>
              </a:ext>
            </a:extLst>
          </p:cNvPr>
          <p:cNvGrpSpPr/>
          <p:nvPr/>
        </p:nvGrpSpPr>
        <p:grpSpPr>
          <a:xfrm>
            <a:off x="4417718" y="1340886"/>
            <a:ext cx="3356564" cy="2030964"/>
            <a:chOff x="4417718" y="1340886"/>
            <a:chExt cx="3356564" cy="2030964"/>
          </a:xfrm>
        </p:grpSpPr>
        <p:sp>
          <p:nvSpPr>
            <p:cNvPr id="107" name="Rectangle 106">
              <a:extLst>
                <a:ext uri="{FF2B5EF4-FFF2-40B4-BE49-F238E27FC236}">
                  <a16:creationId xmlns:a16="http://schemas.microsoft.com/office/drawing/2014/main" id="{A79B9830-FB5E-4A88-BBE4-D5DDA0712663}"/>
                </a:ext>
              </a:extLst>
            </p:cNvPr>
            <p:cNvSpPr/>
            <p:nvPr/>
          </p:nvSpPr>
          <p:spPr>
            <a:xfrm>
              <a:off x="4417718" y="1340887"/>
              <a:ext cx="3356564" cy="203096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account 2</a:t>
              </a:r>
            </a:p>
          </p:txBody>
        </p:sp>
        <p:pic>
          <p:nvPicPr>
            <p:cNvPr id="108" name="Graphic 107">
              <a:extLst>
                <a:ext uri="{FF2B5EF4-FFF2-40B4-BE49-F238E27FC236}">
                  <a16:creationId xmlns:a16="http://schemas.microsoft.com/office/drawing/2014/main" id="{94C8F312-2537-4191-9D46-FD571B84F5F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417718" y="1340886"/>
              <a:ext cx="381000" cy="381000"/>
            </a:xfrm>
            <a:prstGeom prst="rect">
              <a:avLst/>
            </a:prstGeom>
          </p:spPr>
        </p:pic>
      </p:grpSp>
      <p:grpSp>
        <p:nvGrpSpPr>
          <p:cNvPr id="154" name="Group 153">
            <a:extLst>
              <a:ext uri="{FF2B5EF4-FFF2-40B4-BE49-F238E27FC236}">
                <a16:creationId xmlns:a16="http://schemas.microsoft.com/office/drawing/2014/main" id="{BD087132-CE63-4B3A-A341-E762F94166B9}"/>
              </a:ext>
            </a:extLst>
          </p:cNvPr>
          <p:cNvGrpSpPr/>
          <p:nvPr/>
        </p:nvGrpSpPr>
        <p:grpSpPr>
          <a:xfrm>
            <a:off x="4471693" y="1721886"/>
            <a:ext cx="3148552" cy="1485881"/>
            <a:chOff x="4471693" y="1721886"/>
            <a:chExt cx="3148552" cy="1485881"/>
          </a:xfrm>
        </p:grpSpPr>
        <p:grpSp>
          <p:nvGrpSpPr>
            <p:cNvPr id="109" name="Group 108">
              <a:extLst>
                <a:ext uri="{FF2B5EF4-FFF2-40B4-BE49-F238E27FC236}">
                  <a16:creationId xmlns:a16="http://schemas.microsoft.com/office/drawing/2014/main" id="{49E9738E-7C28-4522-B09E-FA163F450F3E}"/>
                </a:ext>
              </a:extLst>
            </p:cNvPr>
            <p:cNvGrpSpPr/>
            <p:nvPr/>
          </p:nvGrpSpPr>
          <p:grpSpPr>
            <a:xfrm>
              <a:off x="4471693" y="1842878"/>
              <a:ext cx="464160" cy="641866"/>
              <a:chOff x="565150" y="1842878"/>
              <a:chExt cx="464160" cy="641866"/>
            </a:xfrm>
          </p:grpSpPr>
          <p:pic>
            <p:nvPicPr>
              <p:cNvPr id="110" name="Graphic 23">
                <a:extLst>
                  <a:ext uri="{FF2B5EF4-FFF2-40B4-BE49-F238E27FC236}">
                    <a16:creationId xmlns:a16="http://schemas.microsoft.com/office/drawing/2014/main" id="{EEA60977-AA90-400E-95DE-87175994098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565150" y="184287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40">
                <a:extLst>
                  <a:ext uri="{FF2B5EF4-FFF2-40B4-BE49-F238E27FC236}">
                    <a16:creationId xmlns:a16="http://schemas.microsoft.com/office/drawing/2014/main" id="{26AAF4D7-C757-4B3A-9881-7110C2E9E228}"/>
                  </a:ext>
                </a:extLst>
              </p:cNvPr>
              <p:cNvSpPr txBox="1">
                <a:spLocks noChangeArrowheads="1"/>
              </p:cNvSpPr>
              <p:nvPr/>
            </p:nvSpPr>
            <p:spPr bwMode="auto">
              <a:xfrm>
                <a:off x="565150" y="2300078"/>
                <a:ext cx="4641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Users</a:t>
                </a:r>
              </a:p>
            </p:txBody>
          </p:sp>
        </p:grpSp>
        <p:pic>
          <p:nvPicPr>
            <p:cNvPr id="112" name="Graphic 111">
              <a:extLst>
                <a:ext uri="{FF2B5EF4-FFF2-40B4-BE49-F238E27FC236}">
                  <a16:creationId xmlns:a16="http://schemas.microsoft.com/office/drawing/2014/main" id="{B56486D2-4B67-40C8-9A43-16E718F1806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109550" y="1721886"/>
              <a:ext cx="381000" cy="381000"/>
            </a:xfrm>
            <a:prstGeom prst="rect">
              <a:avLst/>
            </a:prstGeom>
          </p:spPr>
        </p:pic>
        <p:sp>
          <p:nvSpPr>
            <p:cNvPr id="113" name="Rectangle 112">
              <a:extLst>
                <a:ext uri="{FF2B5EF4-FFF2-40B4-BE49-F238E27FC236}">
                  <a16:creationId xmlns:a16="http://schemas.microsoft.com/office/drawing/2014/main" id="{6ED79250-13A4-4B9D-B54F-3CE37F2CB3F5}"/>
                </a:ext>
              </a:extLst>
            </p:cNvPr>
            <p:cNvSpPr/>
            <p:nvPr/>
          </p:nvSpPr>
          <p:spPr>
            <a:xfrm>
              <a:off x="5114935" y="1721886"/>
              <a:ext cx="2505310" cy="1485881"/>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grpSp>
          <p:nvGrpSpPr>
            <p:cNvPr id="114" name="Group 113">
              <a:extLst>
                <a:ext uri="{FF2B5EF4-FFF2-40B4-BE49-F238E27FC236}">
                  <a16:creationId xmlns:a16="http://schemas.microsoft.com/office/drawing/2014/main" id="{2627E6D2-1C30-490B-BF57-29D8A310AF76}"/>
                </a:ext>
              </a:extLst>
            </p:cNvPr>
            <p:cNvGrpSpPr/>
            <p:nvPr/>
          </p:nvGrpSpPr>
          <p:grpSpPr>
            <a:xfrm>
              <a:off x="6031630" y="2268994"/>
              <a:ext cx="657324" cy="638972"/>
              <a:chOff x="2562126" y="4097076"/>
              <a:chExt cx="657324" cy="638972"/>
            </a:xfrm>
          </p:grpSpPr>
          <p:pic>
            <p:nvPicPr>
              <p:cNvPr id="115" name="Graphic 114">
                <a:extLst>
                  <a:ext uri="{FF2B5EF4-FFF2-40B4-BE49-F238E27FC236}">
                    <a16:creationId xmlns:a16="http://schemas.microsoft.com/office/drawing/2014/main" id="{0A353013-CD0E-48B4-9A7D-FF8F76A0DC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16" name="TextBox 40">
                <a:extLst>
                  <a:ext uri="{FF2B5EF4-FFF2-40B4-BE49-F238E27FC236}">
                    <a16:creationId xmlns:a16="http://schemas.microsoft.com/office/drawing/2014/main" id="{8C1327B1-8B6C-4246-B1CE-ACCDC26D564F}"/>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17" name="Group 116">
              <a:extLst>
                <a:ext uri="{FF2B5EF4-FFF2-40B4-BE49-F238E27FC236}">
                  <a16:creationId xmlns:a16="http://schemas.microsoft.com/office/drawing/2014/main" id="{D42340B5-243E-40DE-8488-4B59BD91A540}"/>
                </a:ext>
              </a:extLst>
            </p:cNvPr>
            <p:cNvGrpSpPr/>
            <p:nvPr/>
          </p:nvGrpSpPr>
          <p:grpSpPr>
            <a:xfrm>
              <a:off x="5188264" y="2268994"/>
              <a:ext cx="657324" cy="638972"/>
              <a:chOff x="2562126" y="4097076"/>
              <a:chExt cx="657324" cy="638972"/>
            </a:xfrm>
          </p:grpSpPr>
          <p:pic>
            <p:nvPicPr>
              <p:cNvPr id="118" name="Graphic 117">
                <a:extLst>
                  <a:ext uri="{FF2B5EF4-FFF2-40B4-BE49-F238E27FC236}">
                    <a16:creationId xmlns:a16="http://schemas.microsoft.com/office/drawing/2014/main" id="{EAFE2A88-8660-4573-9798-FB3D37625E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19" name="TextBox 40">
                <a:extLst>
                  <a:ext uri="{FF2B5EF4-FFF2-40B4-BE49-F238E27FC236}">
                    <a16:creationId xmlns:a16="http://schemas.microsoft.com/office/drawing/2014/main" id="{E219E05D-C73D-4665-8844-B0741723AF9C}"/>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20" name="Group 119">
              <a:extLst>
                <a:ext uri="{FF2B5EF4-FFF2-40B4-BE49-F238E27FC236}">
                  <a16:creationId xmlns:a16="http://schemas.microsoft.com/office/drawing/2014/main" id="{E93C9E0A-F0F8-4200-B6C7-4D24CA199214}"/>
                </a:ext>
              </a:extLst>
            </p:cNvPr>
            <p:cNvGrpSpPr/>
            <p:nvPr/>
          </p:nvGrpSpPr>
          <p:grpSpPr>
            <a:xfrm>
              <a:off x="6874996" y="2268994"/>
              <a:ext cx="657324" cy="638972"/>
              <a:chOff x="2562126" y="4097076"/>
              <a:chExt cx="657324" cy="638972"/>
            </a:xfrm>
          </p:grpSpPr>
          <p:pic>
            <p:nvPicPr>
              <p:cNvPr id="121" name="Graphic 120">
                <a:extLst>
                  <a:ext uri="{FF2B5EF4-FFF2-40B4-BE49-F238E27FC236}">
                    <a16:creationId xmlns:a16="http://schemas.microsoft.com/office/drawing/2014/main" id="{C49E3E39-12E6-4EFC-89AC-448778A96D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22" name="TextBox 40">
                <a:extLst>
                  <a:ext uri="{FF2B5EF4-FFF2-40B4-BE49-F238E27FC236}">
                    <a16:creationId xmlns:a16="http://schemas.microsoft.com/office/drawing/2014/main" id="{FF1F4EBD-C2A5-49D9-925D-9A5187463421}"/>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grpSp>
        <p:nvGrpSpPr>
          <p:cNvPr id="155" name="Group 154">
            <a:extLst>
              <a:ext uri="{FF2B5EF4-FFF2-40B4-BE49-F238E27FC236}">
                <a16:creationId xmlns:a16="http://schemas.microsoft.com/office/drawing/2014/main" id="{A45585D1-0B37-40A0-810D-3514186D250E}"/>
              </a:ext>
            </a:extLst>
          </p:cNvPr>
          <p:cNvGrpSpPr/>
          <p:nvPr/>
        </p:nvGrpSpPr>
        <p:grpSpPr>
          <a:xfrm>
            <a:off x="8519401" y="1721886"/>
            <a:ext cx="3148552" cy="1485881"/>
            <a:chOff x="8519401" y="1721886"/>
            <a:chExt cx="3148552" cy="1485881"/>
          </a:xfrm>
        </p:grpSpPr>
        <p:grpSp>
          <p:nvGrpSpPr>
            <p:cNvPr id="128" name="Group 127">
              <a:extLst>
                <a:ext uri="{FF2B5EF4-FFF2-40B4-BE49-F238E27FC236}">
                  <a16:creationId xmlns:a16="http://schemas.microsoft.com/office/drawing/2014/main" id="{140EBCD7-F076-4749-9E09-668DA1E220DF}"/>
                </a:ext>
              </a:extLst>
            </p:cNvPr>
            <p:cNvGrpSpPr/>
            <p:nvPr/>
          </p:nvGrpSpPr>
          <p:grpSpPr>
            <a:xfrm>
              <a:off x="8519401" y="1842878"/>
              <a:ext cx="464160" cy="641866"/>
              <a:chOff x="565150" y="1842878"/>
              <a:chExt cx="464160" cy="641866"/>
            </a:xfrm>
          </p:grpSpPr>
          <p:pic>
            <p:nvPicPr>
              <p:cNvPr id="141" name="Graphic 23">
                <a:extLst>
                  <a:ext uri="{FF2B5EF4-FFF2-40B4-BE49-F238E27FC236}">
                    <a16:creationId xmlns:a16="http://schemas.microsoft.com/office/drawing/2014/main" id="{12B37875-7AE0-4023-86E0-E5395DB71A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565150" y="184287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40">
                <a:extLst>
                  <a:ext uri="{FF2B5EF4-FFF2-40B4-BE49-F238E27FC236}">
                    <a16:creationId xmlns:a16="http://schemas.microsoft.com/office/drawing/2014/main" id="{F9E6E1C0-8F17-4C82-9E10-04921288E5E3}"/>
                  </a:ext>
                </a:extLst>
              </p:cNvPr>
              <p:cNvSpPr txBox="1">
                <a:spLocks noChangeArrowheads="1"/>
              </p:cNvSpPr>
              <p:nvPr/>
            </p:nvSpPr>
            <p:spPr bwMode="auto">
              <a:xfrm>
                <a:off x="565150" y="2300078"/>
                <a:ext cx="4641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Users</a:t>
                </a:r>
              </a:p>
            </p:txBody>
          </p:sp>
        </p:grpSp>
        <p:pic>
          <p:nvPicPr>
            <p:cNvPr id="129" name="Graphic 128">
              <a:extLst>
                <a:ext uri="{FF2B5EF4-FFF2-40B4-BE49-F238E27FC236}">
                  <a16:creationId xmlns:a16="http://schemas.microsoft.com/office/drawing/2014/main" id="{7D03759C-206D-4DE6-BAF0-000BBC267C4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57258" y="1721886"/>
              <a:ext cx="381000" cy="381000"/>
            </a:xfrm>
            <a:prstGeom prst="rect">
              <a:avLst/>
            </a:prstGeom>
          </p:spPr>
        </p:pic>
        <p:sp>
          <p:nvSpPr>
            <p:cNvPr id="130" name="Rectangle 129">
              <a:extLst>
                <a:ext uri="{FF2B5EF4-FFF2-40B4-BE49-F238E27FC236}">
                  <a16:creationId xmlns:a16="http://schemas.microsoft.com/office/drawing/2014/main" id="{1363A06C-D0F9-4CDD-8A3D-4CEDBC31118D}"/>
                </a:ext>
              </a:extLst>
            </p:cNvPr>
            <p:cNvSpPr/>
            <p:nvPr/>
          </p:nvSpPr>
          <p:spPr>
            <a:xfrm>
              <a:off x="9162643" y="1721886"/>
              <a:ext cx="2505310" cy="1485881"/>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grpSp>
          <p:nvGrpSpPr>
            <p:cNvPr id="131" name="Group 130">
              <a:extLst>
                <a:ext uri="{FF2B5EF4-FFF2-40B4-BE49-F238E27FC236}">
                  <a16:creationId xmlns:a16="http://schemas.microsoft.com/office/drawing/2014/main" id="{A2F89823-FF4D-40A7-B08F-C3ED50750343}"/>
                </a:ext>
              </a:extLst>
            </p:cNvPr>
            <p:cNvGrpSpPr/>
            <p:nvPr/>
          </p:nvGrpSpPr>
          <p:grpSpPr>
            <a:xfrm>
              <a:off x="10079338" y="2268994"/>
              <a:ext cx="657324" cy="638972"/>
              <a:chOff x="2562126" y="4097076"/>
              <a:chExt cx="657324" cy="638972"/>
            </a:xfrm>
          </p:grpSpPr>
          <p:pic>
            <p:nvPicPr>
              <p:cNvPr id="139" name="Graphic 138">
                <a:extLst>
                  <a:ext uri="{FF2B5EF4-FFF2-40B4-BE49-F238E27FC236}">
                    <a16:creationId xmlns:a16="http://schemas.microsoft.com/office/drawing/2014/main" id="{757AAF25-1647-41F2-97BD-09817A81F8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40" name="TextBox 40">
                <a:extLst>
                  <a:ext uri="{FF2B5EF4-FFF2-40B4-BE49-F238E27FC236}">
                    <a16:creationId xmlns:a16="http://schemas.microsoft.com/office/drawing/2014/main" id="{75C5FFD8-EC27-41DA-8686-D3ABFE0DD654}"/>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32" name="Group 131">
              <a:extLst>
                <a:ext uri="{FF2B5EF4-FFF2-40B4-BE49-F238E27FC236}">
                  <a16:creationId xmlns:a16="http://schemas.microsoft.com/office/drawing/2014/main" id="{FFF3DB44-C027-46BE-A367-BDFEF6606A01}"/>
                </a:ext>
              </a:extLst>
            </p:cNvPr>
            <p:cNvGrpSpPr/>
            <p:nvPr/>
          </p:nvGrpSpPr>
          <p:grpSpPr>
            <a:xfrm>
              <a:off x="9235972" y="2268994"/>
              <a:ext cx="657324" cy="638972"/>
              <a:chOff x="2562126" y="4097076"/>
              <a:chExt cx="657324" cy="638972"/>
            </a:xfrm>
          </p:grpSpPr>
          <p:pic>
            <p:nvPicPr>
              <p:cNvPr id="137" name="Graphic 136">
                <a:extLst>
                  <a:ext uri="{FF2B5EF4-FFF2-40B4-BE49-F238E27FC236}">
                    <a16:creationId xmlns:a16="http://schemas.microsoft.com/office/drawing/2014/main" id="{C738EBAD-5CC0-45A1-A002-398AFE7EB1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38" name="TextBox 40">
                <a:extLst>
                  <a:ext uri="{FF2B5EF4-FFF2-40B4-BE49-F238E27FC236}">
                    <a16:creationId xmlns:a16="http://schemas.microsoft.com/office/drawing/2014/main" id="{DBFB0054-8BC7-4B1D-946B-04EB3A5DD73E}"/>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33" name="Group 132">
              <a:extLst>
                <a:ext uri="{FF2B5EF4-FFF2-40B4-BE49-F238E27FC236}">
                  <a16:creationId xmlns:a16="http://schemas.microsoft.com/office/drawing/2014/main" id="{439E8B37-14CB-4406-B104-5289A14ECC65}"/>
                </a:ext>
              </a:extLst>
            </p:cNvPr>
            <p:cNvGrpSpPr/>
            <p:nvPr/>
          </p:nvGrpSpPr>
          <p:grpSpPr>
            <a:xfrm>
              <a:off x="10922704" y="2268994"/>
              <a:ext cx="657324" cy="638972"/>
              <a:chOff x="2562126" y="4097076"/>
              <a:chExt cx="657324" cy="638972"/>
            </a:xfrm>
          </p:grpSpPr>
          <p:pic>
            <p:nvPicPr>
              <p:cNvPr id="135" name="Graphic 134">
                <a:extLst>
                  <a:ext uri="{FF2B5EF4-FFF2-40B4-BE49-F238E27FC236}">
                    <a16:creationId xmlns:a16="http://schemas.microsoft.com/office/drawing/2014/main" id="{780AD948-87ED-472F-84DB-8C08372DE2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36" name="TextBox 40">
                <a:extLst>
                  <a:ext uri="{FF2B5EF4-FFF2-40B4-BE49-F238E27FC236}">
                    <a16:creationId xmlns:a16="http://schemas.microsoft.com/office/drawing/2014/main" id="{D0EA8F46-499B-4F24-929F-8CF6AF626125}"/>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grpSp>
        <p:nvGrpSpPr>
          <p:cNvPr id="151" name="Group 150">
            <a:extLst>
              <a:ext uri="{FF2B5EF4-FFF2-40B4-BE49-F238E27FC236}">
                <a16:creationId xmlns:a16="http://schemas.microsoft.com/office/drawing/2014/main" id="{528E404B-9162-420E-9C85-28CB403C4CC7}"/>
              </a:ext>
            </a:extLst>
          </p:cNvPr>
          <p:cNvGrpSpPr/>
          <p:nvPr/>
        </p:nvGrpSpPr>
        <p:grpSpPr>
          <a:xfrm>
            <a:off x="7860392" y="1340886"/>
            <a:ext cx="3961598" cy="2030964"/>
            <a:chOff x="7860392" y="1340886"/>
            <a:chExt cx="3961598" cy="2030964"/>
          </a:xfrm>
        </p:grpSpPr>
        <p:sp>
          <p:nvSpPr>
            <p:cNvPr id="126" name="Rectangle 125">
              <a:extLst>
                <a:ext uri="{FF2B5EF4-FFF2-40B4-BE49-F238E27FC236}">
                  <a16:creationId xmlns:a16="http://schemas.microsoft.com/office/drawing/2014/main" id="{07249070-E8EF-44B2-9423-D4EB556B84E2}"/>
                </a:ext>
              </a:extLst>
            </p:cNvPr>
            <p:cNvSpPr/>
            <p:nvPr/>
          </p:nvSpPr>
          <p:spPr>
            <a:xfrm>
              <a:off x="8465426" y="1340887"/>
              <a:ext cx="3356564" cy="203096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account N</a:t>
              </a:r>
            </a:p>
          </p:txBody>
        </p:sp>
        <p:pic>
          <p:nvPicPr>
            <p:cNvPr id="127" name="Graphic 126">
              <a:extLst>
                <a:ext uri="{FF2B5EF4-FFF2-40B4-BE49-F238E27FC236}">
                  <a16:creationId xmlns:a16="http://schemas.microsoft.com/office/drawing/2014/main" id="{6AE3B26A-0E93-494A-8EC3-534A5E95DFD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465426" y="1340886"/>
              <a:ext cx="381000" cy="381000"/>
            </a:xfrm>
            <a:prstGeom prst="rect">
              <a:avLst/>
            </a:prstGeom>
          </p:spPr>
        </p:pic>
        <p:cxnSp>
          <p:nvCxnSpPr>
            <p:cNvPr id="134" name="Straight Connector 133">
              <a:extLst>
                <a:ext uri="{FF2B5EF4-FFF2-40B4-BE49-F238E27FC236}">
                  <a16:creationId xmlns:a16="http://schemas.microsoft.com/office/drawing/2014/main" id="{5FA144A9-5846-4E33-A6CA-1C73AE7714C6}"/>
                </a:ext>
              </a:extLst>
            </p:cNvPr>
            <p:cNvCxnSpPr>
              <a:cxnSpLocks/>
            </p:cNvCxnSpPr>
            <p:nvPr/>
          </p:nvCxnSpPr>
          <p:spPr>
            <a:xfrm>
              <a:off x="7860392" y="3207767"/>
              <a:ext cx="49376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3C3F1E2-8A64-48B1-ACA7-86D23AC51DCF}"/>
              </a:ext>
            </a:extLst>
          </p:cNvPr>
          <p:cNvGrpSpPr/>
          <p:nvPr/>
        </p:nvGrpSpPr>
        <p:grpSpPr>
          <a:xfrm>
            <a:off x="1084923" y="2268994"/>
            <a:ext cx="675712" cy="2398982"/>
            <a:chOff x="1084923" y="2268994"/>
            <a:chExt cx="675712" cy="2398982"/>
          </a:xfrm>
        </p:grpSpPr>
        <p:grpSp>
          <p:nvGrpSpPr>
            <p:cNvPr id="60" name="Group 59">
              <a:extLst>
                <a:ext uri="{FF2B5EF4-FFF2-40B4-BE49-F238E27FC236}">
                  <a16:creationId xmlns:a16="http://schemas.microsoft.com/office/drawing/2014/main" id="{AC49AB5A-0D3F-46AD-A67B-1C51C5FD73DF}"/>
                </a:ext>
              </a:extLst>
            </p:cNvPr>
            <p:cNvGrpSpPr/>
            <p:nvPr/>
          </p:nvGrpSpPr>
          <p:grpSpPr>
            <a:xfrm>
              <a:off x="1086581" y="2268994"/>
              <a:ext cx="657324" cy="638972"/>
              <a:chOff x="2562126" y="4097076"/>
              <a:chExt cx="657324" cy="638972"/>
            </a:xfrm>
          </p:grpSpPr>
          <p:pic>
            <p:nvPicPr>
              <p:cNvPr id="61" name="Graphic 60">
                <a:extLst>
                  <a:ext uri="{FF2B5EF4-FFF2-40B4-BE49-F238E27FC236}">
                    <a16:creationId xmlns:a16="http://schemas.microsoft.com/office/drawing/2014/main" id="{A5DF8BBC-38DF-47E9-B5EE-3F71148120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62" name="TextBox 40">
                <a:extLst>
                  <a:ext uri="{FF2B5EF4-FFF2-40B4-BE49-F238E27FC236}">
                    <a16:creationId xmlns:a16="http://schemas.microsoft.com/office/drawing/2014/main" id="{3E022949-C0E8-4907-8887-FC80562C8DA7}"/>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cxnSp>
          <p:nvCxnSpPr>
            <p:cNvPr id="146" name="Straight Arrow Connector 145">
              <a:extLst>
                <a:ext uri="{FF2B5EF4-FFF2-40B4-BE49-F238E27FC236}">
                  <a16:creationId xmlns:a16="http://schemas.microsoft.com/office/drawing/2014/main" id="{E57C750B-F90B-44C2-9AA7-C343CD5F4A75}"/>
                </a:ext>
              </a:extLst>
            </p:cNvPr>
            <p:cNvCxnSpPr>
              <a:cxnSpLocks/>
            </p:cNvCxnSpPr>
            <p:nvPr/>
          </p:nvCxnSpPr>
          <p:spPr>
            <a:xfrm flipV="1">
              <a:off x="1415243"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3C8ABB19-2DF5-4AF1-88EA-84AEF1F638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4923" y="3992264"/>
              <a:ext cx="675712" cy="675712"/>
            </a:xfrm>
            <a:prstGeom prst="rect">
              <a:avLst/>
            </a:prstGeom>
            <a:noFill/>
            <a:extLst>
              <a:ext uri="{909E8E84-426E-40DD-AFC4-6F175D3DCCD1}">
                <a14:hiddenFill xmlns:a14="http://schemas.microsoft.com/office/drawing/2010/main">
                  <a:solidFill>
                    <a:srgbClr val="FFFFFF"/>
                  </a:solidFill>
                </a14:hiddenFill>
              </a:ext>
            </a:extLst>
          </p:spPr>
        </p:pic>
        <p:grpSp>
          <p:nvGrpSpPr>
            <p:cNvPr id="157" name="Group 156">
              <a:extLst>
                <a:ext uri="{FF2B5EF4-FFF2-40B4-BE49-F238E27FC236}">
                  <a16:creationId xmlns:a16="http://schemas.microsoft.com/office/drawing/2014/main" id="{BD812AA4-2F3F-4CA7-8FBF-7B9F2C472356}"/>
                </a:ext>
              </a:extLst>
            </p:cNvPr>
            <p:cNvGrpSpPr/>
            <p:nvPr/>
          </p:nvGrpSpPr>
          <p:grpSpPr>
            <a:xfrm>
              <a:off x="1292461" y="2371401"/>
              <a:ext cx="240424" cy="252386"/>
              <a:chOff x="1292461" y="2371401"/>
              <a:chExt cx="240424" cy="252386"/>
            </a:xfrm>
          </p:grpSpPr>
          <p:sp>
            <p:nvSpPr>
              <p:cNvPr id="156" name="Rectangle 155">
                <a:extLst>
                  <a:ext uri="{FF2B5EF4-FFF2-40B4-BE49-F238E27FC236}">
                    <a16:creationId xmlns:a16="http://schemas.microsoft.com/office/drawing/2014/main" id="{E47FFDEE-7BA0-428C-8E13-1D1EC5EE6F51}"/>
                  </a:ext>
                </a:extLst>
              </p:cNvPr>
              <p:cNvSpPr/>
              <p:nvPr/>
            </p:nvSpPr>
            <p:spPr>
              <a:xfrm>
                <a:off x="1292461" y="2371401"/>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42" name="Picture 18">
                <a:extLst>
                  <a:ext uri="{FF2B5EF4-FFF2-40B4-BE49-F238E27FC236}">
                    <a16:creationId xmlns:a16="http://schemas.microsoft.com/office/drawing/2014/main" id="{F14E4AC8-B705-4B4B-A0D1-CC126BD837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3160" y="2402314"/>
                <a:ext cx="199026" cy="1990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 name="Group 3">
            <a:extLst>
              <a:ext uri="{FF2B5EF4-FFF2-40B4-BE49-F238E27FC236}">
                <a16:creationId xmlns:a16="http://schemas.microsoft.com/office/drawing/2014/main" id="{F13C7725-E57E-4581-9EEF-A0CA5DCE7D49}"/>
              </a:ext>
            </a:extLst>
          </p:cNvPr>
          <p:cNvGrpSpPr/>
          <p:nvPr/>
        </p:nvGrpSpPr>
        <p:grpSpPr>
          <a:xfrm>
            <a:off x="2471307" y="2372638"/>
            <a:ext cx="1346628" cy="2276812"/>
            <a:chOff x="2471307" y="2372638"/>
            <a:chExt cx="1346628" cy="2276812"/>
          </a:xfrm>
        </p:grpSpPr>
        <p:pic>
          <p:nvPicPr>
            <p:cNvPr id="164" name="Picture 14" descr="Kali Linux 2020.1 Release | Linux, Logo sticker, ? logo">
              <a:extLst>
                <a:ext uri="{FF2B5EF4-FFF2-40B4-BE49-F238E27FC236}">
                  <a16:creationId xmlns:a16="http://schemas.microsoft.com/office/drawing/2014/main" id="{270F98DA-3388-4D20-8BE2-C5D182A855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1307" y="3947991"/>
              <a:ext cx="1346628" cy="701459"/>
            </a:xfrm>
            <a:prstGeom prst="rect">
              <a:avLst/>
            </a:prstGeom>
            <a:noFill/>
            <a:extLst>
              <a:ext uri="{909E8E84-426E-40DD-AFC4-6F175D3DCCD1}">
                <a14:hiddenFill xmlns:a14="http://schemas.microsoft.com/office/drawing/2010/main">
                  <a:solidFill>
                    <a:srgbClr val="FFFFFF"/>
                  </a:solidFill>
                </a14:hiddenFill>
              </a:ext>
            </a:extLst>
          </p:spPr>
        </p:pic>
        <p:grpSp>
          <p:nvGrpSpPr>
            <p:cNvPr id="174" name="Group 173">
              <a:extLst>
                <a:ext uri="{FF2B5EF4-FFF2-40B4-BE49-F238E27FC236}">
                  <a16:creationId xmlns:a16="http://schemas.microsoft.com/office/drawing/2014/main" id="{8947A612-5AAB-4F2D-968E-9A0DF770EF9E}"/>
                </a:ext>
              </a:extLst>
            </p:cNvPr>
            <p:cNvGrpSpPr/>
            <p:nvPr/>
          </p:nvGrpSpPr>
          <p:grpSpPr>
            <a:xfrm>
              <a:off x="2980289" y="2372638"/>
              <a:ext cx="240424" cy="252386"/>
              <a:chOff x="1292461" y="2371401"/>
              <a:chExt cx="240424" cy="252386"/>
            </a:xfrm>
          </p:grpSpPr>
          <p:sp>
            <p:nvSpPr>
              <p:cNvPr id="175" name="Rectangle 174">
                <a:extLst>
                  <a:ext uri="{FF2B5EF4-FFF2-40B4-BE49-F238E27FC236}">
                    <a16:creationId xmlns:a16="http://schemas.microsoft.com/office/drawing/2014/main" id="{777B94CC-78A4-4AD6-B2F8-3457C9DB7A11}"/>
                  </a:ext>
                </a:extLst>
              </p:cNvPr>
              <p:cNvSpPr/>
              <p:nvPr/>
            </p:nvSpPr>
            <p:spPr>
              <a:xfrm>
                <a:off x="1292461" y="2371401"/>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6" name="Picture 18">
                <a:extLst>
                  <a:ext uri="{FF2B5EF4-FFF2-40B4-BE49-F238E27FC236}">
                    <a16:creationId xmlns:a16="http://schemas.microsoft.com/office/drawing/2014/main" id="{BC94A340-95AE-42A5-B537-B1494D5393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3160" y="2402314"/>
                <a:ext cx="199026" cy="199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7" name="Straight Arrow Connector 176">
              <a:extLst>
                <a:ext uri="{FF2B5EF4-FFF2-40B4-BE49-F238E27FC236}">
                  <a16:creationId xmlns:a16="http://schemas.microsoft.com/office/drawing/2014/main" id="{D56FD215-9A4D-40BB-8A48-BE2F96F92C37}"/>
                </a:ext>
              </a:extLst>
            </p:cNvPr>
            <p:cNvCxnSpPr>
              <a:cxnSpLocks/>
            </p:cNvCxnSpPr>
            <p:nvPr/>
          </p:nvCxnSpPr>
          <p:spPr>
            <a:xfrm flipV="1">
              <a:off x="3100501"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6B1B3EEE-1DDD-49FE-93B5-78AD5083B3F6}"/>
              </a:ext>
            </a:extLst>
          </p:cNvPr>
          <p:cNvGrpSpPr/>
          <p:nvPr/>
        </p:nvGrpSpPr>
        <p:grpSpPr>
          <a:xfrm>
            <a:off x="10912035" y="2372638"/>
            <a:ext cx="682793" cy="2177939"/>
            <a:chOff x="10912035" y="2372638"/>
            <a:chExt cx="682793" cy="2177939"/>
          </a:xfrm>
        </p:grpSpPr>
        <p:pic>
          <p:nvPicPr>
            <p:cNvPr id="1040" name="Picture 16">
              <a:extLst>
                <a:ext uri="{FF2B5EF4-FFF2-40B4-BE49-F238E27FC236}">
                  <a16:creationId xmlns:a16="http://schemas.microsoft.com/office/drawing/2014/main" id="{21B4B2D3-7F24-44D0-AE2C-AAF773E8E3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12035" y="3867784"/>
              <a:ext cx="682793" cy="682793"/>
            </a:xfrm>
            <a:prstGeom prst="rect">
              <a:avLst/>
            </a:prstGeom>
            <a:noFill/>
            <a:extLst>
              <a:ext uri="{909E8E84-426E-40DD-AFC4-6F175D3DCCD1}">
                <a14:hiddenFill xmlns:a14="http://schemas.microsoft.com/office/drawing/2010/main">
                  <a:solidFill>
                    <a:srgbClr val="FFFFFF"/>
                  </a:solidFill>
                </a14:hiddenFill>
              </a:ext>
            </a:extLst>
          </p:spPr>
        </p:pic>
        <p:grpSp>
          <p:nvGrpSpPr>
            <p:cNvPr id="158" name="Group 157">
              <a:extLst>
                <a:ext uri="{FF2B5EF4-FFF2-40B4-BE49-F238E27FC236}">
                  <a16:creationId xmlns:a16="http://schemas.microsoft.com/office/drawing/2014/main" id="{315AA271-4106-40D9-BC77-E6448A5411D0}"/>
                </a:ext>
              </a:extLst>
            </p:cNvPr>
            <p:cNvGrpSpPr/>
            <p:nvPr/>
          </p:nvGrpSpPr>
          <p:grpSpPr>
            <a:xfrm>
              <a:off x="11131218" y="2372638"/>
              <a:ext cx="240424" cy="1574732"/>
              <a:chOff x="10293084" y="2372638"/>
              <a:chExt cx="240424" cy="1574732"/>
            </a:xfrm>
          </p:grpSpPr>
          <p:grpSp>
            <p:nvGrpSpPr>
              <p:cNvPr id="178" name="Group 177">
                <a:extLst>
                  <a:ext uri="{FF2B5EF4-FFF2-40B4-BE49-F238E27FC236}">
                    <a16:creationId xmlns:a16="http://schemas.microsoft.com/office/drawing/2014/main" id="{15D27A1C-1217-44A7-B0D3-B2217A32BF33}"/>
                  </a:ext>
                </a:extLst>
              </p:cNvPr>
              <p:cNvGrpSpPr/>
              <p:nvPr/>
            </p:nvGrpSpPr>
            <p:grpSpPr>
              <a:xfrm>
                <a:off x="10293084" y="2372638"/>
                <a:ext cx="240424" cy="252386"/>
                <a:chOff x="1299604" y="2371401"/>
                <a:chExt cx="240424" cy="252386"/>
              </a:xfrm>
            </p:grpSpPr>
            <p:sp>
              <p:nvSpPr>
                <p:cNvPr id="179" name="Rectangle 178">
                  <a:extLst>
                    <a:ext uri="{FF2B5EF4-FFF2-40B4-BE49-F238E27FC236}">
                      <a16:creationId xmlns:a16="http://schemas.microsoft.com/office/drawing/2014/main" id="{499AEA77-C0B9-49CE-A7D4-7062B4103F4C}"/>
                    </a:ext>
                  </a:extLst>
                </p:cNvPr>
                <p:cNvSpPr/>
                <p:nvPr/>
              </p:nvSpPr>
              <p:spPr>
                <a:xfrm>
                  <a:off x="1299604" y="2371401"/>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0" name="Picture 18">
                  <a:extLst>
                    <a:ext uri="{FF2B5EF4-FFF2-40B4-BE49-F238E27FC236}">
                      <a16:creationId xmlns:a16="http://schemas.microsoft.com/office/drawing/2014/main" id="{43E0641A-355B-4575-87D0-FCB378AC11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0303" y="2398081"/>
                  <a:ext cx="199026" cy="199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1" name="Straight Arrow Connector 180">
                <a:extLst>
                  <a:ext uri="{FF2B5EF4-FFF2-40B4-BE49-F238E27FC236}">
                    <a16:creationId xmlns:a16="http://schemas.microsoft.com/office/drawing/2014/main" id="{33A91009-9893-4AA6-BCFA-1AD7B6F9379F}"/>
                  </a:ext>
                </a:extLst>
              </p:cNvPr>
              <p:cNvCxnSpPr>
                <a:cxnSpLocks/>
              </p:cNvCxnSpPr>
              <p:nvPr/>
            </p:nvCxnSpPr>
            <p:spPr>
              <a:xfrm flipV="1">
                <a:off x="10406153"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grpSp>
        <p:nvGrpSpPr>
          <p:cNvPr id="10" name="Group 9">
            <a:extLst>
              <a:ext uri="{FF2B5EF4-FFF2-40B4-BE49-F238E27FC236}">
                <a16:creationId xmlns:a16="http://schemas.microsoft.com/office/drawing/2014/main" id="{E7FF282B-5A34-49B4-B072-745FA672737A}"/>
              </a:ext>
            </a:extLst>
          </p:cNvPr>
          <p:cNvGrpSpPr/>
          <p:nvPr/>
        </p:nvGrpSpPr>
        <p:grpSpPr>
          <a:xfrm>
            <a:off x="10074924" y="2372638"/>
            <a:ext cx="675714" cy="2250446"/>
            <a:chOff x="10074924" y="2372638"/>
            <a:chExt cx="675714" cy="2250446"/>
          </a:xfrm>
        </p:grpSpPr>
        <p:pic>
          <p:nvPicPr>
            <p:cNvPr id="1034" name="Picture 10">
              <a:extLst>
                <a:ext uri="{FF2B5EF4-FFF2-40B4-BE49-F238E27FC236}">
                  <a16:creationId xmlns:a16="http://schemas.microsoft.com/office/drawing/2014/main" id="{50E8A2EC-F67A-4502-A8E8-566BA24FB1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800000">
              <a:off x="10074924" y="3947370"/>
              <a:ext cx="675714" cy="675714"/>
            </a:xfrm>
            <a:prstGeom prst="rect">
              <a:avLst/>
            </a:prstGeom>
            <a:noFill/>
            <a:extLst>
              <a:ext uri="{909E8E84-426E-40DD-AFC4-6F175D3DCCD1}">
                <a14:hiddenFill xmlns:a14="http://schemas.microsoft.com/office/drawing/2010/main">
                  <a:solidFill>
                    <a:srgbClr val="FFFFFF"/>
                  </a:solidFill>
                </a14:hiddenFill>
              </a:ext>
            </a:extLst>
          </p:spPr>
        </p:pic>
        <p:grpSp>
          <p:nvGrpSpPr>
            <p:cNvPr id="184" name="Group 183">
              <a:extLst>
                <a:ext uri="{FF2B5EF4-FFF2-40B4-BE49-F238E27FC236}">
                  <a16:creationId xmlns:a16="http://schemas.microsoft.com/office/drawing/2014/main" id="{E09C6358-6EFC-4891-BF21-52EA854346F5}"/>
                </a:ext>
              </a:extLst>
            </p:cNvPr>
            <p:cNvGrpSpPr/>
            <p:nvPr/>
          </p:nvGrpSpPr>
          <p:grpSpPr>
            <a:xfrm>
              <a:off x="10288173" y="2372638"/>
              <a:ext cx="240424" cy="1574732"/>
              <a:chOff x="10285941" y="2372638"/>
              <a:chExt cx="240424" cy="1574732"/>
            </a:xfrm>
          </p:grpSpPr>
          <p:grpSp>
            <p:nvGrpSpPr>
              <p:cNvPr id="185" name="Group 184">
                <a:extLst>
                  <a:ext uri="{FF2B5EF4-FFF2-40B4-BE49-F238E27FC236}">
                    <a16:creationId xmlns:a16="http://schemas.microsoft.com/office/drawing/2014/main" id="{66CB5A0F-0E7D-4697-BBAD-F134BD17A1D3}"/>
                  </a:ext>
                </a:extLst>
              </p:cNvPr>
              <p:cNvGrpSpPr/>
              <p:nvPr/>
            </p:nvGrpSpPr>
            <p:grpSpPr>
              <a:xfrm>
                <a:off x="10285941" y="2372638"/>
                <a:ext cx="240424" cy="252386"/>
                <a:chOff x="1292461" y="2371401"/>
                <a:chExt cx="240424" cy="252386"/>
              </a:xfrm>
            </p:grpSpPr>
            <p:sp>
              <p:nvSpPr>
                <p:cNvPr id="187" name="Rectangle 186">
                  <a:extLst>
                    <a:ext uri="{FF2B5EF4-FFF2-40B4-BE49-F238E27FC236}">
                      <a16:creationId xmlns:a16="http://schemas.microsoft.com/office/drawing/2014/main" id="{5E5E93A1-88E7-46E8-AD09-E1EF75745F47}"/>
                    </a:ext>
                  </a:extLst>
                </p:cNvPr>
                <p:cNvSpPr/>
                <p:nvPr/>
              </p:nvSpPr>
              <p:spPr>
                <a:xfrm>
                  <a:off x="1292461" y="2371401"/>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8" name="Picture 18">
                  <a:extLst>
                    <a:ext uri="{FF2B5EF4-FFF2-40B4-BE49-F238E27FC236}">
                      <a16:creationId xmlns:a16="http://schemas.microsoft.com/office/drawing/2014/main" id="{0F596F5C-B976-40F7-BBB3-CC7D21D46B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3160" y="2398081"/>
                  <a:ext cx="199026" cy="199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6" name="Straight Arrow Connector 185">
                <a:extLst>
                  <a:ext uri="{FF2B5EF4-FFF2-40B4-BE49-F238E27FC236}">
                    <a16:creationId xmlns:a16="http://schemas.microsoft.com/office/drawing/2014/main" id="{F979A9F6-83DF-432F-AC3E-9F141C67B6F3}"/>
                  </a:ext>
                </a:extLst>
              </p:cNvPr>
              <p:cNvCxnSpPr>
                <a:cxnSpLocks/>
              </p:cNvCxnSpPr>
              <p:nvPr/>
            </p:nvCxnSpPr>
            <p:spPr>
              <a:xfrm flipV="1">
                <a:off x="10406153"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grpSp>
        <p:nvGrpSpPr>
          <p:cNvPr id="9" name="Group 8">
            <a:extLst>
              <a:ext uri="{FF2B5EF4-FFF2-40B4-BE49-F238E27FC236}">
                <a16:creationId xmlns:a16="http://schemas.microsoft.com/office/drawing/2014/main" id="{0F60EA37-64BD-4A38-8808-9C040AB61DB6}"/>
              </a:ext>
            </a:extLst>
          </p:cNvPr>
          <p:cNvGrpSpPr/>
          <p:nvPr/>
        </p:nvGrpSpPr>
        <p:grpSpPr>
          <a:xfrm>
            <a:off x="5170466" y="2369159"/>
            <a:ext cx="675713" cy="2204818"/>
            <a:chOff x="5170466" y="2369159"/>
            <a:chExt cx="675713" cy="2204818"/>
          </a:xfrm>
        </p:grpSpPr>
        <p:pic>
          <p:nvPicPr>
            <p:cNvPr id="1028" name="Picture 4">
              <a:extLst>
                <a:ext uri="{FF2B5EF4-FFF2-40B4-BE49-F238E27FC236}">
                  <a16:creationId xmlns:a16="http://schemas.microsoft.com/office/drawing/2014/main" id="{FA88458F-F829-48BB-9E57-9373008DDE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70466" y="3898264"/>
              <a:ext cx="675713" cy="675713"/>
            </a:xfrm>
            <a:prstGeom prst="rect">
              <a:avLst/>
            </a:prstGeom>
            <a:noFill/>
            <a:extLst>
              <a:ext uri="{909E8E84-426E-40DD-AFC4-6F175D3DCCD1}">
                <a14:hiddenFill xmlns:a14="http://schemas.microsoft.com/office/drawing/2010/main">
                  <a:solidFill>
                    <a:srgbClr val="FFFFFF"/>
                  </a:solidFill>
                </a14:hiddenFill>
              </a:ext>
            </a:extLst>
          </p:spPr>
        </p:pic>
        <p:grpSp>
          <p:nvGrpSpPr>
            <p:cNvPr id="189" name="Group 188">
              <a:extLst>
                <a:ext uri="{FF2B5EF4-FFF2-40B4-BE49-F238E27FC236}">
                  <a16:creationId xmlns:a16="http://schemas.microsoft.com/office/drawing/2014/main" id="{94AE5D83-04E4-4429-BB7D-C64FE0CEDADB}"/>
                </a:ext>
              </a:extLst>
            </p:cNvPr>
            <p:cNvGrpSpPr/>
            <p:nvPr/>
          </p:nvGrpSpPr>
          <p:grpSpPr>
            <a:xfrm>
              <a:off x="5396714" y="2369159"/>
              <a:ext cx="240424" cy="1584518"/>
              <a:chOff x="10295652" y="2362852"/>
              <a:chExt cx="240424" cy="1584518"/>
            </a:xfrm>
          </p:grpSpPr>
          <p:grpSp>
            <p:nvGrpSpPr>
              <p:cNvPr id="190" name="Group 189">
                <a:extLst>
                  <a:ext uri="{FF2B5EF4-FFF2-40B4-BE49-F238E27FC236}">
                    <a16:creationId xmlns:a16="http://schemas.microsoft.com/office/drawing/2014/main" id="{965D9D76-1BEC-40CA-99EB-67590296F312}"/>
                  </a:ext>
                </a:extLst>
              </p:cNvPr>
              <p:cNvGrpSpPr/>
              <p:nvPr/>
            </p:nvGrpSpPr>
            <p:grpSpPr>
              <a:xfrm>
                <a:off x="10295652" y="2362852"/>
                <a:ext cx="240424" cy="252386"/>
                <a:chOff x="1302172" y="2361615"/>
                <a:chExt cx="240424" cy="252386"/>
              </a:xfrm>
            </p:grpSpPr>
            <p:sp>
              <p:nvSpPr>
                <p:cNvPr id="192" name="Rectangle 191">
                  <a:extLst>
                    <a:ext uri="{FF2B5EF4-FFF2-40B4-BE49-F238E27FC236}">
                      <a16:creationId xmlns:a16="http://schemas.microsoft.com/office/drawing/2014/main" id="{B799EF05-5257-4BA7-AA55-7815C8931E33}"/>
                    </a:ext>
                  </a:extLst>
                </p:cNvPr>
                <p:cNvSpPr/>
                <p:nvPr/>
              </p:nvSpPr>
              <p:spPr>
                <a:xfrm>
                  <a:off x="1302172" y="2361615"/>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3" name="Picture 18">
                  <a:extLst>
                    <a:ext uri="{FF2B5EF4-FFF2-40B4-BE49-F238E27FC236}">
                      <a16:creationId xmlns:a16="http://schemas.microsoft.com/office/drawing/2014/main" id="{FC11D5B5-9486-4E0E-9818-B9535D06C2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2871" y="2392528"/>
                  <a:ext cx="199026" cy="199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1" name="Straight Arrow Connector 190">
                <a:extLst>
                  <a:ext uri="{FF2B5EF4-FFF2-40B4-BE49-F238E27FC236}">
                    <a16:creationId xmlns:a16="http://schemas.microsoft.com/office/drawing/2014/main" id="{26A92701-56E3-4B49-80B1-6ED3203FEF37}"/>
                  </a:ext>
                </a:extLst>
              </p:cNvPr>
              <p:cNvCxnSpPr>
                <a:cxnSpLocks/>
              </p:cNvCxnSpPr>
              <p:nvPr/>
            </p:nvCxnSpPr>
            <p:spPr>
              <a:xfrm flipV="1">
                <a:off x="10406153"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cxnSp>
        <p:nvCxnSpPr>
          <p:cNvPr id="194" name="Straight Connector 193">
            <a:extLst>
              <a:ext uri="{FF2B5EF4-FFF2-40B4-BE49-F238E27FC236}">
                <a16:creationId xmlns:a16="http://schemas.microsoft.com/office/drawing/2014/main" id="{BEB62257-93F9-4A28-B9EB-BCCCFCE7855B}"/>
              </a:ext>
            </a:extLst>
          </p:cNvPr>
          <p:cNvCxnSpPr>
            <a:cxnSpLocks/>
          </p:cNvCxnSpPr>
          <p:nvPr/>
        </p:nvCxnSpPr>
        <p:spPr>
          <a:xfrm>
            <a:off x="3792535" y="3202434"/>
            <a:ext cx="49376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57C8084-6D6A-4655-A8ED-2500948BD2A5}"/>
              </a:ext>
            </a:extLst>
          </p:cNvPr>
          <p:cNvGrpSpPr/>
          <p:nvPr/>
        </p:nvGrpSpPr>
        <p:grpSpPr>
          <a:xfrm>
            <a:off x="3535114" y="3076296"/>
            <a:ext cx="4526768" cy="2308888"/>
            <a:chOff x="3535114" y="3076296"/>
            <a:chExt cx="4526768" cy="2308888"/>
          </a:xfrm>
        </p:grpSpPr>
        <p:pic>
          <p:nvPicPr>
            <p:cNvPr id="202" name="Picture 22">
              <a:extLst>
                <a:ext uri="{FF2B5EF4-FFF2-40B4-BE49-F238E27FC236}">
                  <a16:creationId xmlns:a16="http://schemas.microsoft.com/office/drawing/2014/main" id="{035F8586-2369-4890-94E5-A13994327A81}"/>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751424">
              <a:off x="3535114" y="3250910"/>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2">
              <a:extLst>
                <a:ext uri="{FF2B5EF4-FFF2-40B4-BE49-F238E27FC236}">
                  <a16:creationId xmlns:a16="http://schemas.microsoft.com/office/drawing/2014/main" id="{3D1E1C8D-621B-4068-BE1E-6B32DEE48D6B}"/>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5942894" y="3271658"/>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2">
              <a:extLst>
                <a:ext uri="{FF2B5EF4-FFF2-40B4-BE49-F238E27FC236}">
                  <a16:creationId xmlns:a16="http://schemas.microsoft.com/office/drawing/2014/main" id="{6DE2D395-DA42-4C8B-88E6-B0F4B70A0B36}"/>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5942894" y="4011314"/>
              <a:ext cx="675712" cy="675712"/>
            </a:xfrm>
            <a:prstGeom prst="rect">
              <a:avLst/>
            </a:prstGeom>
            <a:noFill/>
            <a:extLst>
              <a:ext uri="{909E8E84-426E-40DD-AFC4-6F175D3DCCD1}">
                <a14:hiddenFill xmlns:a14="http://schemas.microsoft.com/office/drawing/2010/main">
                  <a:solidFill>
                    <a:srgbClr val="FFFFFF"/>
                  </a:solidFill>
                </a14:hiddenFill>
              </a:ext>
            </a:extLst>
          </p:spPr>
        </p:pic>
        <p:grpSp>
          <p:nvGrpSpPr>
            <p:cNvPr id="1024" name="Group 1023">
              <a:extLst>
                <a:ext uri="{FF2B5EF4-FFF2-40B4-BE49-F238E27FC236}">
                  <a16:creationId xmlns:a16="http://schemas.microsoft.com/office/drawing/2014/main" id="{3B482D27-17F4-428E-BC7B-292A87C3517D}"/>
                </a:ext>
              </a:extLst>
            </p:cNvPr>
            <p:cNvGrpSpPr/>
            <p:nvPr/>
          </p:nvGrpSpPr>
          <p:grpSpPr>
            <a:xfrm rot="18819188">
              <a:off x="6641860" y="3820013"/>
              <a:ext cx="2163739" cy="676305"/>
              <a:chOff x="7633502" y="5848448"/>
              <a:chExt cx="2163739" cy="676305"/>
            </a:xfrm>
          </p:grpSpPr>
          <p:pic>
            <p:nvPicPr>
              <p:cNvPr id="215" name="Picture 22">
                <a:extLst>
                  <a:ext uri="{FF2B5EF4-FFF2-40B4-BE49-F238E27FC236}">
                    <a16:creationId xmlns:a16="http://schemas.microsoft.com/office/drawing/2014/main" id="{535F101B-2966-4932-B83C-37FB4EB3D2A6}"/>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33502" y="5848448"/>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2">
                <a:extLst>
                  <a:ext uri="{FF2B5EF4-FFF2-40B4-BE49-F238E27FC236}">
                    <a16:creationId xmlns:a16="http://schemas.microsoft.com/office/drawing/2014/main" id="{8C936355-825B-48BE-B5D1-8DE7B2CFB950}"/>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377515" y="5848448"/>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2">
                <a:extLst>
                  <a:ext uri="{FF2B5EF4-FFF2-40B4-BE49-F238E27FC236}">
                    <a16:creationId xmlns:a16="http://schemas.microsoft.com/office/drawing/2014/main" id="{E6E8304F-1CA0-45F2-B6FB-86464911D6D9}"/>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121529" y="5849041"/>
                <a:ext cx="675712" cy="675712"/>
              </a:xfrm>
              <a:prstGeom prst="rect">
                <a:avLst/>
              </a:prstGeom>
              <a:noFill/>
              <a:extLst>
                <a:ext uri="{909E8E84-426E-40DD-AFC4-6F175D3DCCD1}">
                  <a14:hiddenFill xmlns:a14="http://schemas.microsoft.com/office/drawing/2010/main">
                    <a:solidFill>
                      <a:srgbClr val="FFFFFF"/>
                    </a:solidFill>
                  </a14:hiddenFill>
                </a:ext>
              </a:extLst>
            </p:spPr>
          </p:pic>
        </p:grpSp>
        <p:pic>
          <p:nvPicPr>
            <p:cNvPr id="125" name="Picture 22">
              <a:extLst>
                <a:ext uri="{FF2B5EF4-FFF2-40B4-BE49-F238E27FC236}">
                  <a16:creationId xmlns:a16="http://schemas.microsoft.com/office/drawing/2014/main" id="{B42E0B1A-2629-4A9F-B727-958C3A5533A0}"/>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5949967" y="4709472"/>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2">
              <a:extLst>
                <a:ext uri="{FF2B5EF4-FFF2-40B4-BE49-F238E27FC236}">
                  <a16:creationId xmlns:a16="http://schemas.microsoft.com/office/drawing/2014/main" id="{74E66807-2E72-4C96-9E78-23993CB7718F}"/>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751424">
              <a:off x="4136650" y="3915483"/>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2">
              <a:extLst>
                <a:ext uri="{FF2B5EF4-FFF2-40B4-BE49-F238E27FC236}">
                  <a16:creationId xmlns:a16="http://schemas.microsoft.com/office/drawing/2014/main" id="{C8A8B289-009E-4399-AB40-BC452A49F0FF}"/>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751424">
              <a:off x="4726029" y="4509629"/>
              <a:ext cx="675712" cy="67571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24">
            <a:extLst>
              <a:ext uri="{FF2B5EF4-FFF2-40B4-BE49-F238E27FC236}">
                <a16:creationId xmlns:a16="http://schemas.microsoft.com/office/drawing/2014/main" id="{A2CF5730-524E-4A97-BD77-CFD7F1CAFAD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43211" y="5385184"/>
            <a:ext cx="887654" cy="88765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8">
            <a:extLst>
              <a:ext uri="{FF2B5EF4-FFF2-40B4-BE49-F238E27FC236}">
                <a16:creationId xmlns:a16="http://schemas.microsoft.com/office/drawing/2014/main" id="{23121892-6228-4413-9AAD-AA20594D6A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16521" y="5331908"/>
            <a:ext cx="898678" cy="898678"/>
          </a:xfrm>
          <a:prstGeom prst="rect">
            <a:avLst/>
          </a:prstGeom>
          <a:noFill/>
          <a:extLst>
            <a:ext uri="{909E8E84-426E-40DD-AFC4-6F175D3DCCD1}">
              <a14:hiddenFill xmlns:a14="http://schemas.microsoft.com/office/drawing/2010/main">
                <a:solidFill>
                  <a:srgbClr val="FFFFFF"/>
                </a:solidFill>
              </a14:hiddenFill>
            </a:ext>
          </a:extLst>
        </p:spPr>
      </p:pic>
      <p:cxnSp>
        <p:nvCxnSpPr>
          <p:cNvPr id="104" name="Straight Arrow Connector 103">
            <a:extLst>
              <a:ext uri="{FF2B5EF4-FFF2-40B4-BE49-F238E27FC236}">
                <a16:creationId xmlns:a16="http://schemas.microsoft.com/office/drawing/2014/main" id="{ADEE1B7C-64E2-4C8C-8C0A-3B68914712C4}"/>
              </a:ext>
            </a:extLst>
          </p:cNvPr>
          <p:cNvCxnSpPr>
            <a:cxnSpLocks/>
          </p:cNvCxnSpPr>
          <p:nvPr/>
        </p:nvCxnSpPr>
        <p:spPr>
          <a:xfrm>
            <a:off x="6954062" y="5781247"/>
            <a:ext cx="6661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D9CD995F-56AB-4089-902A-A6A622DD8695}"/>
              </a:ext>
            </a:extLst>
          </p:cNvPr>
          <p:cNvGrpSpPr/>
          <p:nvPr/>
        </p:nvGrpSpPr>
        <p:grpSpPr>
          <a:xfrm>
            <a:off x="279175" y="2476298"/>
            <a:ext cx="627494" cy="2090788"/>
            <a:chOff x="279175" y="2476298"/>
            <a:chExt cx="627494" cy="2090788"/>
          </a:xfrm>
        </p:grpSpPr>
        <p:pic>
          <p:nvPicPr>
            <p:cNvPr id="145" name="Picture 22">
              <a:extLst>
                <a:ext uri="{FF2B5EF4-FFF2-40B4-BE49-F238E27FC236}">
                  <a16:creationId xmlns:a16="http://schemas.microsoft.com/office/drawing/2014/main" id="{08FED5A1-8690-4BAF-A4A2-B36AD025FB4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9175" y="3939592"/>
              <a:ext cx="627494" cy="627494"/>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Arrow Connector 146">
              <a:extLst>
                <a:ext uri="{FF2B5EF4-FFF2-40B4-BE49-F238E27FC236}">
                  <a16:creationId xmlns:a16="http://schemas.microsoft.com/office/drawing/2014/main" id="{18FC4B5A-1697-4D45-BDB5-321B8ED67DC0}"/>
                </a:ext>
              </a:extLst>
            </p:cNvPr>
            <p:cNvCxnSpPr>
              <a:cxnSpLocks/>
              <a:stCxn id="145" idx="0"/>
            </p:cNvCxnSpPr>
            <p:nvPr/>
          </p:nvCxnSpPr>
          <p:spPr>
            <a:xfrm flipV="1">
              <a:off x="592922" y="2476298"/>
              <a:ext cx="0" cy="14632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1792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10" presetClass="entr" presetSubtype="0"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618D17A-4EBB-4571-8EB4-9F903188D723}"/>
              </a:ext>
            </a:extLst>
          </p:cNvPr>
          <p:cNvSpPr>
            <a:spLocks noGrp="1"/>
          </p:cNvSpPr>
          <p:nvPr>
            <p:ph type="body" sz="quarter" idx="10"/>
          </p:nvPr>
        </p:nvSpPr>
        <p:spPr/>
        <p:txBody>
          <a:bodyPr/>
          <a:lstStyle/>
          <a:p>
            <a:r>
              <a:rPr lang="en-GB" dirty="0"/>
              <a:t>Finding a needle in the haystack</a:t>
            </a:r>
          </a:p>
        </p:txBody>
      </p:sp>
      <p:sp>
        <p:nvSpPr>
          <p:cNvPr id="6" name="Text Placeholder 5">
            <a:extLst>
              <a:ext uri="{FF2B5EF4-FFF2-40B4-BE49-F238E27FC236}">
                <a16:creationId xmlns:a16="http://schemas.microsoft.com/office/drawing/2014/main" id="{C64121FD-0815-466E-ACF3-93F01EFD288C}"/>
              </a:ext>
            </a:extLst>
          </p:cNvPr>
          <p:cNvSpPr>
            <a:spLocks noGrp="1"/>
          </p:cNvSpPr>
          <p:nvPr>
            <p:ph type="body" sz="quarter" idx="11"/>
          </p:nvPr>
        </p:nvSpPr>
        <p:spPr/>
        <p:txBody>
          <a:bodyPr/>
          <a:lstStyle/>
          <a:p>
            <a:endParaRPr lang="en-GB"/>
          </a:p>
        </p:txBody>
      </p:sp>
      <p:pic>
        <p:nvPicPr>
          <p:cNvPr id="3" name="Picture 2">
            <a:extLst>
              <a:ext uri="{FF2B5EF4-FFF2-40B4-BE49-F238E27FC236}">
                <a16:creationId xmlns:a16="http://schemas.microsoft.com/office/drawing/2014/main" id="{6EC61833-732A-4358-B24E-1E7F19A6F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49" y="780146"/>
            <a:ext cx="11366499" cy="5687515"/>
          </a:xfrm>
          <a:prstGeom prst="rect">
            <a:avLst/>
          </a:prstGeom>
        </p:spPr>
      </p:pic>
    </p:spTree>
    <p:extLst>
      <p:ext uri="{BB962C8B-B14F-4D97-AF65-F5344CB8AC3E}">
        <p14:creationId xmlns:p14="http://schemas.microsoft.com/office/powerpoint/2010/main" val="7627114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75DE557-A34B-4F8E-A2A2-EF4C913D9635}"/>
              </a:ext>
            </a:extLst>
          </p:cNvPr>
          <p:cNvGrpSpPr/>
          <p:nvPr/>
        </p:nvGrpSpPr>
        <p:grpSpPr>
          <a:xfrm>
            <a:off x="6513116" y="5350712"/>
            <a:ext cx="634548" cy="1012893"/>
            <a:chOff x="6513116" y="5350712"/>
            <a:chExt cx="634548" cy="1012893"/>
          </a:xfrm>
        </p:grpSpPr>
        <p:cxnSp>
          <p:nvCxnSpPr>
            <p:cNvPr id="197" name="Straight Arrow Connector 196">
              <a:extLst>
                <a:ext uri="{FF2B5EF4-FFF2-40B4-BE49-F238E27FC236}">
                  <a16:creationId xmlns:a16="http://schemas.microsoft.com/office/drawing/2014/main" id="{8F17B2A2-E587-4615-9ADD-A113F2E413AC}"/>
                </a:ext>
              </a:extLst>
            </p:cNvPr>
            <p:cNvCxnSpPr>
              <a:cxnSpLocks/>
            </p:cNvCxnSpPr>
            <p:nvPr/>
          </p:nvCxnSpPr>
          <p:spPr>
            <a:xfrm>
              <a:off x="6579700" y="6086945"/>
              <a:ext cx="567964" cy="2766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72D7BCEF-6FE4-4F3B-8ABC-8205BB938302}"/>
                </a:ext>
              </a:extLst>
            </p:cNvPr>
            <p:cNvCxnSpPr>
              <a:cxnSpLocks/>
            </p:cNvCxnSpPr>
            <p:nvPr/>
          </p:nvCxnSpPr>
          <p:spPr>
            <a:xfrm>
              <a:off x="6513116" y="5857159"/>
              <a:ext cx="6295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2F64278-94CC-49A4-9855-E9C526A15505}"/>
                </a:ext>
              </a:extLst>
            </p:cNvPr>
            <p:cNvCxnSpPr>
              <a:cxnSpLocks/>
            </p:cNvCxnSpPr>
            <p:nvPr/>
          </p:nvCxnSpPr>
          <p:spPr>
            <a:xfrm flipV="1">
              <a:off x="6588843" y="5350712"/>
              <a:ext cx="552881" cy="256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 Placeholder 4">
            <a:extLst>
              <a:ext uri="{FF2B5EF4-FFF2-40B4-BE49-F238E27FC236}">
                <a16:creationId xmlns:a16="http://schemas.microsoft.com/office/drawing/2014/main" id="{01F38CC3-8334-4C09-9A8B-F72F96BFB33E}"/>
              </a:ext>
            </a:extLst>
          </p:cNvPr>
          <p:cNvSpPr>
            <a:spLocks noGrp="1"/>
          </p:cNvSpPr>
          <p:nvPr>
            <p:ph type="body" sz="quarter" idx="10"/>
          </p:nvPr>
        </p:nvSpPr>
        <p:spPr/>
        <p:txBody>
          <a:bodyPr/>
          <a:lstStyle/>
          <a:p>
            <a:r>
              <a:rPr lang="en-GB" dirty="0"/>
              <a:t>Why we need Amazon </a:t>
            </a:r>
            <a:r>
              <a:rPr lang="en-GB" dirty="0" err="1"/>
              <a:t>GuardDuty</a:t>
            </a:r>
            <a:r>
              <a:rPr lang="en-GB" dirty="0"/>
              <a:t>?</a:t>
            </a:r>
          </a:p>
        </p:txBody>
      </p:sp>
      <p:sp>
        <p:nvSpPr>
          <p:cNvPr id="6" name="Text Placeholder 5">
            <a:extLst>
              <a:ext uri="{FF2B5EF4-FFF2-40B4-BE49-F238E27FC236}">
                <a16:creationId xmlns:a16="http://schemas.microsoft.com/office/drawing/2014/main" id="{261D06BC-C1E4-4303-8F06-BFA13BCC7F56}"/>
              </a:ext>
            </a:extLst>
          </p:cNvPr>
          <p:cNvSpPr>
            <a:spLocks noGrp="1"/>
          </p:cNvSpPr>
          <p:nvPr>
            <p:ph type="body" sz="quarter" idx="11"/>
          </p:nvPr>
        </p:nvSpPr>
        <p:spPr>
          <a:xfrm>
            <a:off x="412750" y="780147"/>
            <a:ext cx="11366500" cy="455431"/>
          </a:xfrm>
        </p:spPr>
        <p:txBody>
          <a:bodyPr/>
          <a:lstStyle/>
          <a:p>
            <a:r>
              <a:rPr lang="en-GB" dirty="0"/>
              <a:t>A typical enterprise architecture</a:t>
            </a:r>
          </a:p>
          <a:p>
            <a:endParaRPr lang="en-GB" dirty="0"/>
          </a:p>
        </p:txBody>
      </p:sp>
      <p:grpSp>
        <p:nvGrpSpPr>
          <p:cNvPr id="149" name="Group 148">
            <a:extLst>
              <a:ext uri="{FF2B5EF4-FFF2-40B4-BE49-F238E27FC236}">
                <a16:creationId xmlns:a16="http://schemas.microsoft.com/office/drawing/2014/main" id="{E3000098-3B0C-46A1-93EA-F72CFFBE20EA}"/>
              </a:ext>
            </a:extLst>
          </p:cNvPr>
          <p:cNvGrpSpPr/>
          <p:nvPr/>
        </p:nvGrpSpPr>
        <p:grpSpPr>
          <a:xfrm>
            <a:off x="316035" y="1340886"/>
            <a:ext cx="3356564" cy="2030964"/>
            <a:chOff x="316035" y="1340886"/>
            <a:chExt cx="3356564" cy="2030964"/>
          </a:xfrm>
        </p:grpSpPr>
        <p:sp>
          <p:nvSpPr>
            <p:cNvPr id="7" name="Rectangle 6">
              <a:extLst>
                <a:ext uri="{FF2B5EF4-FFF2-40B4-BE49-F238E27FC236}">
                  <a16:creationId xmlns:a16="http://schemas.microsoft.com/office/drawing/2014/main" id="{8F014145-D348-4CAC-9F62-9EF0D03C61C9}"/>
                </a:ext>
              </a:extLst>
            </p:cNvPr>
            <p:cNvSpPr/>
            <p:nvPr/>
          </p:nvSpPr>
          <p:spPr>
            <a:xfrm>
              <a:off x="316035" y="1340887"/>
              <a:ext cx="3356564" cy="203096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account 1</a:t>
              </a:r>
            </a:p>
          </p:txBody>
        </p:sp>
        <p:pic>
          <p:nvPicPr>
            <p:cNvPr id="8" name="Graphic 7">
              <a:extLst>
                <a:ext uri="{FF2B5EF4-FFF2-40B4-BE49-F238E27FC236}">
                  <a16:creationId xmlns:a16="http://schemas.microsoft.com/office/drawing/2014/main" id="{4FA24F1B-B61E-42C7-83D7-CA3CB7E286B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16035" y="1340886"/>
              <a:ext cx="381000" cy="381000"/>
            </a:xfrm>
            <a:prstGeom prst="rect">
              <a:avLst/>
            </a:prstGeom>
          </p:spPr>
        </p:pic>
      </p:grpSp>
      <p:grpSp>
        <p:nvGrpSpPr>
          <p:cNvPr id="20" name="Group 19">
            <a:extLst>
              <a:ext uri="{FF2B5EF4-FFF2-40B4-BE49-F238E27FC236}">
                <a16:creationId xmlns:a16="http://schemas.microsoft.com/office/drawing/2014/main" id="{E08A65A9-4364-4691-A470-30A25B6ACB61}"/>
              </a:ext>
            </a:extLst>
          </p:cNvPr>
          <p:cNvGrpSpPr/>
          <p:nvPr/>
        </p:nvGrpSpPr>
        <p:grpSpPr>
          <a:xfrm>
            <a:off x="370010" y="1842878"/>
            <a:ext cx="464160" cy="641866"/>
            <a:chOff x="565150" y="1842878"/>
            <a:chExt cx="464160" cy="641866"/>
          </a:xfrm>
        </p:grpSpPr>
        <p:pic>
          <p:nvPicPr>
            <p:cNvPr id="15" name="Graphic 23">
              <a:extLst>
                <a:ext uri="{FF2B5EF4-FFF2-40B4-BE49-F238E27FC236}">
                  <a16:creationId xmlns:a16="http://schemas.microsoft.com/office/drawing/2014/main" id="{F81BAA3A-F274-4B00-8D32-EF9537C0F88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565150" y="184287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40">
              <a:extLst>
                <a:ext uri="{FF2B5EF4-FFF2-40B4-BE49-F238E27FC236}">
                  <a16:creationId xmlns:a16="http://schemas.microsoft.com/office/drawing/2014/main" id="{97B889B9-344D-41E5-800B-96D7F4A71BE7}"/>
                </a:ext>
              </a:extLst>
            </p:cNvPr>
            <p:cNvSpPr txBox="1">
              <a:spLocks noChangeArrowheads="1"/>
            </p:cNvSpPr>
            <p:nvPr/>
          </p:nvSpPr>
          <p:spPr bwMode="auto">
            <a:xfrm>
              <a:off x="565150" y="2300078"/>
              <a:ext cx="4641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Users</a:t>
              </a:r>
            </a:p>
          </p:txBody>
        </p:sp>
      </p:grpSp>
      <p:grpSp>
        <p:nvGrpSpPr>
          <p:cNvPr id="153" name="Group 152">
            <a:extLst>
              <a:ext uri="{FF2B5EF4-FFF2-40B4-BE49-F238E27FC236}">
                <a16:creationId xmlns:a16="http://schemas.microsoft.com/office/drawing/2014/main" id="{63D1A7D8-34A2-4FB3-AC9C-CEBBF495D8E3}"/>
              </a:ext>
            </a:extLst>
          </p:cNvPr>
          <p:cNvGrpSpPr/>
          <p:nvPr/>
        </p:nvGrpSpPr>
        <p:grpSpPr>
          <a:xfrm>
            <a:off x="1007867" y="1721886"/>
            <a:ext cx="2510695" cy="1485881"/>
            <a:chOff x="1007867" y="1721886"/>
            <a:chExt cx="2510695" cy="1485881"/>
          </a:xfrm>
        </p:grpSpPr>
        <p:pic>
          <p:nvPicPr>
            <p:cNvPr id="17" name="Graphic 16">
              <a:extLst>
                <a:ext uri="{FF2B5EF4-FFF2-40B4-BE49-F238E27FC236}">
                  <a16:creationId xmlns:a16="http://schemas.microsoft.com/office/drawing/2014/main" id="{04E19F9F-ED41-4D9D-9B35-006980BF52C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07867" y="1721886"/>
              <a:ext cx="381000" cy="381000"/>
            </a:xfrm>
            <a:prstGeom prst="rect">
              <a:avLst/>
            </a:prstGeom>
          </p:spPr>
        </p:pic>
        <p:sp>
          <p:nvSpPr>
            <p:cNvPr id="46" name="Rectangle 45">
              <a:extLst>
                <a:ext uri="{FF2B5EF4-FFF2-40B4-BE49-F238E27FC236}">
                  <a16:creationId xmlns:a16="http://schemas.microsoft.com/office/drawing/2014/main" id="{AAD655E0-7BC8-4C65-A65A-9D44E8BB93EC}"/>
                </a:ext>
              </a:extLst>
            </p:cNvPr>
            <p:cNvSpPr/>
            <p:nvPr/>
          </p:nvSpPr>
          <p:spPr>
            <a:xfrm>
              <a:off x="1013252" y="1721886"/>
              <a:ext cx="2505310" cy="1485881"/>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grpSp>
      <p:grpSp>
        <p:nvGrpSpPr>
          <p:cNvPr id="59" name="Group 58">
            <a:extLst>
              <a:ext uri="{FF2B5EF4-FFF2-40B4-BE49-F238E27FC236}">
                <a16:creationId xmlns:a16="http://schemas.microsoft.com/office/drawing/2014/main" id="{99498951-6A40-4300-B3FF-41049F10D439}"/>
              </a:ext>
            </a:extLst>
          </p:cNvPr>
          <p:cNvGrpSpPr/>
          <p:nvPr/>
        </p:nvGrpSpPr>
        <p:grpSpPr>
          <a:xfrm>
            <a:off x="1929947" y="2268994"/>
            <a:ext cx="657324" cy="638972"/>
            <a:chOff x="2562126" y="4097076"/>
            <a:chExt cx="657324" cy="638972"/>
          </a:xfrm>
        </p:grpSpPr>
        <p:pic>
          <p:nvPicPr>
            <p:cNvPr id="57" name="Graphic 56">
              <a:extLst>
                <a:ext uri="{FF2B5EF4-FFF2-40B4-BE49-F238E27FC236}">
                  <a16:creationId xmlns:a16="http://schemas.microsoft.com/office/drawing/2014/main" id="{27FA9EB0-37F7-4D96-906A-A5BEA94E18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58" name="TextBox 40">
              <a:extLst>
                <a:ext uri="{FF2B5EF4-FFF2-40B4-BE49-F238E27FC236}">
                  <a16:creationId xmlns:a16="http://schemas.microsoft.com/office/drawing/2014/main" id="{DCFD8144-7023-4F1B-AEFC-0FE9491DAD1D}"/>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60" name="Group 59">
            <a:extLst>
              <a:ext uri="{FF2B5EF4-FFF2-40B4-BE49-F238E27FC236}">
                <a16:creationId xmlns:a16="http://schemas.microsoft.com/office/drawing/2014/main" id="{AC49AB5A-0D3F-46AD-A67B-1C51C5FD73DF}"/>
              </a:ext>
            </a:extLst>
          </p:cNvPr>
          <p:cNvGrpSpPr/>
          <p:nvPr/>
        </p:nvGrpSpPr>
        <p:grpSpPr>
          <a:xfrm>
            <a:off x="1086581" y="2268994"/>
            <a:ext cx="657324" cy="638972"/>
            <a:chOff x="2562126" y="4097076"/>
            <a:chExt cx="657324" cy="638972"/>
          </a:xfrm>
        </p:grpSpPr>
        <p:pic>
          <p:nvPicPr>
            <p:cNvPr id="61" name="Graphic 60">
              <a:extLst>
                <a:ext uri="{FF2B5EF4-FFF2-40B4-BE49-F238E27FC236}">
                  <a16:creationId xmlns:a16="http://schemas.microsoft.com/office/drawing/2014/main" id="{A5DF8BBC-38DF-47E9-B5EE-3F71148120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62" name="TextBox 40">
              <a:extLst>
                <a:ext uri="{FF2B5EF4-FFF2-40B4-BE49-F238E27FC236}">
                  <a16:creationId xmlns:a16="http://schemas.microsoft.com/office/drawing/2014/main" id="{3E022949-C0E8-4907-8887-FC80562C8DA7}"/>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63" name="Group 62">
            <a:extLst>
              <a:ext uri="{FF2B5EF4-FFF2-40B4-BE49-F238E27FC236}">
                <a16:creationId xmlns:a16="http://schemas.microsoft.com/office/drawing/2014/main" id="{302648A3-7507-4630-BDDA-CB3FE534C215}"/>
              </a:ext>
            </a:extLst>
          </p:cNvPr>
          <p:cNvGrpSpPr/>
          <p:nvPr/>
        </p:nvGrpSpPr>
        <p:grpSpPr>
          <a:xfrm>
            <a:off x="2773313" y="2268994"/>
            <a:ext cx="657324" cy="638972"/>
            <a:chOff x="2562126" y="4097076"/>
            <a:chExt cx="657324" cy="638972"/>
          </a:xfrm>
        </p:grpSpPr>
        <p:pic>
          <p:nvPicPr>
            <p:cNvPr id="64" name="Graphic 63">
              <a:extLst>
                <a:ext uri="{FF2B5EF4-FFF2-40B4-BE49-F238E27FC236}">
                  <a16:creationId xmlns:a16="http://schemas.microsoft.com/office/drawing/2014/main" id="{B35D51BC-C2FB-4E69-AB53-19CCF3C828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65" name="TextBox 40">
              <a:extLst>
                <a:ext uri="{FF2B5EF4-FFF2-40B4-BE49-F238E27FC236}">
                  <a16:creationId xmlns:a16="http://schemas.microsoft.com/office/drawing/2014/main" id="{590B8A02-C237-48D2-98BB-ACFFF03D239D}"/>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50" name="Group 149">
            <a:extLst>
              <a:ext uri="{FF2B5EF4-FFF2-40B4-BE49-F238E27FC236}">
                <a16:creationId xmlns:a16="http://schemas.microsoft.com/office/drawing/2014/main" id="{6FC8546B-44ED-418B-A16C-0AA85FDDB682}"/>
              </a:ext>
            </a:extLst>
          </p:cNvPr>
          <p:cNvGrpSpPr/>
          <p:nvPr/>
        </p:nvGrpSpPr>
        <p:grpSpPr>
          <a:xfrm>
            <a:off x="4417718" y="1340886"/>
            <a:ext cx="3356564" cy="2030964"/>
            <a:chOff x="4417718" y="1340886"/>
            <a:chExt cx="3356564" cy="2030964"/>
          </a:xfrm>
        </p:grpSpPr>
        <p:sp>
          <p:nvSpPr>
            <p:cNvPr id="107" name="Rectangle 106">
              <a:extLst>
                <a:ext uri="{FF2B5EF4-FFF2-40B4-BE49-F238E27FC236}">
                  <a16:creationId xmlns:a16="http://schemas.microsoft.com/office/drawing/2014/main" id="{A79B9830-FB5E-4A88-BBE4-D5DDA0712663}"/>
                </a:ext>
              </a:extLst>
            </p:cNvPr>
            <p:cNvSpPr/>
            <p:nvPr/>
          </p:nvSpPr>
          <p:spPr>
            <a:xfrm>
              <a:off x="4417718" y="1340887"/>
              <a:ext cx="3356564" cy="203096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account 2</a:t>
              </a:r>
            </a:p>
          </p:txBody>
        </p:sp>
        <p:pic>
          <p:nvPicPr>
            <p:cNvPr id="108" name="Graphic 107">
              <a:extLst>
                <a:ext uri="{FF2B5EF4-FFF2-40B4-BE49-F238E27FC236}">
                  <a16:creationId xmlns:a16="http://schemas.microsoft.com/office/drawing/2014/main" id="{94C8F312-2537-4191-9D46-FD571B84F5F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417718" y="1340886"/>
              <a:ext cx="381000" cy="381000"/>
            </a:xfrm>
            <a:prstGeom prst="rect">
              <a:avLst/>
            </a:prstGeom>
          </p:spPr>
        </p:pic>
      </p:grpSp>
      <p:grpSp>
        <p:nvGrpSpPr>
          <p:cNvPr id="154" name="Group 153">
            <a:extLst>
              <a:ext uri="{FF2B5EF4-FFF2-40B4-BE49-F238E27FC236}">
                <a16:creationId xmlns:a16="http://schemas.microsoft.com/office/drawing/2014/main" id="{BD087132-CE63-4B3A-A341-E762F94166B9}"/>
              </a:ext>
            </a:extLst>
          </p:cNvPr>
          <p:cNvGrpSpPr/>
          <p:nvPr/>
        </p:nvGrpSpPr>
        <p:grpSpPr>
          <a:xfrm>
            <a:off x="4471693" y="1721886"/>
            <a:ext cx="3148552" cy="1485881"/>
            <a:chOff x="4471693" y="1721886"/>
            <a:chExt cx="3148552" cy="1485881"/>
          </a:xfrm>
        </p:grpSpPr>
        <p:grpSp>
          <p:nvGrpSpPr>
            <p:cNvPr id="109" name="Group 108">
              <a:extLst>
                <a:ext uri="{FF2B5EF4-FFF2-40B4-BE49-F238E27FC236}">
                  <a16:creationId xmlns:a16="http://schemas.microsoft.com/office/drawing/2014/main" id="{49E9738E-7C28-4522-B09E-FA163F450F3E}"/>
                </a:ext>
              </a:extLst>
            </p:cNvPr>
            <p:cNvGrpSpPr/>
            <p:nvPr/>
          </p:nvGrpSpPr>
          <p:grpSpPr>
            <a:xfrm>
              <a:off x="4471693" y="1842878"/>
              <a:ext cx="464160" cy="641866"/>
              <a:chOff x="565150" y="1842878"/>
              <a:chExt cx="464160" cy="641866"/>
            </a:xfrm>
          </p:grpSpPr>
          <p:pic>
            <p:nvPicPr>
              <p:cNvPr id="110" name="Graphic 23">
                <a:extLst>
                  <a:ext uri="{FF2B5EF4-FFF2-40B4-BE49-F238E27FC236}">
                    <a16:creationId xmlns:a16="http://schemas.microsoft.com/office/drawing/2014/main" id="{EEA60977-AA90-400E-95DE-87175994098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565150" y="184287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40">
                <a:extLst>
                  <a:ext uri="{FF2B5EF4-FFF2-40B4-BE49-F238E27FC236}">
                    <a16:creationId xmlns:a16="http://schemas.microsoft.com/office/drawing/2014/main" id="{26AAF4D7-C757-4B3A-9881-7110C2E9E228}"/>
                  </a:ext>
                </a:extLst>
              </p:cNvPr>
              <p:cNvSpPr txBox="1">
                <a:spLocks noChangeArrowheads="1"/>
              </p:cNvSpPr>
              <p:nvPr/>
            </p:nvSpPr>
            <p:spPr bwMode="auto">
              <a:xfrm>
                <a:off x="565150" y="2300078"/>
                <a:ext cx="4641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Users</a:t>
                </a:r>
              </a:p>
            </p:txBody>
          </p:sp>
        </p:grpSp>
        <p:pic>
          <p:nvPicPr>
            <p:cNvPr id="112" name="Graphic 111">
              <a:extLst>
                <a:ext uri="{FF2B5EF4-FFF2-40B4-BE49-F238E27FC236}">
                  <a16:creationId xmlns:a16="http://schemas.microsoft.com/office/drawing/2014/main" id="{B56486D2-4B67-40C8-9A43-16E718F1806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109550" y="1721886"/>
              <a:ext cx="381000" cy="381000"/>
            </a:xfrm>
            <a:prstGeom prst="rect">
              <a:avLst/>
            </a:prstGeom>
          </p:spPr>
        </p:pic>
        <p:sp>
          <p:nvSpPr>
            <p:cNvPr id="113" name="Rectangle 112">
              <a:extLst>
                <a:ext uri="{FF2B5EF4-FFF2-40B4-BE49-F238E27FC236}">
                  <a16:creationId xmlns:a16="http://schemas.microsoft.com/office/drawing/2014/main" id="{6ED79250-13A4-4B9D-B54F-3CE37F2CB3F5}"/>
                </a:ext>
              </a:extLst>
            </p:cNvPr>
            <p:cNvSpPr/>
            <p:nvPr/>
          </p:nvSpPr>
          <p:spPr>
            <a:xfrm>
              <a:off x="5114935" y="1721886"/>
              <a:ext cx="2505310" cy="1485881"/>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grpSp>
          <p:nvGrpSpPr>
            <p:cNvPr id="114" name="Group 113">
              <a:extLst>
                <a:ext uri="{FF2B5EF4-FFF2-40B4-BE49-F238E27FC236}">
                  <a16:creationId xmlns:a16="http://schemas.microsoft.com/office/drawing/2014/main" id="{2627E6D2-1C30-490B-BF57-29D8A310AF76}"/>
                </a:ext>
              </a:extLst>
            </p:cNvPr>
            <p:cNvGrpSpPr/>
            <p:nvPr/>
          </p:nvGrpSpPr>
          <p:grpSpPr>
            <a:xfrm>
              <a:off x="6031630" y="2268994"/>
              <a:ext cx="657324" cy="638972"/>
              <a:chOff x="2562126" y="4097076"/>
              <a:chExt cx="657324" cy="638972"/>
            </a:xfrm>
          </p:grpSpPr>
          <p:pic>
            <p:nvPicPr>
              <p:cNvPr id="115" name="Graphic 114">
                <a:extLst>
                  <a:ext uri="{FF2B5EF4-FFF2-40B4-BE49-F238E27FC236}">
                    <a16:creationId xmlns:a16="http://schemas.microsoft.com/office/drawing/2014/main" id="{0A353013-CD0E-48B4-9A7D-FF8F76A0DC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16" name="TextBox 40">
                <a:extLst>
                  <a:ext uri="{FF2B5EF4-FFF2-40B4-BE49-F238E27FC236}">
                    <a16:creationId xmlns:a16="http://schemas.microsoft.com/office/drawing/2014/main" id="{8C1327B1-8B6C-4246-B1CE-ACCDC26D564F}"/>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17" name="Group 116">
              <a:extLst>
                <a:ext uri="{FF2B5EF4-FFF2-40B4-BE49-F238E27FC236}">
                  <a16:creationId xmlns:a16="http://schemas.microsoft.com/office/drawing/2014/main" id="{D42340B5-243E-40DE-8488-4B59BD91A540}"/>
                </a:ext>
              </a:extLst>
            </p:cNvPr>
            <p:cNvGrpSpPr/>
            <p:nvPr/>
          </p:nvGrpSpPr>
          <p:grpSpPr>
            <a:xfrm>
              <a:off x="5188264" y="2268994"/>
              <a:ext cx="657324" cy="638972"/>
              <a:chOff x="2562126" y="4097076"/>
              <a:chExt cx="657324" cy="638972"/>
            </a:xfrm>
          </p:grpSpPr>
          <p:pic>
            <p:nvPicPr>
              <p:cNvPr id="118" name="Graphic 117">
                <a:extLst>
                  <a:ext uri="{FF2B5EF4-FFF2-40B4-BE49-F238E27FC236}">
                    <a16:creationId xmlns:a16="http://schemas.microsoft.com/office/drawing/2014/main" id="{EAFE2A88-8660-4573-9798-FB3D37625E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19" name="TextBox 40">
                <a:extLst>
                  <a:ext uri="{FF2B5EF4-FFF2-40B4-BE49-F238E27FC236}">
                    <a16:creationId xmlns:a16="http://schemas.microsoft.com/office/drawing/2014/main" id="{E219E05D-C73D-4665-8844-B0741723AF9C}"/>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20" name="Group 119">
              <a:extLst>
                <a:ext uri="{FF2B5EF4-FFF2-40B4-BE49-F238E27FC236}">
                  <a16:creationId xmlns:a16="http://schemas.microsoft.com/office/drawing/2014/main" id="{E93C9E0A-F0F8-4200-B6C7-4D24CA199214}"/>
                </a:ext>
              </a:extLst>
            </p:cNvPr>
            <p:cNvGrpSpPr/>
            <p:nvPr/>
          </p:nvGrpSpPr>
          <p:grpSpPr>
            <a:xfrm>
              <a:off x="6874996" y="2268994"/>
              <a:ext cx="657324" cy="638972"/>
              <a:chOff x="2562126" y="4097076"/>
              <a:chExt cx="657324" cy="638972"/>
            </a:xfrm>
          </p:grpSpPr>
          <p:pic>
            <p:nvPicPr>
              <p:cNvPr id="121" name="Graphic 120">
                <a:extLst>
                  <a:ext uri="{FF2B5EF4-FFF2-40B4-BE49-F238E27FC236}">
                    <a16:creationId xmlns:a16="http://schemas.microsoft.com/office/drawing/2014/main" id="{C49E3E39-12E6-4EFC-89AC-448778A96D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22" name="TextBox 40">
                <a:extLst>
                  <a:ext uri="{FF2B5EF4-FFF2-40B4-BE49-F238E27FC236}">
                    <a16:creationId xmlns:a16="http://schemas.microsoft.com/office/drawing/2014/main" id="{FF1F4EBD-C2A5-49D9-925D-9A5187463421}"/>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grpSp>
        <p:nvGrpSpPr>
          <p:cNvPr id="155" name="Group 154">
            <a:extLst>
              <a:ext uri="{FF2B5EF4-FFF2-40B4-BE49-F238E27FC236}">
                <a16:creationId xmlns:a16="http://schemas.microsoft.com/office/drawing/2014/main" id="{A45585D1-0B37-40A0-810D-3514186D250E}"/>
              </a:ext>
            </a:extLst>
          </p:cNvPr>
          <p:cNvGrpSpPr/>
          <p:nvPr/>
        </p:nvGrpSpPr>
        <p:grpSpPr>
          <a:xfrm>
            <a:off x="8519401" y="1721886"/>
            <a:ext cx="3148552" cy="1485881"/>
            <a:chOff x="8519401" y="1721886"/>
            <a:chExt cx="3148552" cy="1485881"/>
          </a:xfrm>
        </p:grpSpPr>
        <p:grpSp>
          <p:nvGrpSpPr>
            <p:cNvPr id="128" name="Group 127">
              <a:extLst>
                <a:ext uri="{FF2B5EF4-FFF2-40B4-BE49-F238E27FC236}">
                  <a16:creationId xmlns:a16="http://schemas.microsoft.com/office/drawing/2014/main" id="{140EBCD7-F076-4749-9E09-668DA1E220DF}"/>
                </a:ext>
              </a:extLst>
            </p:cNvPr>
            <p:cNvGrpSpPr/>
            <p:nvPr/>
          </p:nvGrpSpPr>
          <p:grpSpPr>
            <a:xfrm>
              <a:off x="8519401" y="1842878"/>
              <a:ext cx="464160" cy="641866"/>
              <a:chOff x="565150" y="1842878"/>
              <a:chExt cx="464160" cy="641866"/>
            </a:xfrm>
          </p:grpSpPr>
          <p:pic>
            <p:nvPicPr>
              <p:cNvPr id="141" name="Graphic 23">
                <a:extLst>
                  <a:ext uri="{FF2B5EF4-FFF2-40B4-BE49-F238E27FC236}">
                    <a16:creationId xmlns:a16="http://schemas.microsoft.com/office/drawing/2014/main" id="{12B37875-7AE0-4023-86E0-E5395DB71A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565150" y="184287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40">
                <a:extLst>
                  <a:ext uri="{FF2B5EF4-FFF2-40B4-BE49-F238E27FC236}">
                    <a16:creationId xmlns:a16="http://schemas.microsoft.com/office/drawing/2014/main" id="{F9E6E1C0-8F17-4C82-9E10-04921288E5E3}"/>
                  </a:ext>
                </a:extLst>
              </p:cNvPr>
              <p:cNvSpPr txBox="1">
                <a:spLocks noChangeArrowheads="1"/>
              </p:cNvSpPr>
              <p:nvPr/>
            </p:nvSpPr>
            <p:spPr bwMode="auto">
              <a:xfrm>
                <a:off x="565150" y="2300078"/>
                <a:ext cx="4641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Users</a:t>
                </a:r>
              </a:p>
            </p:txBody>
          </p:sp>
        </p:grpSp>
        <p:pic>
          <p:nvPicPr>
            <p:cNvPr id="129" name="Graphic 128">
              <a:extLst>
                <a:ext uri="{FF2B5EF4-FFF2-40B4-BE49-F238E27FC236}">
                  <a16:creationId xmlns:a16="http://schemas.microsoft.com/office/drawing/2014/main" id="{7D03759C-206D-4DE6-BAF0-000BBC267C4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57258" y="1721886"/>
              <a:ext cx="381000" cy="381000"/>
            </a:xfrm>
            <a:prstGeom prst="rect">
              <a:avLst/>
            </a:prstGeom>
          </p:spPr>
        </p:pic>
        <p:sp>
          <p:nvSpPr>
            <p:cNvPr id="130" name="Rectangle 129">
              <a:extLst>
                <a:ext uri="{FF2B5EF4-FFF2-40B4-BE49-F238E27FC236}">
                  <a16:creationId xmlns:a16="http://schemas.microsoft.com/office/drawing/2014/main" id="{1363A06C-D0F9-4CDD-8A3D-4CEDBC31118D}"/>
                </a:ext>
              </a:extLst>
            </p:cNvPr>
            <p:cNvSpPr/>
            <p:nvPr/>
          </p:nvSpPr>
          <p:spPr>
            <a:xfrm>
              <a:off x="9162643" y="1721886"/>
              <a:ext cx="2505310" cy="1485881"/>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grpSp>
          <p:nvGrpSpPr>
            <p:cNvPr id="131" name="Group 130">
              <a:extLst>
                <a:ext uri="{FF2B5EF4-FFF2-40B4-BE49-F238E27FC236}">
                  <a16:creationId xmlns:a16="http://schemas.microsoft.com/office/drawing/2014/main" id="{A2F89823-FF4D-40A7-B08F-C3ED50750343}"/>
                </a:ext>
              </a:extLst>
            </p:cNvPr>
            <p:cNvGrpSpPr/>
            <p:nvPr/>
          </p:nvGrpSpPr>
          <p:grpSpPr>
            <a:xfrm>
              <a:off x="10079338" y="2268994"/>
              <a:ext cx="657324" cy="638972"/>
              <a:chOff x="2562126" y="4097076"/>
              <a:chExt cx="657324" cy="638972"/>
            </a:xfrm>
          </p:grpSpPr>
          <p:pic>
            <p:nvPicPr>
              <p:cNvPr id="139" name="Graphic 138">
                <a:extLst>
                  <a:ext uri="{FF2B5EF4-FFF2-40B4-BE49-F238E27FC236}">
                    <a16:creationId xmlns:a16="http://schemas.microsoft.com/office/drawing/2014/main" id="{757AAF25-1647-41F2-97BD-09817A81F8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40" name="TextBox 40">
                <a:extLst>
                  <a:ext uri="{FF2B5EF4-FFF2-40B4-BE49-F238E27FC236}">
                    <a16:creationId xmlns:a16="http://schemas.microsoft.com/office/drawing/2014/main" id="{75C5FFD8-EC27-41DA-8686-D3ABFE0DD654}"/>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32" name="Group 131">
              <a:extLst>
                <a:ext uri="{FF2B5EF4-FFF2-40B4-BE49-F238E27FC236}">
                  <a16:creationId xmlns:a16="http://schemas.microsoft.com/office/drawing/2014/main" id="{FFF3DB44-C027-46BE-A367-BDFEF6606A01}"/>
                </a:ext>
              </a:extLst>
            </p:cNvPr>
            <p:cNvGrpSpPr/>
            <p:nvPr/>
          </p:nvGrpSpPr>
          <p:grpSpPr>
            <a:xfrm>
              <a:off x="9235972" y="2268994"/>
              <a:ext cx="657324" cy="638972"/>
              <a:chOff x="2562126" y="4097076"/>
              <a:chExt cx="657324" cy="638972"/>
            </a:xfrm>
          </p:grpSpPr>
          <p:pic>
            <p:nvPicPr>
              <p:cNvPr id="137" name="Graphic 136">
                <a:extLst>
                  <a:ext uri="{FF2B5EF4-FFF2-40B4-BE49-F238E27FC236}">
                    <a16:creationId xmlns:a16="http://schemas.microsoft.com/office/drawing/2014/main" id="{C738EBAD-5CC0-45A1-A002-398AFE7EB1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38" name="TextBox 40">
                <a:extLst>
                  <a:ext uri="{FF2B5EF4-FFF2-40B4-BE49-F238E27FC236}">
                    <a16:creationId xmlns:a16="http://schemas.microsoft.com/office/drawing/2014/main" id="{DBFB0054-8BC7-4B1D-946B-04EB3A5DD73E}"/>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nvGrpSpPr>
            <p:cNvPr id="133" name="Group 132">
              <a:extLst>
                <a:ext uri="{FF2B5EF4-FFF2-40B4-BE49-F238E27FC236}">
                  <a16:creationId xmlns:a16="http://schemas.microsoft.com/office/drawing/2014/main" id="{439E8B37-14CB-4406-B104-5289A14ECC65}"/>
                </a:ext>
              </a:extLst>
            </p:cNvPr>
            <p:cNvGrpSpPr/>
            <p:nvPr/>
          </p:nvGrpSpPr>
          <p:grpSpPr>
            <a:xfrm>
              <a:off x="10922704" y="2268994"/>
              <a:ext cx="657324" cy="638972"/>
              <a:chOff x="2562126" y="4097076"/>
              <a:chExt cx="657324" cy="638972"/>
            </a:xfrm>
          </p:grpSpPr>
          <p:pic>
            <p:nvPicPr>
              <p:cNvPr id="135" name="Graphic 134">
                <a:extLst>
                  <a:ext uri="{FF2B5EF4-FFF2-40B4-BE49-F238E27FC236}">
                    <a16:creationId xmlns:a16="http://schemas.microsoft.com/office/drawing/2014/main" id="{780AD948-87ED-472F-84DB-8C08372DE2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188" y="4097076"/>
                <a:ext cx="457200" cy="457200"/>
              </a:xfrm>
              <a:prstGeom prst="rect">
                <a:avLst/>
              </a:prstGeom>
            </p:spPr>
          </p:pic>
          <p:sp>
            <p:nvSpPr>
              <p:cNvPr id="136" name="TextBox 40">
                <a:extLst>
                  <a:ext uri="{FF2B5EF4-FFF2-40B4-BE49-F238E27FC236}">
                    <a16:creationId xmlns:a16="http://schemas.microsoft.com/office/drawing/2014/main" id="{D0EA8F46-499B-4F24-929F-8CF6AF626125}"/>
                  </a:ext>
                </a:extLst>
              </p:cNvPr>
              <p:cNvSpPr txBox="1">
                <a:spLocks noChangeArrowheads="1"/>
              </p:cNvSpPr>
              <p:nvPr/>
            </p:nvSpPr>
            <p:spPr bwMode="auto">
              <a:xfrm>
                <a:off x="2562126" y="4551382"/>
                <a:ext cx="65732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Instances</a:t>
                </a:r>
              </a:p>
            </p:txBody>
          </p:sp>
        </p:grpSp>
      </p:grpSp>
      <p:grpSp>
        <p:nvGrpSpPr>
          <p:cNvPr id="151" name="Group 150">
            <a:extLst>
              <a:ext uri="{FF2B5EF4-FFF2-40B4-BE49-F238E27FC236}">
                <a16:creationId xmlns:a16="http://schemas.microsoft.com/office/drawing/2014/main" id="{528E404B-9162-420E-9C85-28CB403C4CC7}"/>
              </a:ext>
            </a:extLst>
          </p:cNvPr>
          <p:cNvGrpSpPr/>
          <p:nvPr/>
        </p:nvGrpSpPr>
        <p:grpSpPr>
          <a:xfrm>
            <a:off x="7860392" y="1340886"/>
            <a:ext cx="3961598" cy="2030964"/>
            <a:chOff x="7860392" y="1340886"/>
            <a:chExt cx="3961598" cy="2030964"/>
          </a:xfrm>
        </p:grpSpPr>
        <p:sp>
          <p:nvSpPr>
            <p:cNvPr id="126" name="Rectangle 125">
              <a:extLst>
                <a:ext uri="{FF2B5EF4-FFF2-40B4-BE49-F238E27FC236}">
                  <a16:creationId xmlns:a16="http://schemas.microsoft.com/office/drawing/2014/main" id="{07249070-E8EF-44B2-9423-D4EB556B84E2}"/>
                </a:ext>
              </a:extLst>
            </p:cNvPr>
            <p:cNvSpPr/>
            <p:nvPr/>
          </p:nvSpPr>
          <p:spPr>
            <a:xfrm>
              <a:off x="8465426" y="1340887"/>
              <a:ext cx="3356564" cy="203096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account N</a:t>
              </a:r>
            </a:p>
          </p:txBody>
        </p:sp>
        <p:pic>
          <p:nvPicPr>
            <p:cNvPr id="127" name="Graphic 126">
              <a:extLst>
                <a:ext uri="{FF2B5EF4-FFF2-40B4-BE49-F238E27FC236}">
                  <a16:creationId xmlns:a16="http://schemas.microsoft.com/office/drawing/2014/main" id="{6AE3B26A-0E93-494A-8EC3-534A5E95DFD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465426" y="1340886"/>
              <a:ext cx="381000" cy="381000"/>
            </a:xfrm>
            <a:prstGeom prst="rect">
              <a:avLst/>
            </a:prstGeom>
          </p:spPr>
        </p:pic>
        <p:cxnSp>
          <p:nvCxnSpPr>
            <p:cNvPr id="134" name="Straight Connector 133">
              <a:extLst>
                <a:ext uri="{FF2B5EF4-FFF2-40B4-BE49-F238E27FC236}">
                  <a16:creationId xmlns:a16="http://schemas.microsoft.com/office/drawing/2014/main" id="{5FA144A9-5846-4E33-A6CA-1C73AE7714C6}"/>
                </a:ext>
              </a:extLst>
            </p:cNvPr>
            <p:cNvCxnSpPr>
              <a:cxnSpLocks/>
            </p:cNvCxnSpPr>
            <p:nvPr/>
          </p:nvCxnSpPr>
          <p:spPr>
            <a:xfrm>
              <a:off x="7860392" y="3207767"/>
              <a:ext cx="49376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46" name="Straight Arrow Connector 145">
            <a:extLst>
              <a:ext uri="{FF2B5EF4-FFF2-40B4-BE49-F238E27FC236}">
                <a16:creationId xmlns:a16="http://schemas.microsoft.com/office/drawing/2014/main" id="{E57C750B-F90B-44C2-9AA7-C343CD5F4A75}"/>
              </a:ext>
            </a:extLst>
          </p:cNvPr>
          <p:cNvCxnSpPr>
            <a:cxnSpLocks/>
          </p:cNvCxnSpPr>
          <p:nvPr/>
        </p:nvCxnSpPr>
        <p:spPr>
          <a:xfrm flipV="1">
            <a:off x="1415243"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3C8ABB19-2DF5-4AF1-88EA-84AEF1F638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4923" y="3992264"/>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A88458F-F829-48BB-9E57-9373008DDE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70466" y="3898264"/>
            <a:ext cx="675713" cy="6757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0E8A2EC-F67A-4502-A8E8-566BA24FB1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800000">
            <a:off x="10074924" y="3947370"/>
            <a:ext cx="675714" cy="6757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21B4B2D3-7F24-44D0-AE2C-AAF773E8E3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12035" y="3867784"/>
            <a:ext cx="682793" cy="682793"/>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4" descr="Kali Linux 2020.1 Release | Linux, Logo sticker, ? logo">
            <a:extLst>
              <a:ext uri="{FF2B5EF4-FFF2-40B4-BE49-F238E27FC236}">
                <a16:creationId xmlns:a16="http://schemas.microsoft.com/office/drawing/2014/main" id="{270F98DA-3388-4D20-8BE2-C5D182A855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71307" y="3947991"/>
            <a:ext cx="1346628" cy="701459"/>
          </a:xfrm>
          <a:prstGeom prst="rect">
            <a:avLst/>
          </a:prstGeom>
          <a:noFill/>
          <a:extLst>
            <a:ext uri="{909E8E84-426E-40DD-AFC4-6F175D3DCCD1}">
              <a14:hiddenFill xmlns:a14="http://schemas.microsoft.com/office/drawing/2010/main">
                <a:solidFill>
                  <a:srgbClr val="FFFFFF"/>
                </a:solidFill>
              </a14:hiddenFill>
            </a:ext>
          </a:extLst>
        </p:spPr>
      </p:pic>
      <p:grpSp>
        <p:nvGrpSpPr>
          <p:cNvPr id="157" name="Group 156">
            <a:extLst>
              <a:ext uri="{FF2B5EF4-FFF2-40B4-BE49-F238E27FC236}">
                <a16:creationId xmlns:a16="http://schemas.microsoft.com/office/drawing/2014/main" id="{BD812AA4-2F3F-4CA7-8FBF-7B9F2C472356}"/>
              </a:ext>
            </a:extLst>
          </p:cNvPr>
          <p:cNvGrpSpPr/>
          <p:nvPr/>
        </p:nvGrpSpPr>
        <p:grpSpPr>
          <a:xfrm>
            <a:off x="1292461" y="2371401"/>
            <a:ext cx="240424" cy="252386"/>
            <a:chOff x="1292461" y="2371401"/>
            <a:chExt cx="240424" cy="252386"/>
          </a:xfrm>
        </p:grpSpPr>
        <p:sp>
          <p:nvSpPr>
            <p:cNvPr id="156" name="Rectangle 155">
              <a:extLst>
                <a:ext uri="{FF2B5EF4-FFF2-40B4-BE49-F238E27FC236}">
                  <a16:creationId xmlns:a16="http://schemas.microsoft.com/office/drawing/2014/main" id="{E47FFDEE-7BA0-428C-8E13-1D1EC5EE6F51}"/>
                </a:ext>
              </a:extLst>
            </p:cNvPr>
            <p:cNvSpPr/>
            <p:nvPr/>
          </p:nvSpPr>
          <p:spPr>
            <a:xfrm>
              <a:off x="1292461" y="2371401"/>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42" name="Picture 18">
              <a:extLst>
                <a:ext uri="{FF2B5EF4-FFF2-40B4-BE49-F238E27FC236}">
                  <a16:creationId xmlns:a16="http://schemas.microsoft.com/office/drawing/2014/main" id="{F14E4AC8-B705-4B4B-A0D1-CC126BD837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13160" y="2402314"/>
              <a:ext cx="199026" cy="199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 name="Group 173">
            <a:extLst>
              <a:ext uri="{FF2B5EF4-FFF2-40B4-BE49-F238E27FC236}">
                <a16:creationId xmlns:a16="http://schemas.microsoft.com/office/drawing/2014/main" id="{8947A612-5AAB-4F2D-968E-9A0DF770EF9E}"/>
              </a:ext>
            </a:extLst>
          </p:cNvPr>
          <p:cNvGrpSpPr/>
          <p:nvPr/>
        </p:nvGrpSpPr>
        <p:grpSpPr>
          <a:xfrm>
            <a:off x="2980289" y="2372638"/>
            <a:ext cx="240424" cy="252386"/>
            <a:chOff x="1292461" y="2371401"/>
            <a:chExt cx="240424" cy="252386"/>
          </a:xfrm>
        </p:grpSpPr>
        <p:sp>
          <p:nvSpPr>
            <p:cNvPr id="175" name="Rectangle 174">
              <a:extLst>
                <a:ext uri="{FF2B5EF4-FFF2-40B4-BE49-F238E27FC236}">
                  <a16:creationId xmlns:a16="http://schemas.microsoft.com/office/drawing/2014/main" id="{777B94CC-78A4-4AD6-B2F8-3457C9DB7A11}"/>
                </a:ext>
              </a:extLst>
            </p:cNvPr>
            <p:cNvSpPr/>
            <p:nvPr/>
          </p:nvSpPr>
          <p:spPr>
            <a:xfrm>
              <a:off x="1292461" y="2371401"/>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6" name="Picture 18">
              <a:extLst>
                <a:ext uri="{FF2B5EF4-FFF2-40B4-BE49-F238E27FC236}">
                  <a16:creationId xmlns:a16="http://schemas.microsoft.com/office/drawing/2014/main" id="{BC94A340-95AE-42A5-B537-B1494D53938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13160" y="2402314"/>
              <a:ext cx="199026" cy="199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7" name="Straight Arrow Connector 176">
            <a:extLst>
              <a:ext uri="{FF2B5EF4-FFF2-40B4-BE49-F238E27FC236}">
                <a16:creationId xmlns:a16="http://schemas.microsoft.com/office/drawing/2014/main" id="{D56FD215-9A4D-40BB-8A48-BE2F96F92C37}"/>
              </a:ext>
            </a:extLst>
          </p:cNvPr>
          <p:cNvCxnSpPr>
            <a:cxnSpLocks/>
          </p:cNvCxnSpPr>
          <p:nvPr/>
        </p:nvCxnSpPr>
        <p:spPr>
          <a:xfrm flipV="1">
            <a:off x="3100501"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58" name="Group 157">
            <a:extLst>
              <a:ext uri="{FF2B5EF4-FFF2-40B4-BE49-F238E27FC236}">
                <a16:creationId xmlns:a16="http://schemas.microsoft.com/office/drawing/2014/main" id="{315AA271-4106-40D9-BC77-E6448A5411D0}"/>
              </a:ext>
            </a:extLst>
          </p:cNvPr>
          <p:cNvGrpSpPr/>
          <p:nvPr/>
        </p:nvGrpSpPr>
        <p:grpSpPr>
          <a:xfrm>
            <a:off x="11124075" y="2372638"/>
            <a:ext cx="240424" cy="1574732"/>
            <a:chOff x="10285941" y="2372638"/>
            <a:chExt cx="240424" cy="1574732"/>
          </a:xfrm>
        </p:grpSpPr>
        <p:grpSp>
          <p:nvGrpSpPr>
            <p:cNvPr id="178" name="Group 177">
              <a:extLst>
                <a:ext uri="{FF2B5EF4-FFF2-40B4-BE49-F238E27FC236}">
                  <a16:creationId xmlns:a16="http://schemas.microsoft.com/office/drawing/2014/main" id="{15D27A1C-1217-44A7-B0D3-B2217A32BF33}"/>
                </a:ext>
              </a:extLst>
            </p:cNvPr>
            <p:cNvGrpSpPr/>
            <p:nvPr/>
          </p:nvGrpSpPr>
          <p:grpSpPr>
            <a:xfrm>
              <a:off x="10285941" y="2372638"/>
              <a:ext cx="240424" cy="252386"/>
              <a:chOff x="1292461" y="2371401"/>
              <a:chExt cx="240424" cy="252386"/>
            </a:xfrm>
          </p:grpSpPr>
          <p:sp>
            <p:nvSpPr>
              <p:cNvPr id="179" name="Rectangle 178">
                <a:extLst>
                  <a:ext uri="{FF2B5EF4-FFF2-40B4-BE49-F238E27FC236}">
                    <a16:creationId xmlns:a16="http://schemas.microsoft.com/office/drawing/2014/main" id="{499AEA77-C0B9-49CE-A7D4-7062B4103F4C}"/>
                  </a:ext>
                </a:extLst>
              </p:cNvPr>
              <p:cNvSpPr/>
              <p:nvPr/>
            </p:nvSpPr>
            <p:spPr>
              <a:xfrm>
                <a:off x="1292461" y="2371401"/>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0" name="Picture 18">
                <a:extLst>
                  <a:ext uri="{FF2B5EF4-FFF2-40B4-BE49-F238E27FC236}">
                    <a16:creationId xmlns:a16="http://schemas.microsoft.com/office/drawing/2014/main" id="{43E0641A-355B-4575-87D0-FCB378AC11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13160" y="2402314"/>
                <a:ext cx="199026" cy="199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1" name="Straight Arrow Connector 180">
              <a:extLst>
                <a:ext uri="{FF2B5EF4-FFF2-40B4-BE49-F238E27FC236}">
                  <a16:creationId xmlns:a16="http://schemas.microsoft.com/office/drawing/2014/main" id="{33A91009-9893-4AA6-BCFA-1AD7B6F9379F}"/>
                </a:ext>
              </a:extLst>
            </p:cNvPr>
            <p:cNvCxnSpPr>
              <a:cxnSpLocks/>
            </p:cNvCxnSpPr>
            <p:nvPr/>
          </p:nvCxnSpPr>
          <p:spPr>
            <a:xfrm flipV="1">
              <a:off x="10406153"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84" name="Group 183">
            <a:extLst>
              <a:ext uri="{FF2B5EF4-FFF2-40B4-BE49-F238E27FC236}">
                <a16:creationId xmlns:a16="http://schemas.microsoft.com/office/drawing/2014/main" id="{E09C6358-6EFC-4891-BF21-52EA854346F5}"/>
              </a:ext>
            </a:extLst>
          </p:cNvPr>
          <p:cNvGrpSpPr/>
          <p:nvPr/>
        </p:nvGrpSpPr>
        <p:grpSpPr>
          <a:xfrm>
            <a:off x="10288173" y="2372638"/>
            <a:ext cx="240424" cy="1574732"/>
            <a:chOff x="10285941" y="2372638"/>
            <a:chExt cx="240424" cy="1574732"/>
          </a:xfrm>
        </p:grpSpPr>
        <p:grpSp>
          <p:nvGrpSpPr>
            <p:cNvPr id="185" name="Group 184">
              <a:extLst>
                <a:ext uri="{FF2B5EF4-FFF2-40B4-BE49-F238E27FC236}">
                  <a16:creationId xmlns:a16="http://schemas.microsoft.com/office/drawing/2014/main" id="{66CB5A0F-0E7D-4697-BBAD-F134BD17A1D3}"/>
                </a:ext>
              </a:extLst>
            </p:cNvPr>
            <p:cNvGrpSpPr/>
            <p:nvPr/>
          </p:nvGrpSpPr>
          <p:grpSpPr>
            <a:xfrm>
              <a:off x="10285941" y="2372638"/>
              <a:ext cx="240424" cy="252386"/>
              <a:chOff x="1292461" y="2371401"/>
              <a:chExt cx="240424" cy="252386"/>
            </a:xfrm>
          </p:grpSpPr>
          <p:sp>
            <p:nvSpPr>
              <p:cNvPr id="187" name="Rectangle 186">
                <a:extLst>
                  <a:ext uri="{FF2B5EF4-FFF2-40B4-BE49-F238E27FC236}">
                    <a16:creationId xmlns:a16="http://schemas.microsoft.com/office/drawing/2014/main" id="{5E5E93A1-88E7-46E8-AD09-E1EF75745F47}"/>
                  </a:ext>
                </a:extLst>
              </p:cNvPr>
              <p:cNvSpPr/>
              <p:nvPr/>
            </p:nvSpPr>
            <p:spPr>
              <a:xfrm>
                <a:off x="1292461" y="2371401"/>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8" name="Picture 18">
                <a:extLst>
                  <a:ext uri="{FF2B5EF4-FFF2-40B4-BE49-F238E27FC236}">
                    <a16:creationId xmlns:a16="http://schemas.microsoft.com/office/drawing/2014/main" id="{0F596F5C-B976-40F7-BBB3-CC7D21D46B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13160" y="2402314"/>
                <a:ext cx="199026" cy="199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6" name="Straight Arrow Connector 185">
              <a:extLst>
                <a:ext uri="{FF2B5EF4-FFF2-40B4-BE49-F238E27FC236}">
                  <a16:creationId xmlns:a16="http://schemas.microsoft.com/office/drawing/2014/main" id="{F979A9F6-83DF-432F-AC3E-9F141C67B6F3}"/>
                </a:ext>
              </a:extLst>
            </p:cNvPr>
            <p:cNvCxnSpPr>
              <a:cxnSpLocks/>
            </p:cNvCxnSpPr>
            <p:nvPr/>
          </p:nvCxnSpPr>
          <p:spPr>
            <a:xfrm flipV="1">
              <a:off x="10406153"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89" name="Group 188">
            <a:extLst>
              <a:ext uri="{FF2B5EF4-FFF2-40B4-BE49-F238E27FC236}">
                <a16:creationId xmlns:a16="http://schemas.microsoft.com/office/drawing/2014/main" id="{94AE5D83-04E4-4429-BB7D-C64FE0CEDADB}"/>
              </a:ext>
            </a:extLst>
          </p:cNvPr>
          <p:cNvGrpSpPr/>
          <p:nvPr/>
        </p:nvGrpSpPr>
        <p:grpSpPr>
          <a:xfrm>
            <a:off x="5387003" y="2378945"/>
            <a:ext cx="240424" cy="1574732"/>
            <a:chOff x="10285941" y="2372638"/>
            <a:chExt cx="240424" cy="1574732"/>
          </a:xfrm>
        </p:grpSpPr>
        <p:grpSp>
          <p:nvGrpSpPr>
            <p:cNvPr id="190" name="Group 189">
              <a:extLst>
                <a:ext uri="{FF2B5EF4-FFF2-40B4-BE49-F238E27FC236}">
                  <a16:creationId xmlns:a16="http://schemas.microsoft.com/office/drawing/2014/main" id="{965D9D76-1BEC-40CA-99EB-67590296F312}"/>
                </a:ext>
              </a:extLst>
            </p:cNvPr>
            <p:cNvGrpSpPr/>
            <p:nvPr/>
          </p:nvGrpSpPr>
          <p:grpSpPr>
            <a:xfrm>
              <a:off x="10285941" y="2372638"/>
              <a:ext cx="240424" cy="252386"/>
              <a:chOff x="1292461" y="2371401"/>
              <a:chExt cx="240424" cy="252386"/>
            </a:xfrm>
          </p:grpSpPr>
          <p:sp>
            <p:nvSpPr>
              <p:cNvPr id="192" name="Rectangle 191">
                <a:extLst>
                  <a:ext uri="{FF2B5EF4-FFF2-40B4-BE49-F238E27FC236}">
                    <a16:creationId xmlns:a16="http://schemas.microsoft.com/office/drawing/2014/main" id="{B799EF05-5257-4BA7-AA55-7815C8931E33}"/>
                  </a:ext>
                </a:extLst>
              </p:cNvPr>
              <p:cNvSpPr/>
              <p:nvPr/>
            </p:nvSpPr>
            <p:spPr>
              <a:xfrm>
                <a:off x="1292461" y="2371401"/>
                <a:ext cx="240424" cy="2523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3" name="Picture 18">
                <a:extLst>
                  <a:ext uri="{FF2B5EF4-FFF2-40B4-BE49-F238E27FC236}">
                    <a16:creationId xmlns:a16="http://schemas.microsoft.com/office/drawing/2014/main" id="{FC11D5B5-9486-4E0E-9818-B9535D06C2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13160" y="2402314"/>
                <a:ext cx="199026" cy="199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1" name="Straight Arrow Connector 190">
              <a:extLst>
                <a:ext uri="{FF2B5EF4-FFF2-40B4-BE49-F238E27FC236}">
                  <a16:creationId xmlns:a16="http://schemas.microsoft.com/office/drawing/2014/main" id="{26A92701-56E3-4B49-80B1-6ED3203FEF37}"/>
                </a:ext>
              </a:extLst>
            </p:cNvPr>
            <p:cNvCxnSpPr>
              <a:cxnSpLocks/>
            </p:cNvCxnSpPr>
            <p:nvPr/>
          </p:nvCxnSpPr>
          <p:spPr>
            <a:xfrm flipV="1">
              <a:off x="10406153" y="2907966"/>
              <a:ext cx="0" cy="10394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194" name="Straight Connector 193">
            <a:extLst>
              <a:ext uri="{FF2B5EF4-FFF2-40B4-BE49-F238E27FC236}">
                <a16:creationId xmlns:a16="http://schemas.microsoft.com/office/drawing/2014/main" id="{BEB62257-93F9-4A28-B9EB-BCCCFCE7855B}"/>
              </a:ext>
            </a:extLst>
          </p:cNvPr>
          <p:cNvCxnSpPr>
            <a:cxnSpLocks/>
          </p:cNvCxnSpPr>
          <p:nvPr/>
        </p:nvCxnSpPr>
        <p:spPr>
          <a:xfrm>
            <a:off x="3792535" y="3202434"/>
            <a:ext cx="49376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3" name="Text Placeholder 4">
            <a:extLst>
              <a:ext uri="{FF2B5EF4-FFF2-40B4-BE49-F238E27FC236}">
                <a16:creationId xmlns:a16="http://schemas.microsoft.com/office/drawing/2014/main" id="{367D4D6A-D561-4699-AAE5-CAABFFCD0172}"/>
              </a:ext>
            </a:extLst>
          </p:cNvPr>
          <p:cNvSpPr txBox="1">
            <a:spLocks/>
          </p:cNvSpPr>
          <p:nvPr/>
        </p:nvSpPr>
        <p:spPr>
          <a:xfrm>
            <a:off x="5230679" y="6275666"/>
            <a:ext cx="2114030" cy="2676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09585">
              <a:lnSpc>
                <a:spcPct val="100000"/>
              </a:lnSpc>
              <a:spcBef>
                <a:spcPts val="0"/>
              </a:spcBef>
              <a:buFontTx/>
              <a:buNone/>
              <a:defRPr/>
            </a:pPr>
            <a:r>
              <a:rPr lang="en-US" sz="1400" dirty="0">
                <a:solidFill>
                  <a:srgbClr val="000000"/>
                </a:solidFill>
              </a:rPr>
              <a:t>Amazon GuardDuty</a:t>
            </a:r>
          </a:p>
        </p:txBody>
      </p:sp>
      <p:pic>
        <p:nvPicPr>
          <p:cNvPr id="124" name="Graphic 112">
            <a:extLst>
              <a:ext uri="{FF2B5EF4-FFF2-40B4-BE49-F238E27FC236}">
                <a16:creationId xmlns:a16="http://schemas.microsoft.com/office/drawing/2014/main" id="{CEFDD05D-08C0-4E18-885B-42BE82E0C22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38355" y="5407631"/>
            <a:ext cx="898678" cy="898678"/>
          </a:xfrm>
          <a:prstGeom prst="rect">
            <a:avLst/>
          </a:prstGeom>
        </p:spPr>
      </p:pic>
      <p:grpSp>
        <p:nvGrpSpPr>
          <p:cNvPr id="2" name="Group 1">
            <a:extLst>
              <a:ext uri="{FF2B5EF4-FFF2-40B4-BE49-F238E27FC236}">
                <a16:creationId xmlns:a16="http://schemas.microsoft.com/office/drawing/2014/main" id="{257C8084-6D6A-4655-A8ED-2500948BD2A5}"/>
              </a:ext>
            </a:extLst>
          </p:cNvPr>
          <p:cNvGrpSpPr/>
          <p:nvPr/>
        </p:nvGrpSpPr>
        <p:grpSpPr>
          <a:xfrm>
            <a:off x="3535114" y="3076296"/>
            <a:ext cx="4526768" cy="2308888"/>
            <a:chOff x="3535114" y="3076296"/>
            <a:chExt cx="4526768" cy="2308888"/>
          </a:xfrm>
        </p:grpSpPr>
        <p:pic>
          <p:nvPicPr>
            <p:cNvPr id="202" name="Picture 22">
              <a:extLst>
                <a:ext uri="{FF2B5EF4-FFF2-40B4-BE49-F238E27FC236}">
                  <a16:creationId xmlns:a16="http://schemas.microsoft.com/office/drawing/2014/main" id="{035F8586-2369-4890-94E5-A13994327A81}"/>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751424">
              <a:off x="3535114" y="3250910"/>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2">
              <a:extLst>
                <a:ext uri="{FF2B5EF4-FFF2-40B4-BE49-F238E27FC236}">
                  <a16:creationId xmlns:a16="http://schemas.microsoft.com/office/drawing/2014/main" id="{3D1E1C8D-621B-4068-BE1E-6B32DEE48D6B}"/>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5942894" y="3271658"/>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2">
              <a:extLst>
                <a:ext uri="{FF2B5EF4-FFF2-40B4-BE49-F238E27FC236}">
                  <a16:creationId xmlns:a16="http://schemas.microsoft.com/office/drawing/2014/main" id="{6DE2D395-DA42-4C8B-88E6-B0F4B70A0B36}"/>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5942894" y="4011314"/>
              <a:ext cx="675712" cy="675712"/>
            </a:xfrm>
            <a:prstGeom prst="rect">
              <a:avLst/>
            </a:prstGeom>
            <a:noFill/>
            <a:extLst>
              <a:ext uri="{909E8E84-426E-40DD-AFC4-6F175D3DCCD1}">
                <a14:hiddenFill xmlns:a14="http://schemas.microsoft.com/office/drawing/2010/main">
                  <a:solidFill>
                    <a:srgbClr val="FFFFFF"/>
                  </a:solidFill>
                </a14:hiddenFill>
              </a:ext>
            </a:extLst>
          </p:spPr>
        </p:pic>
        <p:grpSp>
          <p:nvGrpSpPr>
            <p:cNvPr id="1024" name="Group 1023">
              <a:extLst>
                <a:ext uri="{FF2B5EF4-FFF2-40B4-BE49-F238E27FC236}">
                  <a16:creationId xmlns:a16="http://schemas.microsoft.com/office/drawing/2014/main" id="{3B482D27-17F4-428E-BC7B-292A87C3517D}"/>
                </a:ext>
              </a:extLst>
            </p:cNvPr>
            <p:cNvGrpSpPr/>
            <p:nvPr/>
          </p:nvGrpSpPr>
          <p:grpSpPr>
            <a:xfrm rot="18819188">
              <a:off x="6641860" y="3820013"/>
              <a:ext cx="2163739" cy="676305"/>
              <a:chOff x="7633502" y="5848448"/>
              <a:chExt cx="2163739" cy="676305"/>
            </a:xfrm>
          </p:grpSpPr>
          <p:pic>
            <p:nvPicPr>
              <p:cNvPr id="215" name="Picture 22">
                <a:extLst>
                  <a:ext uri="{FF2B5EF4-FFF2-40B4-BE49-F238E27FC236}">
                    <a16:creationId xmlns:a16="http://schemas.microsoft.com/office/drawing/2014/main" id="{535F101B-2966-4932-B83C-37FB4EB3D2A6}"/>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633502" y="5848448"/>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2">
                <a:extLst>
                  <a:ext uri="{FF2B5EF4-FFF2-40B4-BE49-F238E27FC236}">
                    <a16:creationId xmlns:a16="http://schemas.microsoft.com/office/drawing/2014/main" id="{8C936355-825B-48BE-B5D1-8DE7B2CFB950}"/>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377515" y="5848448"/>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2">
                <a:extLst>
                  <a:ext uri="{FF2B5EF4-FFF2-40B4-BE49-F238E27FC236}">
                    <a16:creationId xmlns:a16="http://schemas.microsoft.com/office/drawing/2014/main" id="{E6E8304F-1CA0-45F2-B6FB-86464911D6D9}"/>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121529" y="5849041"/>
                <a:ext cx="675712" cy="675712"/>
              </a:xfrm>
              <a:prstGeom prst="rect">
                <a:avLst/>
              </a:prstGeom>
              <a:noFill/>
              <a:extLst>
                <a:ext uri="{909E8E84-426E-40DD-AFC4-6F175D3DCCD1}">
                  <a14:hiddenFill xmlns:a14="http://schemas.microsoft.com/office/drawing/2010/main">
                    <a:solidFill>
                      <a:srgbClr val="FFFFFF"/>
                    </a:solidFill>
                  </a14:hiddenFill>
                </a:ext>
              </a:extLst>
            </p:spPr>
          </p:pic>
        </p:grpSp>
        <p:pic>
          <p:nvPicPr>
            <p:cNvPr id="125" name="Picture 22">
              <a:extLst>
                <a:ext uri="{FF2B5EF4-FFF2-40B4-BE49-F238E27FC236}">
                  <a16:creationId xmlns:a16="http://schemas.microsoft.com/office/drawing/2014/main" id="{B42E0B1A-2629-4A9F-B727-958C3A5533A0}"/>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5949967" y="4709472"/>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2">
              <a:extLst>
                <a:ext uri="{FF2B5EF4-FFF2-40B4-BE49-F238E27FC236}">
                  <a16:creationId xmlns:a16="http://schemas.microsoft.com/office/drawing/2014/main" id="{74E66807-2E72-4C96-9E78-23993CB7718F}"/>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751424">
              <a:off x="4136650" y="3915483"/>
              <a:ext cx="675712" cy="67571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2">
              <a:extLst>
                <a:ext uri="{FF2B5EF4-FFF2-40B4-BE49-F238E27FC236}">
                  <a16:creationId xmlns:a16="http://schemas.microsoft.com/office/drawing/2014/main" id="{C8A8B289-009E-4399-AB40-BC452A49F0FF}"/>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751424">
              <a:off x="4726029" y="4509629"/>
              <a:ext cx="675712" cy="6757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Straight Arrow Connector 146">
            <a:extLst>
              <a:ext uri="{FF2B5EF4-FFF2-40B4-BE49-F238E27FC236}">
                <a16:creationId xmlns:a16="http://schemas.microsoft.com/office/drawing/2014/main" id="{AFCD586C-6851-4A8D-A4DE-32FB350A072E}"/>
              </a:ext>
            </a:extLst>
          </p:cNvPr>
          <p:cNvCxnSpPr>
            <a:cxnSpLocks/>
          </p:cNvCxnSpPr>
          <p:nvPr/>
        </p:nvCxnSpPr>
        <p:spPr>
          <a:xfrm>
            <a:off x="8382107" y="5846139"/>
            <a:ext cx="6661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E908E7CC-9C03-4F45-86C2-3EB2F193A7AA}"/>
              </a:ext>
            </a:extLst>
          </p:cNvPr>
          <p:cNvSpPr txBox="1"/>
          <p:nvPr/>
        </p:nvSpPr>
        <p:spPr>
          <a:xfrm>
            <a:off x="2697452" y="5371141"/>
            <a:ext cx="2533227" cy="923330"/>
          </a:xfrm>
          <a:prstGeom prst="rect">
            <a:avLst/>
          </a:prstGeom>
          <a:noFill/>
        </p:spPr>
        <p:txBody>
          <a:bodyPr wrap="square">
            <a:spAutoFit/>
          </a:bodyPr>
          <a:lstStyle/>
          <a:p>
            <a:pPr algn="r"/>
            <a:r>
              <a:rPr lang="en-GB" dirty="0"/>
              <a:t>VPC flow logs</a:t>
            </a:r>
          </a:p>
          <a:p>
            <a:pPr algn="r"/>
            <a:r>
              <a:rPr lang="en-GB" dirty="0"/>
              <a:t>DNS logs</a:t>
            </a:r>
          </a:p>
          <a:p>
            <a:pPr algn="r"/>
            <a:r>
              <a:rPr lang="en-GB" dirty="0"/>
              <a:t>AWS CloudTrail events</a:t>
            </a:r>
          </a:p>
        </p:txBody>
      </p:sp>
      <p:pic>
        <p:nvPicPr>
          <p:cNvPr id="152" name="Picture 22">
            <a:extLst>
              <a:ext uri="{FF2B5EF4-FFF2-40B4-BE49-F238E27FC236}">
                <a16:creationId xmlns:a16="http://schemas.microsoft.com/office/drawing/2014/main" id="{2CCA21BC-6E7B-4B1E-8BA4-C326ABFDA3E7}"/>
              </a:ext>
            </a:extLst>
          </p:cNvPr>
          <p:cNvPicPr>
            <a:picLocks noChangeAspect="1" noChangeArrowheads="1"/>
          </p:cNvPicPr>
          <p:nvPr/>
        </p:nvPicPr>
        <p:blipFill>
          <a:blip r:embed="rId18">
            <a:biLevel thresh="75000"/>
            <a:extLst>
              <a:ext uri="{28A0092B-C50C-407E-A947-70E740481C1C}">
                <a14:useLocalDpi xmlns:a14="http://schemas.microsoft.com/office/drawing/2010/main" val="0"/>
              </a:ext>
            </a:extLst>
          </a:blip>
          <a:srcRect/>
          <a:stretch>
            <a:fillRect/>
          </a:stretch>
        </p:blipFill>
        <p:spPr bwMode="auto">
          <a:xfrm rot="10800000" flipH="1">
            <a:off x="5063885" y="5517113"/>
            <a:ext cx="675712" cy="67571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6BADE19-28D1-478E-B57C-430BB3613030}"/>
              </a:ext>
            </a:extLst>
          </p:cNvPr>
          <p:cNvGrpSpPr/>
          <p:nvPr/>
        </p:nvGrpSpPr>
        <p:grpSpPr>
          <a:xfrm>
            <a:off x="10572494" y="5331908"/>
            <a:ext cx="1504894" cy="898678"/>
            <a:chOff x="9127297" y="5331908"/>
            <a:chExt cx="1504894" cy="898678"/>
          </a:xfrm>
        </p:grpSpPr>
        <p:pic>
          <p:nvPicPr>
            <p:cNvPr id="145" name="Picture 8">
              <a:extLst>
                <a:ext uri="{FF2B5EF4-FFF2-40B4-BE49-F238E27FC236}">
                  <a16:creationId xmlns:a16="http://schemas.microsoft.com/office/drawing/2014/main" id="{035A2670-0584-4BE4-8D05-632482F0EC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33513" y="5331908"/>
              <a:ext cx="898678" cy="898678"/>
            </a:xfrm>
            <a:prstGeom prst="rect">
              <a:avLst/>
            </a:prstGeom>
            <a:noFill/>
            <a:extLst>
              <a:ext uri="{909E8E84-426E-40DD-AFC4-6F175D3DCCD1}">
                <a14:hiddenFill xmlns:a14="http://schemas.microsoft.com/office/drawing/2010/main">
                  <a:solidFill>
                    <a:srgbClr val="FFFFFF"/>
                  </a:solidFill>
                </a14:hiddenFill>
              </a:ext>
            </a:extLst>
          </p:spPr>
        </p:pic>
        <p:cxnSp>
          <p:nvCxnSpPr>
            <p:cNvPr id="161" name="Straight Arrow Connector 160">
              <a:extLst>
                <a:ext uri="{FF2B5EF4-FFF2-40B4-BE49-F238E27FC236}">
                  <a16:creationId xmlns:a16="http://schemas.microsoft.com/office/drawing/2014/main" id="{3EB05F57-634B-4A3C-BCD7-DBCE1CE5772A}"/>
                </a:ext>
              </a:extLst>
            </p:cNvPr>
            <p:cNvCxnSpPr>
              <a:cxnSpLocks/>
            </p:cNvCxnSpPr>
            <p:nvPr/>
          </p:nvCxnSpPr>
          <p:spPr>
            <a:xfrm>
              <a:off x="9127297" y="5781247"/>
              <a:ext cx="66618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205FD2A6-9FD0-4688-B290-8A3362289AA6}"/>
                </a:ext>
              </a:extLst>
            </p:cNvPr>
            <p:cNvSpPr/>
            <p:nvPr/>
          </p:nvSpPr>
          <p:spPr>
            <a:xfrm>
              <a:off x="9939050" y="5430187"/>
              <a:ext cx="537349" cy="4026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82" name="Picture 10">
              <a:extLst>
                <a:ext uri="{FF2B5EF4-FFF2-40B4-BE49-F238E27FC236}">
                  <a16:creationId xmlns:a16="http://schemas.microsoft.com/office/drawing/2014/main" id="{C9C89C1B-98E8-4A9E-85FD-EDFA49535C3A}"/>
                </a:ext>
              </a:extLst>
            </p:cNvPr>
            <p:cNvPicPr>
              <a:picLocks noChangeAspect="1" noChangeArrowheads="1"/>
            </p:cNvPicPr>
            <p:nvPr/>
          </p:nvPicPr>
          <p:blipFill>
            <a:blip r:embed="rId2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97660" y="5422345"/>
              <a:ext cx="405172" cy="4051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18B2E65-9221-4D92-8A3E-DD93D6518E40}"/>
              </a:ext>
            </a:extLst>
          </p:cNvPr>
          <p:cNvGrpSpPr/>
          <p:nvPr/>
        </p:nvGrpSpPr>
        <p:grpSpPr>
          <a:xfrm>
            <a:off x="9105156" y="5149267"/>
            <a:ext cx="1402742" cy="1229160"/>
            <a:chOff x="8802269" y="5149267"/>
            <a:chExt cx="1402742" cy="1229160"/>
          </a:xfrm>
        </p:grpSpPr>
        <p:pic>
          <p:nvPicPr>
            <p:cNvPr id="9" name="Picture 8">
              <a:extLst>
                <a:ext uri="{FF2B5EF4-FFF2-40B4-BE49-F238E27FC236}">
                  <a16:creationId xmlns:a16="http://schemas.microsoft.com/office/drawing/2014/main" id="{CD83D265-301F-483D-942E-DE97E4DC8C17}"/>
                </a:ext>
              </a:extLst>
            </p:cNvPr>
            <p:cNvPicPr>
              <a:picLocks noChangeAspect="1"/>
            </p:cNvPicPr>
            <p:nvPr/>
          </p:nvPicPr>
          <p:blipFill rotWithShape="1">
            <a:blip r:embed="rId21">
              <a:extLst>
                <a:ext uri="{28A0092B-C50C-407E-A947-70E740481C1C}">
                  <a14:useLocalDpi xmlns:a14="http://schemas.microsoft.com/office/drawing/2010/main" val="0"/>
                </a:ext>
              </a:extLst>
            </a:blip>
            <a:srcRect l="21349" t="58715" r="23508" b="3081"/>
            <a:stretch/>
          </p:blipFill>
          <p:spPr>
            <a:xfrm>
              <a:off x="8893690" y="5430187"/>
              <a:ext cx="1220190" cy="948240"/>
            </a:xfrm>
            <a:prstGeom prst="rect">
              <a:avLst/>
            </a:prstGeom>
          </p:spPr>
        </p:pic>
        <p:grpSp>
          <p:nvGrpSpPr>
            <p:cNvPr id="14" name="Group 13">
              <a:extLst>
                <a:ext uri="{FF2B5EF4-FFF2-40B4-BE49-F238E27FC236}">
                  <a16:creationId xmlns:a16="http://schemas.microsoft.com/office/drawing/2014/main" id="{7D8E1F4B-AC9A-41FA-A89D-C8FF377B80FA}"/>
                </a:ext>
              </a:extLst>
            </p:cNvPr>
            <p:cNvGrpSpPr/>
            <p:nvPr/>
          </p:nvGrpSpPr>
          <p:grpSpPr>
            <a:xfrm>
              <a:off x="9756170" y="6077852"/>
              <a:ext cx="448841" cy="276999"/>
              <a:chOff x="10093410" y="5770995"/>
              <a:chExt cx="448841" cy="276999"/>
            </a:xfrm>
          </p:grpSpPr>
          <p:sp>
            <p:nvSpPr>
              <p:cNvPr id="166" name="Rectangle: Rounded Corners 165">
                <a:extLst>
                  <a:ext uri="{FF2B5EF4-FFF2-40B4-BE49-F238E27FC236}">
                    <a16:creationId xmlns:a16="http://schemas.microsoft.com/office/drawing/2014/main" id="{B53FE8D7-E7FE-44CF-B187-B2571B1A0FF0}"/>
                  </a:ext>
                </a:extLst>
              </p:cNvPr>
              <p:cNvSpPr/>
              <p:nvPr/>
            </p:nvSpPr>
            <p:spPr>
              <a:xfrm>
                <a:off x="10127968" y="5791523"/>
                <a:ext cx="384014" cy="256471"/>
              </a:xfrm>
              <a:prstGeom prst="roundRect">
                <a:avLst/>
              </a:prstGeom>
              <a:solidFill>
                <a:srgbClr val="8DB21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2" name="TextBox 161">
                <a:extLst>
                  <a:ext uri="{FF2B5EF4-FFF2-40B4-BE49-F238E27FC236}">
                    <a16:creationId xmlns:a16="http://schemas.microsoft.com/office/drawing/2014/main" id="{78CD062A-4D2B-4394-80B7-2B1610B9EFD8}"/>
                  </a:ext>
                </a:extLst>
              </p:cNvPr>
              <p:cNvSpPr txBox="1"/>
              <p:nvPr/>
            </p:nvSpPr>
            <p:spPr>
              <a:xfrm>
                <a:off x="10093410" y="5770995"/>
                <a:ext cx="448841" cy="276999"/>
              </a:xfrm>
              <a:prstGeom prst="rect">
                <a:avLst/>
              </a:prstGeom>
              <a:noFill/>
            </p:spPr>
            <p:txBody>
              <a:bodyPr wrap="none" rtlCol="0">
                <a:spAutoFit/>
              </a:bodyPr>
              <a:lstStyle/>
              <a:p>
                <a:pPr algn="ctr"/>
                <a:r>
                  <a:rPr lang="en-GB" sz="1200" b="1" dirty="0">
                    <a:solidFill>
                      <a:schemeClr val="bg1"/>
                    </a:solidFill>
                  </a:rPr>
                  <a:t>Low</a:t>
                </a:r>
              </a:p>
            </p:txBody>
          </p:sp>
        </p:grpSp>
        <p:sp>
          <p:nvSpPr>
            <p:cNvPr id="167" name="Rectangle: Rounded Corners 166">
              <a:extLst>
                <a:ext uri="{FF2B5EF4-FFF2-40B4-BE49-F238E27FC236}">
                  <a16:creationId xmlns:a16="http://schemas.microsoft.com/office/drawing/2014/main" id="{A29A1254-3B6B-424C-8552-9EF8FEA18577}"/>
                </a:ext>
              </a:extLst>
            </p:cNvPr>
            <p:cNvSpPr/>
            <p:nvPr/>
          </p:nvSpPr>
          <p:spPr>
            <a:xfrm>
              <a:off x="9210632" y="5165874"/>
              <a:ext cx="603404" cy="256471"/>
            </a:xfrm>
            <a:prstGeom prst="roundRect">
              <a:avLst/>
            </a:prstGeom>
            <a:solidFill>
              <a:srgbClr val="FDEA1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3" name="TextBox 162">
              <a:extLst>
                <a:ext uri="{FF2B5EF4-FFF2-40B4-BE49-F238E27FC236}">
                  <a16:creationId xmlns:a16="http://schemas.microsoft.com/office/drawing/2014/main" id="{C789FE6D-5FCF-409D-A830-6BA2A2E72F35}"/>
                </a:ext>
              </a:extLst>
            </p:cNvPr>
            <p:cNvSpPr txBox="1"/>
            <p:nvPr/>
          </p:nvSpPr>
          <p:spPr>
            <a:xfrm>
              <a:off x="9149093" y="5149267"/>
              <a:ext cx="726482" cy="276999"/>
            </a:xfrm>
            <a:prstGeom prst="rect">
              <a:avLst/>
            </a:prstGeom>
            <a:noFill/>
          </p:spPr>
          <p:txBody>
            <a:bodyPr wrap="none" rtlCol="0">
              <a:spAutoFit/>
            </a:bodyPr>
            <a:lstStyle/>
            <a:p>
              <a:pPr algn="ctr"/>
              <a:r>
                <a:rPr lang="en-GB" sz="1200" b="1" dirty="0"/>
                <a:t>Medium</a:t>
              </a:r>
            </a:p>
          </p:txBody>
        </p:sp>
        <p:grpSp>
          <p:nvGrpSpPr>
            <p:cNvPr id="13" name="Group 12">
              <a:extLst>
                <a:ext uri="{FF2B5EF4-FFF2-40B4-BE49-F238E27FC236}">
                  <a16:creationId xmlns:a16="http://schemas.microsoft.com/office/drawing/2014/main" id="{B86291BB-AACC-4113-8C2F-D667E9BD4CAD}"/>
                </a:ext>
              </a:extLst>
            </p:cNvPr>
            <p:cNvGrpSpPr/>
            <p:nvPr/>
          </p:nvGrpSpPr>
          <p:grpSpPr>
            <a:xfrm>
              <a:off x="8802269" y="6077853"/>
              <a:ext cx="478016" cy="276999"/>
              <a:chOff x="8311731" y="6097584"/>
              <a:chExt cx="478016" cy="276999"/>
            </a:xfrm>
          </p:grpSpPr>
          <p:sp>
            <p:nvSpPr>
              <p:cNvPr id="12" name="Rectangle: Rounded Corners 11">
                <a:extLst>
                  <a:ext uri="{FF2B5EF4-FFF2-40B4-BE49-F238E27FC236}">
                    <a16:creationId xmlns:a16="http://schemas.microsoft.com/office/drawing/2014/main" id="{DAB8AF91-3415-4B5C-872E-57FE20049B70}"/>
                  </a:ext>
                </a:extLst>
              </p:cNvPr>
              <p:cNvSpPr/>
              <p:nvPr/>
            </p:nvSpPr>
            <p:spPr>
              <a:xfrm>
                <a:off x="8361424" y="6118112"/>
                <a:ext cx="384014" cy="256471"/>
              </a:xfrm>
              <a:prstGeom prst="roundRect">
                <a:avLst/>
              </a:prstGeom>
              <a:solidFill>
                <a:srgbClr val="E53329"/>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4D6A0F8F-5AE2-4BB9-BB05-3F5088D110E5}"/>
                  </a:ext>
                </a:extLst>
              </p:cNvPr>
              <p:cNvSpPr txBox="1"/>
              <p:nvPr/>
            </p:nvSpPr>
            <p:spPr>
              <a:xfrm>
                <a:off x="8311731" y="6097584"/>
                <a:ext cx="478016" cy="276999"/>
              </a:xfrm>
              <a:prstGeom prst="rect">
                <a:avLst/>
              </a:prstGeom>
              <a:noFill/>
            </p:spPr>
            <p:txBody>
              <a:bodyPr wrap="none" rtlCol="0">
                <a:spAutoFit/>
              </a:bodyPr>
              <a:lstStyle/>
              <a:p>
                <a:r>
                  <a:rPr lang="en-GB" sz="1200" b="1" dirty="0">
                    <a:solidFill>
                      <a:schemeClr val="bg1"/>
                    </a:solidFill>
                  </a:rPr>
                  <a:t>High</a:t>
                </a:r>
              </a:p>
            </p:txBody>
          </p:sp>
        </p:grpSp>
      </p:grpSp>
      <p:sp>
        <p:nvSpPr>
          <p:cNvPr id="169" name="TextBox 168">
            <a:extLst>
              <a:ext uri="{FF2B5EF4-FFF2-40B4-BE49-F238E27FC236}">
                <a16:creationId xmlns:a16="http://schemas.microsoft.com/office/drawing/2014/main" id="{8FB7FD18-3512-4B91-8FA4-918B997F392E}"/>
              </a:ext>
            </a:extLst>
          </p:cNvPr>
          <p:cNvSpPr txBox="1"/>
          <p:nvPr/>
        </p:nvSpPr>
        <p:spPr>
          <a:xfrm>
            <a:off x="11155884" y="6178255"/>
            <a:ext cx="967829" cy="461665"/>
          </a:xfrm>
          <a:prstGeom prst="rect">
            <a:avLst/>
          </a:prstGeom>
          <a:noFill/>
        </p:spPr>
        <p:txBody>
          <a:bodyPr wrap="none" rtlCol="0">
            <a:spAutoFit/>
          </a:bodyPr>
          <a:lstStyle/>
          <a:p>
            <a:pPr algn="ctr"/>
            <a:r>
              <a:rPr lang="en-GB" sz="1200" b="1" dirty="0"/>
              <a:t>Take Action</a:t>
            </a:r>
          </a:p>
          <a:p>
            <a:pPr algn="ctr"/>
            <a:r>
              <a:rPr lang="en-GB" sz="1200" b="1" dirty="0"/>
              <a:t>(Remediate)</a:t>
            </a:r>
          </a:p>
        </p:txBody>
      </p:sp>
      <p:grpSp>
        <p:nvGrpSpPr>
          <p:cNvPr id="27" name="Group 26">
            <a:extLst>
              <a:ext uri="{FF2B5EF4-FFF2-40B4-BE49-F238E27FC236}">
                <a16:creationId xmlns:a16="http://schemas.microsoft.com/office/drawing/2014/main" id="{E93A05F0-2C94-4F22-BD79-A6B3BB9CF3E9}"/>
              </a:ext>
            </a:extLst>
          </p:cNvPr>
          <p:cNvGrpSpPr/>
          <p:nvPr/>
        </p:nvGrpSpPr>
        <p:grpSpPr>
          <a:xfrm>
            <a:off x="279175" y="2476298"/>
            <a:ext cx="627494" cy="2090788"/>
            <a:chOff x="279175" y="2476298"/>
            <a:chExt cx="627494" cy="2090788"/>
          </a:xfrm>
        </p:grpSpPr>
        <p:pic>
          <p:nvPicPr>
            <p:cNvPr id="3094" name="Picture 22">
              <a:extLst>
                <a:ext uri="{FF2B5EF4-FFF2-40B4-BE49-F238E27FC236}">
                  <a16:creationId xmlns:a16="http://schemas.microsoft.com/office/drawing/2014/main" id="{44C51B01-9A9C-4A0D-A7DA-DDC6C3B7571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9175" y="3939592"/>
              <a:ext cx="627494" cy="627494"/>
            </a:xfrm>
            <a:prstGeom prst="rect">
              <a:avLst/>
            </a:prstGeom>
            <a:noFill/>
            <a:extLst>
              <a:ext uri="{909E8E84-426E-40DD-AFC4-6F175D3DCCD1}">
                <a14:hiddenFill xmlns:a14="http://schemas.microsoft.com/office/drawing/2010/main">
                  <a:solidFill>
                    <a:srgbClr val="FFFFFF"/>
                  </a:solidFill>
                </a14:hiddenFill>
              </a:ext>
            </a:extLst>
          </p:spPr>
        </p:pic>
        <p:cxnSp>
          <p:nvCxnSpPr>
            <p:cNvPr id="170" name="Straight Arrow Connector 169">
              <a:extLst>
                <a:ext uri="{FF2B5EF4-FFF2-40B4-BE49-F238E27FC236}">
                  <a16:creationId xmlns:a16="http://schemas.microsoft.com/office/drawing/2014/main" id="{5B60EE06-C6E1-41B9-A952-69D9C55E037F}"/>
                </a:ext>
              </a:extLst>
            </p:cNvPr>
            <p:cNvCxnSpPr>
              <a:cxnSpLocks/>
              <a:stCxn id="3094" idx="0"/>
            </p:cNvCxnSpPr>
            <p:nvPr/>
          </p:nvCxnSpPr>
          <p:spPr>
            <a:xfrm flipV="1">
              <a:off x="592922" y="2476298"/>
              <a:ext cx="0" cy="14632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35" name="Group 34">
            <a:extLst>
              <a:ext uri="{FF2B5EF4-FFF2-40B4-BE49-F238E27FC236}">
                <a16:creationId xmlns:a16="http://schemas.microsoft.com/office/drawing/2014/main" id="{51E14A34-917A-4D00-8A11-CBDA502F60F2}"/>
              </a:ext>
            </a:extLst>
          </p:cNvPr>
          <p:cNvGrpSpPr/>
          <p:nvPr/>
        </p:nvGrpSpPr>
        <p:grpSpPr>
          <a:xfrm>
            <a:off x="7198923" y="5114573"/>
            <a:ext cx="1341699" cy="483081"/>
            <a:chOff x="7141773" y="5114573"/>
            <a:chExt cx="1341699" cy="483081"/>
          </a:xfrm>
        </p:grpSpPr>
        <p:pic>
          <p:nvPicPr>
            <p:cNvPr id="3088" name="Picture 16">
              <a:extLst>
                <a:ext uri="{FF2B5EF4-FFF2-40B4-BE49-F238E27FC236}">
                  <a16:creationId xmlns:a16="http://schemas.microsoft.com/office/drawing/2014/main" id="{74707995-2D43-4F3C-9B40-B2F4D1FF89B9}"/>
                </a:ext>
              </a:extLst>
            </p:cNvPr>
            <p:cNvPicPr>
              <a:picLocks noChangeAspect="1" noChangeArrowheads="1"/>
            </p:cNvPicPr>
            <p:nvPr/>
          </p:nvPicPr>
          <p:blipFill>
            <a:blip r:embed="rId2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41773" y="5140425"/>
              <a:ext cx="420574" cy="420574"/>
            </a:xfrm>
            <a:prstGeom prst="rect">
              <a:avLst/>
            </a:prstGeom>
            <a:noFill/>
            <a:extLst>
              <a:ext uri="{909E8E84-426E-40DD-AFC4-6F175D3DCCD1}">
                <a14:hiddenFill xmlns:a14="http://schemas.microsoft.com/office/drawing/2010/main">
                  <a:solidFill>
                    <a:srgbClr val="FFFFFF"/>
                  </a:solidFill>
                </a14:hiddenFill>
              </a:ext>
            </a:extLst>
          </p:spPr>
        </p:pic>
        <p:sp>
          <p:nvSpPr>
            <p:cNvPr id="171" name="TextBox 170">
              <a:extLst>
                <a:ext uri="{FF2B5EF4-FFF2-40B4-BE49-F238E27FC236}">
                  <a16:creationId xmlns:a16="http://schemas.microsoft.com/office/drawing/2014/main" id="{AA3EB2CE-78A7-419D-BC2E-62B0D244CF43}"/>
                </a:ext>
              </a:extLst>
            </p:cNvPr>
            <p:cNvSpPr txBox="1"/>
            <p:nvPr/>
          </p:nvSpPr>
          <p:spPr>
            <a:xfrm>
              <a:off x="7510601" y="5114573"/>
              <a:ext cx="972871" cy="483081"/>
            </a:xfrm>
            <a:prstGeom prst="rect">
              <a:avLst/>
            </a:prstGeom>
            <a:noFill/>
          </p:spPr>
          <p:txBody>
            <a:bodyPr wrap="square">
              <a:spAutoFit/>
            </a:bodyPr>
            <a:lstStyle/>
            <a:p>
              <a:pPr>
                <a:lnSpc>
                  <a:spcPts val="1500"/>
                </a:lnSpc>
              </a:pPr>
              <a:r>
                <a:rPr lang="en-GB" sz="1400" dirty="0">
                  <a:solidFill>
                    <a:schemeClr val="accent2"/>
                  </a:solidFill>
                </a:rPr>
                <a:t>Machine</a:t>
              </a:r>
            </a:p>
            <a:p>
              <a:pPr>
                <a:lnSpc>
                  <a:spcPts val="1500"/>
                </a:lnSpc>
              </a:pPr>
              <a:r>
                <a:rPr lang="en-GB" sz="1400" dirty="0">
                  <a:solidFill>
                    <a:schemeClr val="accent2"/>
                  </a:solidFill>
                </a:rPr>
                <a:t>Learning</a:t>
              </a:r>
            </a:p>
          </p:txBody>
        </p:sp>
      </p:grpSp>
      <p:grpSp>
        <p:nvGrpSpPr>
          <p:cNvPr id="34" name="Group 33">
            <a:extLst>
              <a:ext uri="{FF2B5EF4-FFF2-40B4-BE49-F238E27FC236}">
                <a16:creationId xmlns:a16="http://schemas.microsoft.com/office/drawing/2014/main" id="{1A97C5E3-E41E-4ABC-8DBB-886232D3AF98}"/>
              </a:ext>
            </a:extLst>
          </p:cNvPr>
          <p:cNvGrpSpPr/>
          <p:nvPr/>
        </p:nvGrpSpPr>
        <p:grpSpPr>
          <a:xfrm>
            <a:off x="7199858" y="5618631"/>
            <a:ext cx="1588083" cy="483081"/>
            <a:chOff x="7142708" y="5618631"/>
            <a:chExt cx="1588083" cy="483081"/>
          </a:xfrm>
        </p:grpSpPr>
        <p:pic>
          <p:nvPicPr>
            <p:cNvPr id="3090" name="Picture 18">
              <a:extLst>
                <a:ext uri="{FF2B5EF4-FFF2-40B4-BE49-F238E27FC236}">
                  <a16:creationId xmlns:a16="http://schemas.microsoft.com/office/drawing/2014/main" id="{F0B689C6-2406-4867-A40D-67C3E0B23527}"/>
                </a:ext>
              </a:extLst>
            </p:cNvPr>
            <p:cNvPicPr>
              <a:picLocks noChangeAspect="1" noChangeArrowheads="1"/>
            </p:cNvPicPr>
            <p:nvPr/>
          </p:nvPicPr>
          <p:blipFill>
            <a:blip r:embed="rId2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42708" y="5646872"/>
              <a:ext cx="420574" cy="420574"/>
            </a:xfrm>
            <a:prstGeom prst="rect">
              <a:avLst/>
            </a:prstGeom>
            <a:noFill/>
            <a:extLst>
              <a:ext uri="{909E8E84-426E-40DD-AFC4-6F175D3DCCD1}">
                <a14:hiddenFill xmlns:a14="http://schemas.microsoft.com/office/drawing/2010/main">
                  <a:solidFill>
                    <a:srgbClr val="FFFFFF"/>
                  </a:solidFill>
                </a14:hiddenFill>
              </a:ext>
            </a:extLst>
          </p:spPr>
        </p:pic>
        <p:sp>
          <p:nvSpPr>
            <p:cNvPr id="172" name="TextBox 171">
              <a:extLst>
                <a:ext uri="{FF2B5EF4-FFF2-40B4-BE49-F238E27FC236}">
                  <a16:creationId xmlns:a16="http://schemas.microsoft.com/office/drawing/2014/main" id="{CA0710F7-1BB5-42B0-B1BD-095498D40BBF}"/>
                </a:ext>
              </a:extLst>
            </p:cNvPr>
            <p:cNvSpPr txBox="1"/>
            <p:nvPr/>
          </p:nvSpPr>
          <p:spPr>
            <a:xfrm>
              <a:off x="7510601" y="5618631"/>
              <a:ext cx="1220190" cy="483081"/>
            </a:xfrm>
            <a:prstGeom prst="rect">
              <a:avLst/>
            </a:prstGeom>
            <a:noFill/>
          </p:spPr>
          <p:txBody>
            <a:bodyPr wrap="square">
              <a:spAutoFit/>
            </a:bodyPr>
            <a:lstStyle/>
            <a:p>
              <a:pPr>
                <a:lnSpc>
                  <a:spcPts val="1500"/>
                </a:lnSpc>
              </a:pPr>
              <a:r>
                <a:rPr lang="en-GB" sz="1400" dirty="0">
                  <a:solidFill>
                    <a:schemeClr val="accent6"/>
                  </a:solidFill>
                </a:rPr>
                <a:t>Malware</a:t>
              </a:r>
            </a:p>
            <a:p>
              <a:pPr>
                <a:lnSpc>
                  <a:spcPts val="1500"/>
                </a:lnSpc>
              </a:pPr>
              <a:r>
                <a:rPr lang="en-GB" sz="1400" dirty="0">
                  <a:solidFill>
                    <a:schemeClr val="accent6"/>
                  </a:solidFill>
                </a:rPr>
                <a:t>Scanning</a:t>
              </a:r>
            </a:p>
          </p:txBody>
        </p:sp>
      </p:grpSp>
      <p:grpSp>
        <p:nvGrpSpPr>
          <p:cNvPr id="33" name="Group 32">
            <a:extLst>
              <a:ext uri="{FF2B5EF4-FFF2-40B4-BE49-F238E27FC236}">
                <a16:creationId xmlns:a16="http://schemas.microsoft.com/office/drawing/2014/main" id="{E89C29C7-8CF1-4752-9A53-AD5448F6ECD6}"/>
              </a:ext>
            </a:extLst>
          </p:cNvPr>
          <p:cNvGrpSpPr/>
          <p:nvPr/>
        </p:nvGrpSpPr>
        <p:grpSpPr>
          <a:xfrm>
            <a:off x="7204863" y="6122064"/>
            <a:ext cx="1558192" cy="483081"/>
            <a:chOff x="7147713" y="6122064"/>
            <a:chExt cx="1558192" cy="483081"/>
          </a:xfrm>
        </p:grpSpPr>
        <p:pic>
          <p:nvPicPr>
            <p:cNvPr id="3092" name="Picture 20">
              <a:extLst>
                <a:ext uri="{FF2B5EF4-FFF2-40B4-BE49-F238E27FC236}">
                  <a16:creationId xmlns:a16="http://schemas.microsoft.com/office/drawing/2014/main" id="{1E7B385B-E261-495F-B298-91C82D715F2A}"/>
                </a:ext>
              </a:extLst>
            </p:cNvPr>
            <p:cNvPicPr>
              <a:picLocks noChangeAspect="1" noChangeArrowheads="1"/>
            </p:cNvPicPr>
            <p:nvPr/>
          </p:nvPicPr>
          <p:blipFill>
            <a:blip r:embed="rId2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47713" y="6153319"/>
              <a:ext cx="420572" cy="420572"/>
            </a:xfrm>
            <a:prstGeom prst="rect">
              <a:avLst/>
            </a:prstGeom>
            <a:noFill/>
            <a:extLst>
              <a:ext uri="{909E8E84-426E-40DD-AFC4-6F175D3DCCD1}">
                <a14:hiddenFill xmlns:a14="http://schemas.microsoft.com/office/drawing/2010/main">
                  <a:solidFill>
                    <a:srgbClr val="FFFFFF"/>
                  </a:solidFill>
                </a14:hiddenFill>
              </a:ext>
            </a:extLst>
          </p:spPr>
        </p:pic>
        <p:sp>
          <p:nvSpPr>
            <p:cNvPr id="173" name="TextBox 172">
              <a:extLst>
                <a:ext uri="{FF2B5EF4-FFF2-40B4-BE49-F238E27FC236}">
                  <a16:creationId xmlns:a16="http://schemas.microsoft.com/office/drawing/2014/main" id="{A944ACF1-0206-44EC-904D-1B1EC8BF553C}"/>
                </a:ext>
              </a:extLst>
            </p:cNvPr>
            <p:cNvSpPr txBox="1"/>
            <p:nvPr/>
          </p:nvSpPr>
          <p:spPr>
            <a:xfrm>
              <a:off x="7518597" y="6122064"/>
              <a:ext cx="1187308" cy="483081"/>
            </a:xfrm>
            <a:prstGeom prst="rect">
              <a:avLst/>
            </a:prstGeom>
            <a:noFill/>
          </p:spPr>
          <p:txBody>
            <a:bodyPr wrap="square">
              <a:spAutoFit/>
            </a:bodyPr>
            <a:lstStyle/>
            <a:p>
              <a:pPr>
                <a:lnSpc>
                  <a:spcPts val="1500"/>
                </a:lnSpc>
              </a:pPr>
              <a:r>
                <a:rPr lang="en-GB" sz="1400" dirty="0">
                  <a:solidFill>
                    <a:schemeClr val="accent1"/>
                  </a:solidFill>
                </a:rPr>
                <a:t>Threat</a:t>
              </a:r>
            </a:p>
            <a:p>
              <a:pPr>
                <a:lnSpc>
                  <a:spcPts val="1500"/>
                </a:lnSpc>
              </a:pPr>
              <a:r>
                <a:rPr lang="en-GB" sz="1400" dirty="0">
                  <a:solidFill>
                    <a:schemeClr val="accent1"/>
                  </a:solidFill>
                </a:rPr>
                <a:t>Intelligence</a:t>
              </a:r>
            </a:p>
          </p:txBody>
        </p:sp>
      </p:grpSp>
      <p:cxnSp>
        <p:nvCxnSpPr>
          <p:cNvPr id="32" name="Straight Connector 31">
            <a:extLst>
              <a:ext uri="{FF2B5EF4-FFF2-40B4-BE49-F238E27FC236}">
                <a16:creationId xmlns:a16="http://schemas.microsoft.com/office/drawing/2014/main" id="{556DC454-9F28-453B-9739-BC383CA70489}"/>
              </a:ext>
            </a:extLst>
          </p:cNvPr>
          <p:cNvCxnSpPr/>
          <p:nvPr/>
        </p:nvCxnSpPr>
        <p:spPr>
          <a:xfrm>
            <a:off x="7165067" y="5600829"/>
            <a:ext cx="1248508" cy="0"/>
          </a:xfrm>
          <a:prstGeom prst="line">
            <a:avLst/>
          </a:prstGeom>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F8E90441-DA9B-4021-982A-0A19975BDC24}"/>
              </a:ext>
            </a:extLst>
          </p:cNvPr>
          <p:cNvCxnSpPr/>
          <p:nvPr/>
        </p:nvCxnSpPr>
        <p:spPr>
          <a:xfrm>
            <a:off x="7165067" y="6122064"/>
            <a:ext cx="124850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676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48" grpId="0"/>
      <p:bldP spid="16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BAC9AD-F6AC-42A5-93AB-E4AE0D293FCE}"/>
              </a:ext>
            </a:extLst>
          </p:cNvPr>
          <p:cNvSpPr>
            <a:spLocks noGrp="1"/>
          </p:cNvSpPr>
          <p:nvPr>
            <p:ph type="body" sz="quarter" idx="10"/>
          </p:nvPr>
        </p:nvSpPr>
        <p:spPr/>
        <p:txBody>
          <a:bodyPr/>
          <a:lstStyle/>
          <a:p>
            <a:r>
              <a:rPr lang="en-GB" dirty="0"/>
              <a:t>Amazon </a:t>
            </a:r>
            <a:r>
              <a:rPr lang="en-GB" dirty="0" err="1"/>
              <a:t>GuardDuty</a:t>
            </a:r>
            <a:endParaRPr lang="en-GB" dirty="0"/>
          </a:p>
        </p:txBody>
      </p:sp>
      <p:sp>
        <p:nvSpPr>
          <p:cNvPr id="3" name="Text Placeholder 2">
            <a:extLst>
              <a:ext uri="{FF2B5EF4-FFF2-40B4-BE49-F238E27FC236}">
                <a16:creationId xmlns:a16="http://schemas.microsoft.com/office/drawing/2014/main" id="{8514869F-B109-4977-88C4-562A4217DF0E}"/>
              </a:ext>
            </a:extLst>
          </p:cNvPr>
          <p:cNvSpPr>
            <a:spLocks noGrp="1"/>
          </p:cNvSpPr>
          <p:nvPr>
            <p:ph type="body" sz="quarter" idx="11"/>
          </p:nvPr>
        </p:nvSpPr>
        <p:spPr/>
        <p:txBody>
          <a:bodyPr/>
          <a:lstStyle/>
          <a:p>
            <a:r>
              <a:rPr lang="en-US" dirty="0"/>
              <a:t>Amazon GuardDuty is a threat detection service that continuously monitors your AWS accounts and workloads for malicious activity and delivers detailed security findings for visibility and remediation.</a:t>
            </a:r>
          </a:p>
          <a:p>
            <a:r>
              <a:rPr lang="en-US" b="0" i="0" dirty="0">
                <a:solidFill>
                  <a:srgbClr val="16191F"/>
                </a:solidFill>
                <a:effectLst/>
              </a:rPr>
              <a:t>It analyzes and processes Foundational data sources, such as AWS CloudTrail management events, AWS CloudTrail event logs, VPC flow logs (from Amazon EC2 instances), and DNS logs. </a:t>
            </a:r>
          </a:p>
          <a:p>
            <a:r>
              <a:rPr lang="en-US" b="0" i="0" dirty="0">
                <a:solidFill>
                  <a:srgbClr val="16191F"/>
                </a:solidFill>
                <a:effectLst/>
              </a:rPr>
              <a:t>It also processes Features such as Kubernetes audit logs, RDS login activity, S3 logs, EBS volumes, Runtime monitoring, and Lambda network activity logs. </a:t>
            </a:r>
          </a:p>
          <a:p>
            <a:r>
              <a:rPr lang="en-US" b="0" i="0" dirty="0">
                <a:solidFill>
                  <a:srgbClr val="16191F"/>
                </a:solidFill>
                <a:effectLst/>
              </a:rPr>
              <a:t>It uses threat intelligence feeds, such as lists of malicious IP addresses and domains, and machine learning to identify unexpected, potentially unauthorized, and malicious activity within your AWS environment. </a:t>
            </a:r>
            <a:endParaRPr lang="en-GB" dirty="0"/>
          </a:p>
        </p:txBody>
      </p:sp>
    </p:spTree>
    <p:extLst>
      <p:ext uri="{BB962C8B-B14F-4D97-AF65-F5344CB8AC3E}">
        <p14:creationId xmlns:p14="http://schemas.microsoft.com/office/powerpoint/2010/main" val="362630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7B9F76-3759-4CE7-ABAC-8A95D5FBD6B5}"/>
              </a:ext>
            </a:extLst>
          </p:cNvPr>
          <p:cNvSpPr>
            <a:spLocks noGrp="1"/>
          </p:cNvSpPr>
          <p:nvPr>
            <p:ph type="body" sz="quarter" idx="10"/>
          </p:nvPr>
        </p:nvSpPr>
        <p:spPr/>
        <p:txBody>
          <a:bodyPr/>
          <a:lstStyle/>
          <a:p>
            <a:r>
              <a:rPr lang="en-GB" dirty="0"/>
              <a:t>SCP Examples</a:t>
            </a:r>
          </a:p>
        </p:txBody>
      </p:sp>
      <p:sp>
        <p:nvSpPr>
          <p:cNvPr id="8" name="Content Placeholder 4">
            <a:extLst>
              <a:ext uri="{FF2B5EF4-FFF2-40B4-BE49-F238E27FC236}">
                <a16:creationId xmlns:a16="http://schemas.microsoft.com/office/drawing/2014/main" id="{8676B5E4-AA3C-449F-803D-ACDC0D95C164}"/>
              </a:ext>
            </a:extLst>
          </p:cNvPr>
          <p:cNvSpPr>
            <a:spLocks noGrp="1"/>
          </p:cNvSpPr>
          <p:nvPr/>
        </p:nvSpPr>
        <p:spPr>
          <a:xfrm>
            <a:off x="794977" y="1421299"/>
            <a:ext cx="4038600" cy="3557101"/>
          </a:xfrm>
          <a:prstGeom prst="rect">
            <a:avLst/>
          </a:prstGeom>
          <a:noFill/>
          <a:ln w="28575">
            <a:solidFill>
              <a:srgbClr val="FCB64C"/>
            </a:solidFill>
          </a:ln>
        </p:spPr>
        <p:txBody>
          <a:bodyPr vert="horz" lIns="91440" tIns="45720" rIns="91440" bIns="45720" rtlCol="0">
            <a:noAutofit/>
          </a:bodyPr>
          <a:lstStyle>
            <a:lvl1pPr marL="0" indent="0" algn="l" defTabSz="457200" rtl="0" eaLnBrk="1" latinLnBrk="0" hangingPunct="1">
              <a:spcBef>
                <a:spcPct val="20000"/>
              </a:spcBef>
              <a:buFontTx/>
              <a:buNone/>
              <a:defRPr sz="22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 "Version":"2012-10-17",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  "Statement":[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    "</a:t>
            </a:r>
            <a:r>
              <a:rPr kumimoji="0" lang="en-AU" sz="1800" b="0" i="0" u="none" strike="noStrike" kern="1200" cap="none" spc="0" normalizeH="0" baseline="0" noProof="0" dirty="0" err="1">
                <a:ln>
                  <a:noFill/>
                </a:ln>
                <a:solidFill>
                  <a:srgbClr val="49A8F2"/>
                </a:solidFill>
                <a:effectLst/>
                <a:uLnTx/>
                <a:uFillTx/>
                <a:latin typeface="Lucida Console"/>
                <a:ea typeface="+mn-ea"/>
                <a:cs typeface="Lucida Console"/>
              </a:rPr>
              <a:t>Effect":"</a:t>
            </a:r>
            <a:r>
              <a:rPr kumimoji="0" lang="en-AU" sz="1800" b="0" i="0" u="none" strike="noStrike" kern="1200" cap="none" spc="0" normalizeH="0" baseline="0" noProof="0" dirty="0" err="1">
                <a:ln>
                  <a:noFill/>
                </a:ln>
                <a:solidFill>
                  <a:srgbClr val="FCB64C"/>
                </a:solidFill>
                <a:effectLst/>
                <a:uLnTx/>
                <a:uFillTx/>
                <a:latin typeface="Lucida Console"/>
                <a:ea typeface="+mn-ea"/>
                <a:cs typeface="Lucida Console"/>
              </a:rPr>
              <a:t>Allow</a:t>
            </a: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3366FF"/>
                </a:solidFill>
                <a:effectLst/>
                <a:uLnTx/>
                <a:uFillTx/>
                <a:latin typeface="Lucida Console"/>
                <a:ea typeface="+mn-ea"/>
                <a:cs typeface="Lucida Console"/>
              </a:rPr>
              <a:t>    </a:t>
            </a: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"Action":[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3366FF"/>
                </a:solidFill>
                <a:effectLst/>
                <a:uLnTx/>
                <a:uFillTx/>
                <a:latin typeface="Lucida Console"/>
                <a:ea typeface="+mn-ea"/>
                <a:cs typeface="Lucida Console"/>
              </a:rPr>
              <a:t>	 </a:t>
            </a: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a:t>
            </a:r>
            <a:r>
              <a:rPr kumimoji="0" lang="en-AU" sz="1800" b="0" i="0" u="none" strike="noStrike" kern="1200" cap="none" spc="0" normalizeH="0" baseline="0" noProof="0" dirty="0">
                <a:ln>
                  <a:noFill/>
                </a:ln>
                <a:solidFill>
                  <a:srgbClr val="FCB64C"/>
                </a:solidFill>
                <a:effectLst/>
                <a:uLnTx/>
                <a:uFillTx/>
                <a:latin typeface="Lucida Console"/>
                <a:ea typeface="+mn-ea"/>
                <a:cs typeface="Lucida Console"/>
              </a:rPr>
              <a:t>EC2:*</a:t>
            </a: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a:t>
            </a:r>
            <a:r>
              <a:rPr kumimoji="0" lang="en-AU" sz="1800" b="0" i="0" u="none" strike="noStrike" kern="1200" cap="none" spc="0" normalizeH="0" baseline="0" noProof="0" dirty="0">
                <a:ln>
                  <a:noFill/>
                </a:ln>
                <a:solidFill>
                  <a:srgbClr val="FCB64C"/>
                </a:solidFill>
                <a:effectLst/>
                <a:uLnTx/>
                <a:uFillTx/>
                <a:latin typeface="Lucida Console"/>
                <a:ea typeface="+mn-ea"/>
                <a:cs typeface="Lucida Console"/>
              </a:rPr>
              <a:t>S3:*</a:t>
            </a: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    "Resource":"*"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49A8F2"/>
                </a:solidFill>
                <a:effectLst/>
                <a:uLnTx/>
                <a:uFillTx/>
                <a:latin typeface="Lucida Console"/>
                <a:ea typeface="+mn-ea"/>
                <a:cs typeface="Lucida Console"/>
              </a:rPr>
              <a:t>}</a:t>
            </a:r>
          </a:p>
          <a:p>
            <a:pPr marL="0" marR="0" lvl="0" indent="0" algn="l" defTabSz="457200" rtl="0" eaLnBrk="1" fontAlgn="auto" latinLnBrk="0" hangingPunct="1">
              <a:lnSpc>
                <a:spcPct val="100000"/>
              </a:lnSpc>
              <a:spcBef>
                <a:spcPct val="20000"/>
              </a:spcBef>
              <a:spcAft>
                <a:spcPts val="0"/>
              </a:spcAft>
              <a:buClrTx/>
              <a:buSzTx/>
              <a:buFontTx/>
              <a:buNone/>
              <a:tabLst/>
              <a:defRPr/>
            </a:pPr>
            <a:br>
              <a:rPr kumimoji="0" lang="en-AU" sz="1400" b="0" i="0" u="none" strike="noStrike" kern="1200" cap="none" spc="0" normalizeH="0" baseline="0" noProof="0" dirty="0">
                <a:ln>
                  <a:noFill/>
                </a:ln>
                <a:solidFill>
                  <a:srgbClr val="999A98">
                    <a:lumMod val="50000"/>
                  </a:srgbClr>
                </a:solidFill>
                <a:effectLst/>
                <a:uLnTx/>
                <a:uFillTx/>
                <a:latin typeface="Arial"/>
                <a:ea typeface="+mn-ea"/>
                <a:cs typeface="Arial"/>
              </a:rPr>
            </a:br>
            <a:br>
              <a:rPr kumimoji="0" lang="en-AU" sz="1400" b="0" i="0" u="none" strike="noStrike" kern="1200" cap="none" spc="0" normalizeH="0" baseline="0" noProof="0" dirty="0">
                <a:ln>
                  <a:noFill/>
                </a:ln>
                <a:solidFill>
                  <a:srgbClr val="999A98">
                    <a:lumMod val="50000"/>
                  </a:srgbClr>
                </a:solidFill>
                <a:effectLst/>
                <a:uLnTx/>
                <a:uFillTx/>
                <a:latin typeface="Arial"/>
                <a:ea typeface="+mn-ea"/>
                <a:cs typeface="Arial"/>
              </a:rPr>
            </a:br>
            <a:endParaRPr kumimoji="0" lang="en-AU" sz="1400" b="0" i="0" u="none" strike="noStrike" kern="1200" cap="none" spc="0" normalizeH="0" baseline="0" noProof="0" dirty="0">
              <a:ln>
                <a:noFill/>
              </a:ln>
              <a:solidFill>
                <a:srgbClr val="3366FF"/>
              </a:solidFill>
              <a:effectLst/>
              <a:uLnTx/>
              <a:uFillTx/>
              <a:latin typeface="Lucida Console"/>
              <a:ea typeface="+mn-ea"/>
              <a:cs typeface="Lucida Console"/>
            </a:endParaRPr>
          </a:p>
        </p:txBody>
      </p:sp>
      <p:sp>
        <p:nvSpPr>
          <p:cNvPr id="9" name="Content Placeholder 5">
            <a:extLst>
              <a:ext uri="{FF2B5EF4-FFF2-40B4-BE49-F238E27FC236}">
                <a16:creationId xmlns:a16="http://schemas.microsoft.com/office/drawing/2014/main" id="{C605BF8F-AE4F-4C47-9008-6D5081676167}"/>
              </a:ext>
            </a:extLst>
          </p:cNvPr>
          <p:cNvSpPr>
            <a:spLocks noGrp="1"/>
          </p:cNvSpPr>
          <p:nvPr/>
        </p:nvSpPr>
        <p:spPr>
          <a:xfrm>
            <a:off x="7123965" y="1421299"/>
            <a:ext cx="4371232" cy="3557101"/>
          </a:xfrm>
          <a:prstGeom prst="rect">
            <a:avLst/>
          </a:prstGeom>
          <a:noFill/>
          <a:ln w="28575">
            <a:solidFill>
              <a:srgbClr val="FCB64C"/>
            </a:solidFill>
          </a:ln>
        </p:spPr>
        <p:txBody>
          <a:bodyPr vert="horz" lIns="91440" tIns="45720" rIns="91440" bIns="45720" rtlCol="0">
            <a:noAutofit/>
          </a:bodyPr>
          <a:lstStyle>
            <a:lvl1pPr marL="0" indent="0" algn="l" defTabSz="457200" rtl="0" eaLnBrk="1" latinLnBrk="0" hangingPunct="1">
              <a:spcBef>
                <a:spcPct val="20000"/>
              </a:spcBef>
              <a:buFontTx/>
              <a:buNone/>
              <a:defRPr sz="22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 "Version":"2012-10-17",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  "Statement":[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    "Effect":”</a:t>
            </a:r>
            <a:r>
              <a:rPr kumimoji="0" lang="en-AU" sz="1800" b="0" i="0" u="none" strike="noStrike" kern="1200" cap="none" spc="0" normalizeH="0" baseline="0" noProof="0">
                <a:ln>
                  <a:noFill/>
                </a:ln>
                <a:solidFill>
                  <a:srgbClr val="FCB64C"/>
                </a:solidFill>
                <a:effectLst/>
                <a:uLnTx/>
                <a:uFillTx/>
                <a:latin typeface="Lucida Console"/>
                <a:ea typeface="+mn-ea"/>
                <a:cs typeface="Lucida Console"/>
              </a:rPr>
              <a:t>Deny</a:t>
            </a: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3366FF"/>
                </a:solidFill>
                <a:effectLst/>
                <a:uLnTx/>
                <a:uFillTx/>
                <a:latin typeface="Lucida Console"/>
                <a:ea typeface="+mn-ea"/>
                <a:cs typeface="Lucida Console"/>
              </a:rPr>
              <a:t>    </a:t>
            </a: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"Action":[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3366FF"/>
                </a:solidFill>
                <a:effectLst/>
                <a:uLnTx/>
                <a:uFillTx/>
                <a:latin typeface="Lucida Console"/>
                <a:ea typeface="+mn-ea"/>
                <a:cs typeface="Lucida Console"/>
              </a:rPr>
              <a:t>	 </a:t>
            </a: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a:t>
            </a:r>
            <a:r>
              <a:rPr kumimoji="0" lang="en-AU" sz="1800" b="0" i="0" u="none" strike="noStrike" kern="1200" cap="none" spc="0" normalizeH="0" baseline="0" noProof="0">
                <a:ln>
                  <a:noFill/>
                </a:ln>
                <a:solidFill>
                  <a:srgbClr val="FCB64C"/>
                </a:solidFill>
                <a:effectLst/>
                <a:uLnTx/>
                <a:uFillTx/>
                <a:latin typeface="Lucida Console"/>
                <a:ea typeface="+mn-ea"/>
                <a:cs typeface="Lucida Console"/>
              </a:rPr>
              <a:t>SQS:*</a:t>
            </a: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    "Resource":"*"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9A8F2"/>
                </a:solidFill>
                <a:effectLst/>
                <a:uLnTx/>
                <a:uFillTx/>
                <a:latin typeface="Lucida Console"/>
                <a:ea typeface="+mn-ea"/>
                <a:cs typeface="Lucida Console"/>
              </a:rPr>
              <a:t>}</a:t>
            </a:r>
          </a:p>
          <a:p>
            <a:pPr marL="0" marR="0" lvl="0" indent="0" algn="l" defTabSz="457200" rtl="0" eaLnBrk="1" fontAlgn="auto" latinLnBrk="0" hangingPunct="1">
              <a:lnSpc>
                <a:spcPct val="100000"/>
              </a:lnSpc>
              <a:spcBef>
                <a:spcPct val="20000"/>
              </a:spcBef>
              <a:spcAft>
                <a:spcPts val="0"/>
              </a:spcAft>
              <a:buClrTx/>
              <a:buSzTx/>
              <a:buFontTx/>
              <a:buNone/>
              <a:tabLst/>
              <a:defRPr/>
            </a:pPr>
            <a:br>
              <a:rPr kumimoji="0" lang="en-AU" sz="1400" b="0" i="0" u="none" strike="noStrike" kern="1200" cap="none" spc="0" normalizeH="0" baseline="0" noProof="0">
                <a:ln>
                  <a:noFill/>
                </a:ln>
                <a:solidFill>
                  <a:srgbClr val="999A98">
                    <a:lumMod val="50000"/>
                  </a:srgbClr>
                </a:solidFill>
                <a:effectLst/>
                <a:uLnTx/>
                <a:uFillTx/>
                <a:latin typeface="Arial"/>
                <a:ea typeface="+mn-ea"/>
                <a:cs typeface="Arial"/>
              </a:rPr>
            </a:br>
            <a:endParaRPr kumimoji="0" lang="en-AU" sz="1400" b="0" i="0" u="none" strike="noStrike" kern="1200" cap="none" spc="0" normalizeH="0" baseline="0" noProof="0">
              <a:ln>
                <a:noFill/>
              </a:ln>
              <a:solidFill>
                <a:srgbClr val="3366FF"/>
              </a:solidFill>
              <a:effectLst/>
              <a:uLnTx/>
              <a:uFillTx/>
              <a:latin typeface="Lucida Console"/>
              <a:ea typeface="+mn-ea"/>
              <a:cs typeface="Lucida Console"/>
            </a:endParaRPr>
          </a:p>
        </p:txBody>
      </p:sp>
      <p:sp>
        <p:nvSpPr>
          <p:cNvPr id="10" name="TextBox 13">
            <a:extLst>
              <a:ext uri="{FF2B5EF4-FFF2-40B4-BE49-F238E27FC236}">
                <a16:creationId xmlns:a16="http://schemas.microsoft.com/office/drawing/2014/main" id="{784E5ADC-C740-4A25-9095-88F7C3DF7905}"/>
              </a:ext>
            </a:extLst>
          </p:cNvPr>
          <p:cNvSpPr txBox="1"/>
          <p:nvPr/>
        </p:nvSpPr>
        <p:spPr>
          <a:xfrm>
            <a:off x="1448358" y="824167"/>
            <a:ext cx="1963999"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FCB64C"/>
                </a:solidFill>
                <a:effectLst/>
                <a:uLnTx/>
                <a:uFillTx/>
                <a:latin typeface="Arial"/>
                <a:ea typeface="+mn-ea"/>
                <a:cs typeface="+mn-cs"/>
              </a:rPr>
              <a:t>Allow example</a:t>
            </a:r>
          </a:p>
        </p:txBody>
      </p:sp>
      <p:sp>
        <p:nvSpPr>
          <p:cNvPr id="11" name="TextBox 14">
            <a:extLst>
              <a:ext uri="{FF2B5EF4-FFF2-40B4-BE49-F238E27FC236}">
                <a16:creationId xmlns:a16="http://schemas.microsoft.com/office/drawing/2014/main" id="{AB349E7A-45A0-48F6-854F-57E3CB0E7701}"/>
              </a:ext>
            </a:extLst>
          </p:cNvPr>
          <p:cNvSpPr txBox="1"/>
          <p:nvPr/>
        </p:nvSpPr>
        <p:spPr>
          <a:xfrm>
            <a:off x="7950074" y="824167"/>
            <a:ext cx="1909497"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solidFill>
                  <a:srgbClr val="FCB64C"/>
                </a:solidFill>
                <a:effectLst/>
                <a:uLnTx/>
                <a:uFillTx/>
                <a:latin typeface="Arial"/>
                <a:ea typeface="+mn-ea"/>
                <a:cs typeface="+mn-cs"/>
              </a:rPr>
              <a:t>Deny example</a:t>
            </a:r>
          </a:p>
        </p:txBody>
      </p:sp>
    </p:spTree>
    <p:extLst>
      <p:ext uri="{BB962C8B-B14F-4D97-AF65-F5344CB8AC3E}">
        <p14:creationId xmlns:p14="http://schemas.microsoft.com/office/powerpoint/2010/main" val="293911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187246"/>
            <a:ext cx="5649982" cy="908317"/>
          </a:xfrm>
        </p:spPr>
        <p: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mn-ea"/>
                <a:cs typeface="+mn-cs"/>
              </a:rPr>
              <a:t>Amazon Inspector</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108">
            <a:extLst>
              <a:ext uri="{FF2B5EF4-FFF2-40B4-BE49-F238E27FC236}">
                <a16:creationId xmlns:a16="http://schemas.microsoft.com/office/drawing/2014/main" id="{D224B465-101F-4807-A782-B6BF9A447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4" y="745005"/>
            <a:ext cx="2179824" cy="2179824"/>
          </a:xfrm>
          <a:prstGeom prst="rect">
            <a:avLst/>
          </a:prstGeom>
        </p:spPr>
      </p:pic>
    </p:spTree>
    <p:extLst>
      <p:ext uri="{BB962C8B-B14F-4D97-AF65-F5344CB8AC3E}">
        <p14:creationId xmlns:p14="http://schemas.microsoft.com/office/powerpoint/2010/main" val="12896382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93A016-41A3-4C0D-B991-F4C589D90786}"/>
              </a:ext>
            </a:extLst>
          </p:cNvPr>
          <p:cNvPicPr>
            <a:picLocks noChangeAspect="1"/>
          </p:cNvPicPr>
          <p:nvPr/>
        </p:nvPicPr>
        <p:blipFill rotWithShape="1">
          <a:blip r:embed="rId2">
            <a:extLst>
              <a:ext uri="{28A0092B-C50C-407E-A947-70E740481C1C}">
                <a14:useLocalDpi xmlns:a14="http://schemas.microsoft.com/office/drawing/2010/main" val="0"/>
              </a:ext>
            </a:extLst>
          </a:blip>
          <a:srcRect l="13174" r="13174"/>
          <a:stretch/>
        </p:blipFill>
        <p:spPr>
          <a:xfrm>
            <a:off x="3813811" y="3816768"/>
            <a:ext cx="1838700" cy="1763458"/>
          </a:xfrm>
          <a:prstGeom prst="ellipse">
            <a:avLst/>
          </a:prstGeom>
          <a:effectLst>
            <a:outerShdw blurRad="63500" sx="102000" sy="102000" algn="ctr" rotWithShape="0">
              <a:prstClr val="black">
                <a:alpha val="40000"/>
              </a:prstClr>
            </a:outerShdw>
          </a:effectLst>
        </p:spPr>
      </p:pic>
      <p:sp>
        <p:nvSpPr>
          <p:cNvPr id="2" name="Text Placeholder 1">
            <a:extLst>
              <a:ext uri="{FF2B5EF4-FFF2-40B4-BE49-F238E27FC236}">
                <a16:creationId xmlns:a16="http://schemas.microsoft.com/office/drawing/2014/main" id="{BE44253B-E1CA-45D8-9C11-84A602A267E4}"/>
              </a:ext>
            </a:extLst>
          </p:cNvPr>
          <p:cNvSpPr>
            <a:spLocks noGrp="1"/>
          </p:cNvSpPr>
          <p:nvPr>
            <p:ph type="body" sz="quarter" idx="10"/>
          </p:nvPr>
        </p:nvSpPr>
        <p:spPr/>
        <p:txBody>
          <a:bodyPr/>
          <a:lstStyle/>
          <a:p>
            <a:r>
              <a:rPr kumimoji="0" lang="en-US" sz="2800" b="0" i="0" u="none" strike="noStrike" kern="1200" cap="none" spc="0" normalizeH="0" baseline="0" noProof="0" dirty="0">
                <a:ln>
                  <a:noFill/>
                </a:ln>
                <a:solidFill>
                  <a:srgbClr val="000000"/>
                </a:solidFill>
                <a:effectLst/>
                <a:uLnTx/>
                <a:uFillTx/>
                <a:ea typeface="+mn-ea"/>
                <a:cs typeface="+mn-cs"/>
              </a:rPr>
              <a:t>Amazon Inspector</a:t>
            </a:r>
          </a:p>
        </p:txBody>
      </p:sp>
      <p:sp>
        <p:nvSpPr>
          <p:cNvPr id="7" name="Text Placeholder 4">
            <a:extLst>
              <a:ext uri="{FF2B5EF4-FFF2-40B4-BE49-F238E27FC236}">
                <a16:creationId xmlns:a16="http://schemas.microsoft.com/office/drawing/2014/main" id="{57FECACD-7FFC-4D04-BD61-F99F304FD1ED}"/>
              </a:ext>
            </a:extLst>
          </p:cNvPr>
          <p:cNvSpPr txBox="1">
            <a:spLocks/>
          </p:cNvSpPr>
          <p:nvPr/>
        </p:nvSpPr>
        <p:spPr>
          <a:xfrm>
            <a:off x="606661" y="5072958"/>
            <a:ext cx="1735075" cy="337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09585">
              <a:lnSpc>
                <a:spcPct val="100000"/>
              </a:lnSpc>
              <a:spcBef>
                <a:spcPts val="0"/>
              </a:spcBef>
              <a:buFontTx/>
              <a:buNone/>
              <a:defRPr/>
            </a:pPr>
            <a:r>
              <a:rPr lang="en-US" sz="1600" dirty="0"/>
              <a:t>Amazon Inspector</a:t>
            </a:r>
          </a:p>
        </p:txBody>
      </p:sp>
      <p:pic>
        <p:nvPicPr>
          <p:cNvPr id="8" name="Graphic 108">
            <a:extLst>
              <a:ext uri="{FF2B5EF4-FFF2-40B4-BE49-F238E27FC236}">
                <a16:creationId xmlns:a16="http://schemas.microsoft.com/office/drawing/2014/main" id="{D0FA3667-770F-4F3C-B4F4-398A365531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737" y="4324037"/>
            <a:ext cx="748921" cy="748921"/>
          </a:xfrm>
          <a:prstGeom prst="rect">
            <a:avLst/>
          </a:prstGeom>
        </p:spPr>
      </p:pic>
      <p:grpSp>
        <p:nvGrpSpPr>
          <p:cNvPr id="14" name="Group 13">
            <a:extLst>
              <a:ext uri="{FF2B5EF4-FFF2-40B4-BE49-F238E27FC236}">
                <a16:creationId xmlns:a16="http://schemas.microsoft.com/office/drawing/2014/main" id="{4031ADFE-110B-4092-8DC5-4D402326717E}"/>
              </a:ext>
            </a:extLst>
          </p:cNvPr>
          <p:cNvGrpSpPr/>
          <p:nvPr/>
        </p:nvGrpSpPr>
        <p:grpSpPr>
          <a:xfrm>
            <a:off x="9140801" y="5487463"/>
            <a:ext cx="2292350" cy="1038205"/>
            <a:chOff x="4487863" y="1185069"/>
            <a:chExt cx="2292350" cy="1038205"/>
          </a:xfrm>
        </p:grpSpPr>
        <p:pic>
          <p:nvPicPr>
            <p:cNvPr id="12" name="Graphic 10">
              <a:extLst>
                <a:ext uri="{FF2B5EF4-FFF2-40B4-BE49-F238E27FC236}">
                  <a16:creationId xmlns:a16="http://schemas.microsoft.com/office/drawing/2014/main" id="{4AB52032-9AEF-4672-A2D9-75CA827CD7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0">
              <a:extLst>
                <a:ext uri="{FF2B5EF4-FFF2-40B4-BE49-F238E27FC236}">
                  <a16:creationId xmlns:a16="http://schemas.microsoft.com/office/drawing/2014/main" id="{072EBA0B-BC39-49FB-BDE7-6C1C29C795B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grpSp>
      <p:grpSp>
        <p:nvGrpSpPr>
          <p:cNvPr id="17" name="Group 16">
            <a:extLst>
              <a:ext uri="{FF2B5EF4-FFF2-40B4-BE49-F238E27FC236}">
                <a16:creationId xmlns:a16="http://schemas.microsoft.com/office/drawing/2014/main" id="{557434B6-9147-4E30-8EC5-73E8A5F84FBC}"/>
              </a:ext>
            </a:extLst>
          </p:cNvPr>
          <p:cNvGrpSpPr/>
          <p:nvPr/>
        </p:nvGrpSpPr>
        <p:grpSpPr>
          <a:xfrm>
            <a:off x="9140801" y="4325849"/>
            <a:ext cx="2292350" cy="1037292"/>
            <a:chOff x="8844328" y="3757613"/>
            <a:chExt cx="2292350" cy="1037292"/>
          </a:xfrm>
        </p:grpSpPr>
        <p:pic>
          <p:nvPicPr>
            <p:cNvPr id="15" name="Graphic 8">
              <a:extLst>
                <a:ext uri="{FF2B5EF4-FFF2-40B4-BE49-F238E27FC236}">
                  <a16:creationId xmlns:a16="http://schemas.microsoft.com/office/drawing/2014/main" id="{4A73C2A5-2911-477A-A0F2-AE0DB6E925D1}"/>
                </a:ext>
              </a:extLst>
            </p:cNvPr>
            <p:cNvPicPr>
              <a:picLocks noChangeAspect="1" noChangeArrowheads="1"/>
            </p:cNvPicPr>
            <p:nvPr/>
          </p:nvPicPr>
          <p:blipFill rotWithShape="1">
            <a:blip r:embed="rId7">
              <a:extLst>
                <a:ext uri="{96DAC541-7B7A-43D3-8B79-37D633B846F1}">
                  <asvg:svgBlip xmlns:asvg="http://schemas.microsoft.com/office/drawing/2016/SVG/main" r:embed="rId8"/>
                </a:ext>
              </a:extLst>
            </a:blip>
            <a:srcRect l="5224" t="5301" r="5224" b="5301"/>
            <a:stretch/>
          </p:blipFill>
          <p:spPr bwMode="auto">
            <a:xfrm>
              <a:off x="9609503" y="3757613"/>
              <a:ext cx="762000" cy="760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0">
              <a:extLst>
                <a:ext uri="{FF2B5EF4-FFF2-40B4-BE49-F238E27FC236}">
                  <a16:creationId xmlns:a16="http://schemas.microsoft.com/office/drawing/2014/main" id="{CC106A18-7A2E-45C7-9EE2-BC5CC0DEDF14}"/>
                </a:ext>
              </a:extLst>
            </p:cNvPr>
            <p:cNvSpPr txBox="1">
              <a:spLocks noChangeArrowheads="1"/>
            </p:cNvSpPr>
            <p:nvPr/>
          </p:nvSpPr>
          <p:spPr bwMode="auto">
            <a:xfrm>
              <a:off x="8844328" y="4517906"/>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Containers</a:t>
              </a:r>
            </a:p>
          </p:txBody>
        </p:sp>
      </p:grpSp>
      <p:grpSp>
        <p:nvGrpSpPr>
          <p:cNvPr id="20" name="Group 19">
            <a:extLst>
              <a:ext uri="{FF2B5EF4-FFF2-40B4-BE49-F238E27FC236}">
                <a16:creationId xmlns:a16="http://schemas.microsoft.com/office/drawing/2014/main" id="{B7EBE913-61E7-4CAE-8464-3E493A6D0D9D}"/>
              </a:ext>
            </a:extLst>
          </p:cNvPr>
          <p:cNvGrpSpPr/>
          <p:nvPr/>
        </p:nvGrpSpPr>
        <p:grpSpPr>
          <a:xfrm>
            <a:off x="9152708" y="3082237"/>
            <a:ext cx="2268537" cy="1040586"/>
            <a:chOff x="2227263" y="1182688"/>
            <a:chExt cx="2268537" cy="1040586"/>
          </a:xfrm>
        </p:grpSpPr>
        <p:pic>
          <p:nvPicPr>
            <p:cNvPr id="18" name="Graphic 5">
              <a:extLst>
                <a:ext uri="{FF2B5EF4-FFF2-40B4-BE49-F238E27FC236}">
                  <a16:creationId xmlns:a16="http://schemas.microsoft.com/office/drawing/2014/main" id="{F00BB89A-AD38-41C3-A9E5-70449ED5DFA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282A8FDD-19CE-473D-B4C1-8D3C5CEFA9B9}"/>
                </a:ext>
              </a:extLst>
            </p:cNvPr>
            <p:cNvSpPr txBox="1">
              <a:spLocks noChangeArrowheads="1"/>
            </p:cNvSpPr>
            <p:nvPr/>
          </p:nvSpPr>
          <p:spPr bwMode="auto">
            <a:xfrm>
              <a:off x="222726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EC2 Instance</a:t>
              </a:r>
            </a:p>
          </p:txBody>
        </p:sp>
      </p:grpSp>
      <p:pic>
        <p:nvPicPr>
          <p:cNvPr id="29" name="Picture 28">
            <a:extLst>
              <a:ext uri="{FF2B5EF4-FFF2-40B4-BE49-F238E27FC236}">
                <a16:creationId xmlns:a16="http://schemas.microsoft.com/office/drawing/2014/main" id="{954EC94A-6961-48FE-A14C-A0A56370E807}"/>
              </a:ext>
            </a:extLst>
          </p:cNvPr>
          <p:cNvPicPr>
            <a:picLocks noChangeAspect="1"/>
          </p:cNvPicPr>
          <p:nvPr/>
        </p:nvPicPr>
        <p:blipFill rotWithShape="1">
          <a:blip r:embed="rId11">
            <a:duotone>
              <a:schemeClr val="accent6">
                <a:shade val="45000"/>
                <a:satMod val="135000"/>
              </a:schemeClr>
              <a:prstClr val="white"/>
            </a:duotone>
            <a:extLst>
              <a:ext uri="{28A0092B-C50C-407E-A947-70E740481C1C}">
                <a14:useLocalDpi xmlns:a14="http://schemas.microsoft.com/office/drawing/2010/main" val="0"/>
              </a:ext>
            </a:extLst>
          </a:blip>
          <a:srcRect l="13111" r="13111"/>
          <a:stretch/>
        </p:blipFill>
        <p:spPr>
          <a:xfrm rot="19896620">
            <a:off x="5815839" y="3975592"/>
            <a:ext cx="1078038" cy="1461204"/>
          </a:xfrm>
          <a:prstGeom prst="rect">
            <a:avLst/>
          </a:prstGeom>
        </p:spPr>
      </p:pic>
      <p:sp>
        <p:nvSpPr>
          <p:cNvPr id="22" name="Text Placeholder 4">
            <a:extLst>
              <a:ext uri="{FF2B5EF4-FFF2-40B4-BE49-F238E27FC236}">
                <a16:creationId xmlns:a16="http://schemas.microsoft.com/office/drawing/2014/main" id="{A2E87746-68ED-4F57-977B-85A2893204FA}"/>
              </a:ext>
            </a:extLst>
          </p:cNvPr>
          <p:cNvSpPr txBox="1">
            <a:spLocks/>
          </p:cNvSpPr>
          <p:nvPr/>
        </p:nvSpPr>
        <p:spPr>
          <a:xfrm>
            <a:off x="9413088" y="3834173"/>
            <a:ext cx="1735075" cy="337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09585">
              <a:lnSpc>
                <a:spcPct val="100000"/>
              </a:lnSpc>
              <a:spcBef>
                <a:spcPts val="0"/>
              </a:spcBef>
              <a:buFontTx/>
              <a:buNone/>
              <a:defRPr/>
            </a:pPr>
            <a:r>
              <a:rPr lang="en-US" sz="1600" dirty="0"/>
              <a:t>Instances</a:t>
            </a:r>
          </a:p>
        </p:txBody>
      </p:sp>
      <p:sp>
        <p:nvSpPr>
          <p:cNvPr id="24" name="Text Placeholder 4">
            <a:extLst>
              <a:ext uri="{FF2B5EF4-FFF2-40B4-BE49-F238E27FC236}">
                <a16:creationId xmlns:a16="http://schemas.microsoft.com/office/drawing/2014/main" id="{63BFE38A-D4FF-4353-B967-153CDD881E60}"/>
              </a:ext>
            </a:extLst>
          </p:cNvPr>
          <p:cNvSpPr txBox="1">
            <a:spLocks/>
          </p:cNvSpPr>
          <p:nvPr/>
        </p:nvSpPr>
        <p:spPr>
          <a:xfrm>
            <a:off x="9426582" y="5081205"/>
            <a:ext cx="1735075" cy="337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09585">
              <a:lnSpc>
                <a:spcPct val="100000"/>
              </a:lnSpc>
              <a:spcBef>
                <a:spcPts val="0"/>
              </a:spcBef>
              <a:buFontTx/>
              <a:buNone/>
              <a:defRPr/>
            </a:pPr>
            <a:r>
              <a:rPr lang="en-US" sz="1600" dirty="0"/>
              <a:t>Containers</a:t>
            </a:r>
          </a:p>
        </p:txBody>
      </p:sp>
      <p:sp>
        <p:nvSpPr>
          <p:cNvPr id="26" name="Text Placeholder 4">
            <a:extLst>
              <a:ext uri="{FF2B5EF4-FFF2-40B4-BE49-F238E27FC236}">
                <a16:creationId xmlns:a16="http://schemas.microsoft.com/office/drawing/2014/main" id="{486E38A7-9E33-4E8A-A993-8255D7015A1D}"/>
              </a:ext>
            </a:extLst>
          </p:cNvPr>
          <p:cNvSpPr txBox="1">
            <a:spLocks/>
          </p:cNvSpPr>
          <p:nvPr/>
        </p:nvSpPr>
        <p:spPr>
          <a:xfrm>
            <a:off x="9413088" y="6251807"/>
            <a:ext cx="1735075" cy="337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09585">
              <a:lnSpc>
                <a:spcPct val="100000"/>
              </a:lnSpc>
              <a:spcBef>
                <a:spcPts val="0"/>
              </a:spcBef>
              <a:buFontTx/>
              <a:buNone/>
              <a:defRPr/>
            </a:pPr>
            <a:r>
              <a:rPr lang="en-US" sz="1600" dirty="0"/>
              <a:t>Lambda Functions</a:t>
            </a:r>
          </a:p>
        </p:txBody>
      </p:sp>
      <p:cxnSp>
        <p:nvCxnSpPr>
          <p:cNvPr id="4" name="Straight Arrow Connector 3">
            <a:extLst>
              <a:ext uri="{FF2B5EF4-FFF2-40B4-BE49-F238E27FC236}">
                <a16:creationId xmlns:a16="http://schemas.microsoft.com/office/drawing/2014/main" id="{4E693797-4932-4AE9-B424-2970B5E7A935}"/>
              </a:ext>
            </a:extLst>
          </p:cNvPr>
          <p:cNvCxnSpPr/>
          <p:nvPr/>
        </p:nvCxnSpPr>
        <p:spPr>
          <a:xfrm>
            <a:off x="1990340" y="4680090"/>
            <a:ext cx="1431985"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DB3CB69-77B6-408D-872A-B6E95EF3E308}"/>
              </a:ext>
            </a:extLst>
          </p:cNvPr>
          <p:cNvCxnSpPr>
            <a:cxnSpLocks/>
            <a:endCxn id="15" idx="1"/>
          </p:cNvCxnSpPr>
          <p:nvPr/>
        </p:nvCxnSpPr>
        <p:spPr>
          <a:xfrm flipV="1">
            <a:off x="7048328" y="4706194"/>
            <a:ext cx="2857648" cy="2224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7C168B08-3925-431E-BFAB-545316D958A3}"/>
              </a:ext>
            </a:extLst>
          </p:cNvPr>
          <p:cNvCxnSpPr>
            <a:cxnSpLocks/>
            <a:endCxn id="18" idx="1"/>
          </p:cNvCxnSpPr>
          <p:nvPr/>
        </p:nvCxnSpPr>
        <p:spPr>
          <a:xfrm rot="5400000" flipH="1" flipV="1">
            <a:off x="8282865" y="3841293"/>
            <a:ext cx="2008310" cy="1252199"/>
          </a:xfrm>
          <a:prstGeom prst="bentConnector2">
            <a:avLst/>
          </a:prstGeom>
          <a:ln w="38100">
            <a:solidFill>
              <a:srgbClr val="01020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E4851BE-E703-48C0-9B0F-34BED3D9746E}"/>
              </a:ext>
            </a:extLst>
          </p:cNvPr>
          <p:cNvCxnSpPr>
            <a:cxnSpLocks/>
            <a:endCxn id="12" idx="1"/>
          </p:cNvCxnSpPr>
          <p:nvPr/>
        </p:nvCxnSpPr>
        <p:spPr>
          <a:xfrm rot="16200000" flipH="1">
            <a:off x="8251006" y="4219842"/>
            <a:ext cx="2058535" cy="1238706"/>
          </a:xfrm>
          <a:prstGeom prst="bentConnector2">
            <a:avLst/>
          </a:prstGeom>
          <a:ln w="38100">
            <a:solidFill>
              <a:srgbClr val="010206"/>
            </a:solidFill>
            <a:tailEnd type="triangle"/>
          </a:ln>
        </p:spPr>
        <p:style>
          <a:lnRef idx="1">
            <a:schemeClr val="accent1"/>
          </a:lnRef>
          <a:fillRef idx="0">
            <a:schemeClr val="accent1"/>
          </a:fillRef>
          <a:effectRef idx="0">
            <a:schemeClr val="accent1"/>
          </a:effectRef>
          <a:fontRef idx="minor">
            <a:schemeClr val="tx1"/>
          </a:fontRef>
        </p:style>
      </p:cxnSp>
      <p:sp>
        <p:nvSpPr>
          <p:cNvPr id="25" name="Text Placeholder 5">
            <a:extLst>
              <a:ext uri="{FF2B5EF4-FFF2-40B4-BE49-F238E27FC236}">
                <a16:creationId xmlns:a16="http://schemas.microsoft.com/office/drawing/2014/main" id="{1AD08E0D-E693-459E-89CB-94D0B681C764}"/>
              </a:ext>
            </a:extLst>
          </p:cNvPr>
          <p:cNvSpPr>
            <a:spLocks noGrp="1"/>
          </p:cNvSpPr>
          <p:nvPr>
            <p:ph type="body" sz="quarter" idx="11"/>
          </p:nvPr>
        </p:nvSpPr>
        <p:spPr>
          <a:xfrm>
            <a:off x="412750" y="780147"/>
            <a:ext cx="11584083" cy="5663516"/>
          </a:xfrm>
        </p:spPr>
        <p:txBody>
          <a:bodyPr/>
          <a:lstStyle/>
          <a:p>
            <a:r>
              <a:rPr lang="en-US" dirty="0"/>
              <a:t>Amazon Inspector is an automated vulnerability management service that continually scans AWS workloads for software vulnerabilities and unintended network exposure.</a:t>
            </a:r>
          </a:p>
          <a:p>
            <a:r>
              <a:rPr lang="en-US" dirty="0"/>
              <a:t>A vulnerability is a weakness that can be exploited by cybercriminals to gain unauthorized access to a system.</a:t>
            </a:r>
          </a:p>
          <a:p>
            <a:endParaRPr lang="en-GB" dirty="0"/>
          </a:p>
          <a:p>
            <a:endParaRPr lang="en-GB" dirty="0"/>
          </a:p>
        </p:txBody>
      </p:sp>
    </p:spTree>
    <p:extLst>
      <p:ext uri="{BB962C8B-B14F-4D97-AF65-F5344CB8AC3E}">
        <p14:creationId xmlns:p14="http://schemas.microsoft.com/office/powerpoint/2010/main" val="4282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4" grpId="0"/>
      <p:bldP spid="2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4266A4-2742-4195-A453-A2862B51A959}"/>
              </a:ext>
            </a:extLst>
          </p:cNvPr>
          <p:cNvSpPr>
            <a:spLocks noGrp="1"/>
          </p:cNvSpPr>
          <p:nvPr>
            <p:ph type="body" sz="quarter" idx="10"/>
          </p:nvPr>
        </p:nvSpPr>
        <p:spPr/>
        <p:txBody>
          <a:bodyPr/>
          <a:lstStyle/>
          <a:p>
            <a:r>
              <a:rPr lang="en-GB" dirty="0"/>
              <a:t>Automated vulnerability management through Amazon Inspector</a:t>
            </a:r>
          </a:p>
        </p:txBody>
      </p:sp>
      <p:sp>
        <p:nvSpPr>
          <p:cNvPr id="3" name="Text Placeholder 2">
            <a:extLst>
              <a:ext uri="{FF2B5EF4-FFF2-40B4-BE49-F238E27FC236}">
                <a16:creationId xmlns:a16="http://schemas.microsoft.com/office/drawing/2014/main" id="{C14DE550-3879-4F71-AEAA-3C30DD46497F}"/>
              </a:ext>
            </a:extLst>
          </p:cNvPr>
          <p:cNvSpPr>
            <a:spLocks noGrp="1"/>
          </p:cNvSpPr>
          <p:nvPr>
            <p:ph type="body" sz="quarter" idx="11"/>
          </p:nvPr>
        </p:nvSpPr>
        <p:spPr/>
        <p:txBody>
          <a:bodyPr/>
          <a:lstStyle/>
          <a:p>
            <a:endParaRPr lang="en-GB" dirty="0"/>
          </a:p>
        </p:txBody>
      </p:sp>
      <p:grpSp>
        <p:nvGrpSpPr>
          <p:cNvPr id="29" name="Group 28">
            <a:extLst>
              <a:ext uri="{FF2B5EF4-FFF2-40B4-BE49-F238E27FC236}">
                <a16:creationId xmlns:a16="http://schemas.microsoft.com/office/drawing/2014/main" id="{B9B5B0D6-C9B9-45AB-8C50-C22A1311C950}"/>
              </a:ext>
            </a:extLst>
          </p:cNvPr>
          <p:cNvGrpSpPr/>
          <p:nvPr/>
        </p:nvGrpSpPr>
        <p:grpSpPr>
          <a:xfrm>
            <a:off x="5924339" y="2217121"/>
            <a:ext cx="4483611" cy="492443"/>
            <a:chOff x="5924339" y="2217121"/>
            <a:chExt cx="4483611" cy="492443"/>
          </a:xfrm>
        </p:grpSpPr>
        <p:sp>
          <p:nvSpPr>
            <p:cNvPr id="6" name="TextBox 18">
              <a:extLst>
                <a:ext uri="{FF2B5EF4-FFF2-40B4-BE49-F238E27FC236}">
                  <a16:creationId xmlns:a16="http://schemas.microsoft.com/office/drawing/2014/main" id="{3DA51552-F97D-486A-943E-AF041417486A}"/>
                </a:ext>
              </a:extLst>
            </p:cNvPr>
            <p:cNvSpPr txBox="1"/>
            <p:nvPr/>
          </p:nvSpPr>
          <p:spPr>
            <a:xfrm>
              <a:off x="8500476" y="2217121"/>
              <a:ext cx="1907474" cy="492443"/>
            </a:xfrm>
            <a:prstGeom prst="rect">
              <a:avLst/>
            </a:prstGeom>
            <a:noFill/>
            <a:ln>
              <a:noFill/>
            </a:ln>
          </p:spPr>
          <p:txBody>
            <a:bodyPr wrap="square" lIns="0" tIns="121920" rIns="152400" bIns="121920"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914320" hangingPunct="0">
                <a:spcAft>
                  <a:spcPts val="563"/>
                </a:spcAft>
              </a:pPr>
              <a:r>
                <a:rPr lang="en-US" sz="1600" kern="0" dirty="0">
                  <a:ea typeface="Amazon Ember"/>
                  <a:cs typeface="Amazon Ember"/>
                  <a:sym typeface="Amazon Ember"/>
                </a:rPr>
                <a:t>Automate actions</a:t>
              </a:r>
            </a:p>
          </p:txBody>
        </p:sp>
        <p:cxnSp>
          <p:nvCxnSpPr>
            <p:cNvPr id="7" name="Straight Arrow Connector 6">
              <a:extLst>
                <a:ext uri="{FF2B5EF4-FFF2-40B4-BE49-F238E27FC236}">
                  <a16:creationId xmlns:a16="http://schemas.microsoft.com/office/drawing/2014/main" id="{0D749637-EDB6-4E7C-BFB7-850996F7BEC8}"/>
                </a:ext>
              </a:extLst>
            </p:cNvPr>
            <p:cNvCxnSpPr>
              <a:cxnSpLocks/>
            </p:cNvCxnSpPr>
            <p:nvPr/>
          </p:nvCxnSpPr>
          <p:spPr>
            <a:xfrm>
              <a:off x="5924339" y="2432533"/>
              <a:ext cx="2311994" cy="0"/>
            </a:xfrm>
            <a:prstGeom prst="straightConnector1">
              <a:avLst/>
            </a:prstGeom>
            <a:noFill/>
            <a:ln w="12700" cap="flat">
              <a:solidFill>
                <a:srgbClr val="232F3E">
                  <a:lumMod val="90000"/>
                  <a:lumOff val="10000"/>
                </a:srgbClr>
              </a:solidFill>
              <a:prstDash val="solid"/>
              <a:round/>
              <a:tailEnd type="triangle" w="lg" len="med"/>
            </a:ln>
            <a:effectLst/>
            <a:sp3d/>
          </p:spPr>
        </p:cxnSp>
      </p:grpSp>
      <p:sp>
        <p:nvSpPr>
          <p:cNvPr id="8" name="TextBox 21">
            <a:extLst>
              <a:ext uri="{FF2B5EF4-FFF2-40B4-BE49-F238E27FC236}">
                <a16:creationId xmlns:a16="http://schemas.microsoft.com/office/drawing/2014/main" id="{3D1A0E17-CCC3-4880-B459-1E07D2563EFD}"/>
              </a:ext>
            </a:extLst>
          </p:cNvPr>
          <p:cNvSpPr txBox="1"/>
          <p:nvPr/>
        </p:nvSpPr>
        <p:spPr>
          <a:xfrm>
            <a:off x="1784050" y="4576990"/>
            <a:ext cx="1491503" cy="738664"/>
          </a:xfrm>
          <a:prstGeom prst="rect">
            <a:avLst/>
          </a:prstGeom>
          <a:noFill/>
          <a:ln>
            <a:noFill/>
          </a:ln>
        </p:spPr>
        <p:txBody>
          <a:bodyPr wrap="square" lIns="0" tIns="121920" rIns="0" bIns="121920"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mazon Ember Display"/>
                <a:ea typeface="+mn-ea"/>
                <a:cs typeface="+mn-cs"/>
              </a:rPr>
              <a:t>Detect vulnerabilities</a:t>
            </a:r>
          </a:p>
        </p:txBody>
      </p:sp>
      <p:grpSp>
        <p:nvGrpSpPr>
          <p:cNvPr id="27" name="Group 26">
            <a:extLst>
              <a:ext uri="{FF2B5EF4-FFF2-40B4-BE49-F238E27FC236}">
                <a16:creationId xmlns:a16="http://schemas.microsoft.com/office/drawing/2014/main" id="{87849D4D-2E4F-462B-AFF7-74450F2DC987}"/>
              </a:ext>
            </a:extLst>
          </p:cNvPr>
          <p:cNvGrpSpPr/>
          <p:nvPr/>
        </p:nvGrpSpPr>
        <p:grpSpPr>
          <a:xfrm>
            <a:off x="2904294" y="2121637"/>
            <a:ext cx="3275645" cy="1356255"/>
            <a:chOff x="2904294" y="2121637"/>
            <a:chExt cx="3275645" cy="1356255"/>
          </a:xfrm>
        </p:grpSpPr>
        <p:pic>
          <p:nvPicPr>
            <p:cNvPr id="4" name="Graphic 32">
              <a:extLst>
                <a:ext uri="{FF2B5EF4-FFF2-40B4-BE49-F238E27FC236}">
                  <a16:creationId xmlns:a16="http://schemas.microsoft.com/office/drawing/2014/main" id="{98EBEBF3-02D4-4F53-A1E1-D106D94F131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28963" y="2121637"/>
              <a:ext cx="621792" cy="621792"/>
            </a:xfrm>
            <a:prstGeom prst="rect">
              <a:avLst/>
            </a:prstGeom>
            <a:effectLst>
              <a:outerShdw blurRad="50800" dist="38100" dir="18900000" algn="bl" rotWithShape="0">
                <a:prstClr val="black">
                  <a:alpha val="40000"/>
                </a:prstClr>
              </a:outerShdw>
            </a:effectLst>
          </p:spPr>
        </p:pic>
        <p:cxnSp>
          <p:nvCxnSpPr>
            <p:cNvPr id="5" name="Straight Arrow Connector 4">
              <a:extLst>
                <a:ext uri="{FF2B5EF4-FFF2-40B4-BE49-F238E27FC236}">
                  <a16:creationId xmlns:a16="http://schemas.microsoft.com/office/drawing/2014/main" id="{AD6D505F-B2A3-4C65-A9B6-563D0E21DD72}"/>
                </a:ext>
              </a:extLst>
            </p:cNvPr>
            <p:cNvCxnSpPr>
              <a:cxnSpLocks/>
            </p:cNvCxnSpPr>
            <p:nvPr/>
          </p:nvCxnSpPr>
          <p:spPr>
            <a:xfrm flipV="1">
              <a:off x="2904294" y="2430435"/>
              <a:ext cx="2250262" cy="1047457"/>
            </a:xfrm>
            <a:prstGeom prst="straightConnector1">
              <a:avLst/>
            </a:prstGeom>
            <a:noFill/>
            <a:ln w="12700" cap="flat">
              <a:solidFill>
                <a:srgbClr val="232F3E">
                  <a:lumMod val="90000"/>
                  <a:lumOff val="10000"/>
                </a:srgbClr>
              </a:solidFill>
              <a:prstDash val="solid"/>
              <a:round/>
              <a:tailEnd type="triangle" w="lg" len="med"/>
            </a:ln>
            <a:effectLst/>
            <a:sp3d/>
          </p:spPr>
        </p:cxnSp>
        <p:sp>
          <p:nvSpPr>
            <p:cNvPr id="13" name="TextBox 32">
              <a:extLst>
                <a:ext uri="{FF2B5EF4-FFF2-40B4-BE49-F238E27FC236}">
                  <a16:creationId xmlns:a16="http://schemas.microsoft.com/office/drawing/2014/main" id="{9833F2E0-23FA-4AEF-8FAB-516DFA128264}"/>
                </a:ext>
              </a:extLst>
            </p:cNvPr>
            <p:cNvSpPr txBox="1"/>
            <p:nvPr/>
          </p:nvSpPr>
          <p:spPr>
            <a:xfrm>
              <a:off x="4899779" y="2753974"/>
              <a:ext cx="1280160" cy="461665"/>
            </a:xfrm>
            <a:prstGeom prst="rect">
              <a:avLst/>
            </a:prstGeom>
            <a:noFill/>
          </p:spPr>
          <p:txBody>
            <a:bodyPr wrap="square"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mn-cs"/>
                </a:rPr>
                <a:t>AWS </a:t>
              </a:r>
            </a:p>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mn-cs"/>
                </a:rPr>
                <a:t>Security Hub </a:t>
              </a:r>
            </a:p>
          </p:txBody>
        </p:sp>
      </p:grpSp>
      <p:grpSp>
        <p:nvGrpSpPr>
          <p:cNvPr id="30" name="Group 29">
            <a:extLst>
              <a:ext uri="{FF2B5EF4-FFF2-40B4-BE49-F238E27FC236}">
                <a16:creationId xmlns:a16="http://schemas.microsoft.com/office/drawing/2014/main" id="{6215CD26-C9B2-4ABD-AB1E-BC6A82186A95}"/>
              </a:ext>
            </a:extLst>
          </p:cNvPr>
          <p:cNvGrpSpPr/>
          <p:nvPr/>
        </p:nvGrpSpPr>
        <p:grpSpPr>
          <a:xfrm>
            <a:off x="2991444" y="3310083"/>
            <a:ext cx="3142775" cy="1090918"/>
            <a:chOff x="2991444" y="3310083"/>
            <a:chExt cx="3142775" cy="1090918"/>
          </a:xfrm>
        </p:grpSpPr>
        <p:sp>
          <p:nvSpPr>
            <p:cNvPr id="14" name="TextBox 33">
              <a:extLst>
                <a:ext uri="{FF2B5EF4-FFF2-40B4-BE49-F238E27FC236}">
                  <a16:creationId xmlns:a16="http://schemas.microsoft.com/office/drawing/2014/main" id="{46AC9C83-2D8A-41DE-BA4E-2AFFFB260C50}"/>
                </a:ext>
              </a:extLst>
            </p:cNvPr>
            <p:cNvSpPr txBox="1"/>
            <p:nvPr/>
          </p:nvSpPr>
          <p:spPr>
            <a:xfrm>
              <a:off x="4945499" y="3939336"/>
              <a:ext cx="1188720" cy="461665"/>
            </a:xfrm>
            <a:prstGeom prst="rect">
              <a:avLst/>
            </a:prstGeom>
            <a:noFill/>
          </p:spPr>
          <p:txBody>
            <a:bodyPr wrap="square"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mn-cs"/>
                </a:rPr>
                <a:t>Amazon EventBridge</a:t>
              </a:r>
            </a:p>
          </p:txBody>
        </p:sp>
        <p:pic>
          <p:nvPicPr>
            <p:cNvPr id="15" name="Graphic 19">
              <a:extLst>
                <a:ext uri="{FF2B5EF4-FFF2-40B4-BE49-F238E27FC236}">
                  <a16:creationId xmlns:a16="http://schemas.microsoft.com/office/drawing/2014/main" id="{83C704DC-A1E2-43CA-9398-7A623270B44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28963" y="3310083"/>
              <a:ext cx="621792" cy="621792"/>
            </a:xfrm>
            <a:prstGeom prst="rect">
              <a:avLst/>
            </a:prstGeom>
            <a:noFill/>
            <a:ln w="9525">
              <a:no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9C0AEF95-2344-426F-B47B-EA0B66230BA4}"/>
                </a:ext>
              </a:extLst>
            </p:cNvPr>
            <p:cNvCxnSpPr>
              <a:cxnSpLocks/>
            </p:cNvCxnSpPr>
            <p:nvPr/>
          </p:nvCxnSpPr>
          <p:spPr>
            <a:xfrm>
              <a:off x="2991444" y="3620979"/>
              <a:ext cx="2163112" cy="0"/>
            </a:xfrm>
            <a:prstGeom prst="straightConnector1">
              <a:avLst/>
            </a:prstGeom>
            <a:noFill/>
            <a:ln w="12700" cap="flat">
              <a:solidFill>
                <a:srgbClr val="232F3E">
                  <a:lumMod val="90000"/>
                  <a:lumOff val="10000"/>
                </a:srgbClr>
              </a:solidFill>
              <a:prstDash val="solid"/>
              <a:round/>
              <a:tailEnd type="triangle" w="lg" len="med"/>
            </a:ln>
            <a:effectLst/>
            <a:sp3d/>
          </p:spPr>
        </p:cxnSp>
      </p:grpSp>
      <p:grpSp>
        <p:nvGrpSpPr>
          <p:cNvPr id="31" name="Group 30">
            <a:extLst>
              <a:ext uri="{FF2B5EF4-FFF2-40B4-BE49-F238E27FC236}">
                <a16:creationId xmlns:a16="http://schemas.microsoft.com/office/drawing/2014/main" id="{2D598F85-9505-42BF-B904-09B33EF31E6A}"/>
              </a:ext>
            </a:extLst>
          </p:cNvPr>
          <p:cNvGrpSpPr/>
          <p:nvPr/>
        </p:nvGrpSpPr>
        <p:grpSpPr>
          <a:xfrm>
            <a:off x="5924339" y="3310083"/>
            <a:ext cx="1233818" cy="1090918"/>
            <a:chOff x="5924339" y="3310083"/>
            <a:chExt cx="1233818" cy="1090918"/>
          </a:xfrm>
        </p:grpSpPr>
        <p:pic>
          <p:nvPicPr>
            <p:cNvPr id="10" name="Graphic 220">
              <a:extLst>
                <a:ext uri="{FF2B5EF4-FFF2-40B4-BE49-F238E27FC236}">
                  <a16:creationId xmlns:a16="http://schemas.microsoft.com/office/drawing/2014/main" id="{DDE87C4E-5AF5-4947-8E13-2B8A26ADEE0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85393" y="3310083"/>
              <a:ext cx="625844" cy="621792"/>
            </a:xfrm>
            <a:prstGeom prst="rect">
              <a:avLst/>
            </a:prstGeom>
            <a:effectLst>
              <a:outerShdw blurRad="50800" dist="38100" dir="18900000" algn="bl" rotWithShape="0">
                <a:prstClr val="black">
                  <a:alpha val="40000"/>
                </a:prstClr>
              </a:outerShdw>
            </a:effectLst>
          </p:spPr>
        </p:pic>
        <p:sp>
          <p:nvSpPr>
            <p:cNvPr id="12" name="TextBox 31">
              <a:extLst>
                <a:ext uri="{FF2B5EF4-FFF2-40B4-BE49-F238E27FC236}">
                  <a16:creationId xmlns:a16="http://schemas.microsoft.com/office/drawing/2014/main" id="{1E4660AF-8D1A-47E8-A31B-5E5DA18DFD5A}"/>
                </a:ext>
              </a:extLst>
            </p:cNvPr>
            <p:cNvSpPr txBox="1"/>
            <p:nvPr/>
          </p:nvSpPr>
          <p:spPr>
            <a:xfrm>
              <a:off x="6243757" y="3939336"/>
              <a:ext cx="914400" cy="461665"/>
            </a:xfrm>
            <a:prstGeom prst="rect">
              <a:avLst/>
            </a:prstGeom>
            <a:noFill/>
          </p:spPr>
          <p:txBody>
            <a:bodyPr wrap="square"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mn-cs"/>
                </a:rPr>
                <a:t>AWS Step </a:t>
              </a:r>
            </a:p>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mn-cs"/>
                </a:rPr>
                <a:t>Functions</a:t>
              </a:r>
            </a:p>
          </p:txBody>
        </p:sp>
        <p:cxnSp>
          <p:nvCxnSpPr>
            <p:cNvPr id="20" name="Straight Arrow Connector 19">
              <a:extLst>
                <a:ext uri="{FF2B5EF4-FFF2-40B4-BE49-F238E27FC236}">
                  <a16:creationId xmlns:a16="http://schemas.microsoft.com/office/drawing/2014/main" id="{619B9FB1-B238-4CDC-9480-75D9CCBC308C}"/>
                </a:ext>
              </a:extLst>
            </p:cNvPr>
            <p:cNvCxnSpPr>
              <a:cxnSpLocks/>
            </p:cNvCxnSpPr>
            <p:nvPr/>
          </p:nvCxnSpPr>
          <p:spPr>
            <a:xfrm>
              <a:off x="5924339" y="3620331"/>
              <a:ext cx="390862" cy="1297"/>
            </a:xfrm>
            <a:prstGeom prst="straightConnector1">
              <a:avLst/>
            </a:prstGeom>
            <a:noFill/>
            <a:ln w="12700" cap="flat">
              <a:solidFill>
                <a:srgbClr val="232F3E">
                  <a:lumMod val="90000"/>
                  <a:lumOff val="10000"/>
                </a:srgbClr>
              </a:solidFill>
              <a:prstDash val="solid"/>
              <a:round/>
              <a:tailEnd type="triangle" w="lg" len="med"/>
            </a:ln>
            <a:effectLst/>
            <a:sp3d/>
          </p:spPr>
        </p:cxnSp>
      </p:grpSp>
      <p:grpSp>
        <p:nvGrpSpPr>
          <p:cNvPr id="32" name="Group 31">
            <a:extLst>
              <a:ext uri="{FF2B5EF4-FFF2-40B4-BE49-F238E27FC236}">
                <a16:creationId xmlns:a16="http://schemas.microsoft.com/office/drawing/2014/main" id="{5CEEF65E-509A-401B-A8A3-1E31802E4C1D}"/>
              </a:ext>
            </a:extLst>
          </p:cNvPr>
          <p:cNvGrpSpPr/>
          <p:nvPr/>
        </p:nvGrpSpPr>
        <p:grpSpPr>
          <a:xfrm>
            <a:off x="7081429" y="3310083"/>
            <a:ext cx="2905711" cy="1083718"/>
            <a:chOff x="7081429" y="3310083"/>
            <a:chExt cx="2905711" cy="1083718"/>
          </a:xfrm>
        </p:grpSpPr>
        <p:pic>
          <p:nvPicPr>
            <p:cNvPr id="9" name="Graphic 174">
              <a:extLst>
                <a:ext uri="{FF2B5EF4-FFF2-40B4-BE49-F238E27FC236}">
                  <a16:creationId xmlns:a16="http://schemas.microsoft.com/office/drawing/2014/main" id="{2773D30E-530E-4F42-A62F-8028D4AE70A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43405" y="3310083"/>
              <a:ext cx="625844" cy="621792"/>
            </a:xfrm>
            <a:prstGeom prst="rect">
              <a:avLst/>
            </a:prstGeom>
            <a:effectLst>
              <a:outerShdw blurRad="50800" dist="38100" dir="18900000" algn="bl" rotWithShape="0">
                <a:prstClr val="black">
                  <a:alpha val="40000"/>
                </a:prstClr>
              </a:outerShdw>
            </a:effectLst>
          </p:spPr>
        </p:pic>
        <p:sp>
          <p:nvSpPr>
            <p:cNvPr id="11" name="TextBox 30">
              <a:extLst>
                <a:ext uri="{FF2B5EF4-FFF2-40B4-BE49-F238E27FC236}">
                  <a16:creationId xmlns:a16="http://schemas.microsoft.com/office/drawing/2014/main" id="{E8884363-44E5-4826-8CE5-99955DA46125}"/>
                </a:ext>
              </a:extLst>
            </p:cNvPr>
            <p:cNvSpPr txBox="1"/>
            <p:nvPr/>
          </p:nvSpPr>
          <p:spPr>
            <a:xfrm>
              <a:off x="7440021" y="3932136"/>
              <a:ext cx="822960" cy="461665"/>
            </a:xfrm>
            <a:prstGeom prst="rect">
              <a:avLst/>
            </a:prstGeom>
            <a:noFill/>
          </p:spPr>
          <p:txBody>
            <a:bodyPr wrap="square"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mn-cs"/>
                </a:rPr>
                <a:t>AWS Lambda</a:t>
              </a:r>
            </a:p>
          </p:txBody>
        </p:sp>
        <p:sp>
          <p:nvSpPr>
            <p:cNvPr id="16" name="TextBox 35">
              <a:extLst>
                <a:ext uri="{FF2B5EF4-FFF2-40B4-BE49-F238E27FC236}">
                  <a16:creationId xmlns:a16="http://schemas.microsoft.com/office/drawing/2014/main" id="{846D3B60-0B23-4080-A584-2EE26B1C7783}"/>
                </a:ext>
              </a:extLst>
            </p:cNvPr>
            <p:cNvSpPr txBox="1"/>
            <p:nvPr/>
          </p:nvSpPr>
          <p:spPr>
            <a:xfrm>
              <a:off x="8500476" y="3405567"/>
              <a:ext cx="1486664" cy="492443"/>
            </a:xfrm>
            <a:prstGeom prst="rect">
              <a:avLst/>
            </a:prstGeom>
            <a:noFill/>
            <a:ln>
              <a:noFill/>
            </a:ln>
          </p:spPr>
          <p:txBody>
            <a:bodyPr wrap="square" lIns="0" tIns="121920" rIns="152400" bIns="121920"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914320" hangingPunct="0">
                <a:spcAft>
                  <a:spcPts val="563"/>
                </a:spcAft>
              </a:pPr>
              <a:r>
                <a:rPr lang="en-US" sz="1600" kern="0" dirty="0">
                  <a:ea typeface="Amazon Ember"/>
                  <a:cs typeface="Amazon Ember"/>
                  <a:sym typeface="Amazon Ember"/>
                </a:rPr>
                <a:t>Take actions</a:t>
              </a:r>
            </a:p>
          </p:txBody>
        </p:sp>
        <p:cxnSp>
          <p:nvCxnSpPr>
            <p:cNvPr id="22" name="Straight Arrow Connector 21">
              <a:extLst>
                <a:ext uri="{FF2B5EF4-FFF2-40B4-BE49-F238E27FC236}">
                  <a16:creationId xmlns:a16="http://schemas.microsoft.com/office/drawing/2014/main" id="{CCFE9C6F-5BB5-465B-B0E9-AF9FEED681AC}"/>
                </a:ext>
              </a:extLst>
            </p:cNvPr>
            <p:cNvCxnSpPr>
              <a:cxnSpLocks/>
            </p:cNvCxnSpPr>
            <p:nvPr/>
          </p:nvCxnSpPr>
          <p:spPr>
            <a:xfrm>
              <a:off x="7081429" y="3620979"/>
              <a:ext cx="391785" cy="0"/>
            </a:xfrm>
            <a:prstGeom prst="straightConnector1">
              <a:avLst/>
            </a:prstGeom>
            <a:noFill/>
            <a:ln w="12700" cap="flat">
              <a:solidFill>
                <a:srgbClr val="232F3E">
                  <a:lumMod val="90000"/>
                  <a:lumOff val="10000"/>
                </a:srgbClr>
              </a:solidFill>
              <a:prstDash val="solid"/>
              <a:round/>
              <a:tailEnd type="triangle" w="lg" len="med"/>
            </a:ln>
            <a:effectLst/>
            <a:sp3d/>
          </p:spPr>
        </p:cxnSp>
      </p:grpSp>
      <p:grpSp>
        <p:nvGrpSpPr>
          <p:cNvPr id="34" name="Group 33">
            <a:extLst>
              <a:ext uri="{FF2B5EF4-FFF2-40B4-BE49-F238E27FC236}">
                <a16:creationId xmlns:a16="http://schemas.microsoft.com/office/drawing/2014/main" id="{D91BC519-5070-42B9-8D16-FD8D92C01BD3}"/>
              </a:ext>
            </a:extLst>
          </p:cNvPr>
          <p:cNvGrpSpPr/>
          <p:nvPr/>
        </p:nvGrpSpPr>
        <p:grpSpPr>
          <a:xfrm>
            <a:off x="5924339" y="4515371"/>
            <a:ext cx="4481067" cy="738664"/>
            <a:chOff x="5924339" y="4515371"/>
            <a:chExt cx="4481067" cy="738664"/>
          </a:xfrm>
        </p:grpSpPr>
        <p:cxnSp>
          <p:nvCxnSpPr>
            <p:cNvPr id="21" name="Straight Arrow Connector 20">
              <a:extLst>
                <a:ext uri="{FF2B5EF4-FFF2-40B4-BE49-F238E27FC236}">
                  <a16:creationId xmlns:a16="http://schemas.microsoft.com/office/drawing/2014/main" id="{FC1B1232-1186-4096-88EA-70FBA1F1E305}"/>
                </a:ext>
              </a:extLst>
            </p:cNvPr>
            <p:cNvCxnSpPr>
              <a:cxnSpLocks/>
            </p:cNvCxnSpPr>
            <p:nvPr/>
          </p:nvCxnSpPr>
          <p:spPr>
            <a:xfrm>
              <a:off x="5924339" y="4884703"/>
              <a:ext cx="2138002" cy="0"/>
            </a:xfrm>
            <a:prstGeom prst="straightConnector1">
              <a:avLst/>
            </a:prstGeom>
            <a:noFill/>
            <a:ln w="12700" cap="flat">
              <a:solidFill>
                <a:srgbClr val="232F3E">
                  <a:lumMod val="90000"/>
                  <a:lumOff val="10000"/>
                </a:srgbClr>
              </a:solidFill>
              <a:prstDash val="solid"/>
              <a:round/>
              <a:tailEnd type="triangle" w="lg" len="med"/>
            </a:ln>
            <a:effectLst/>
            <a:sp3d/>
          </p:spPr>
        </p:cxnSp>
        <p:sp>
          <p:nvSpPr>
            <p:cNvPr id="23" name="TextBox 59">
              <a:extLst>
                <a:ext uri="{FF2B5EF4-FFF2-40B4-BE49-F238E27FC236}">
                  <a16:creationId xmlns:a16="http://schemas.microsoft.com/office/drawing/2014/main" id="{48381126-7BF2-41A0-98AC-456AD8970BA4}"/>
                </a:ext>
              </a:extLst>
            </p:cNvPr>
            <p:cNvSpPr txBox="1"/>
            <p:nvPr/>
          </p:nvSpPr>
          <p:spPr>
            <a:xfrm>
              <a:off x="8500476" y="4515371"/>
              <a:ext cx="1904930" cy="738664"/>
            </a:xfrm>
            <a:prstGeom prst="rect">
              <a:avLst/>
            </a:prstGeom>
            <a:noFill/>
            <a:ln>
              <a:noFill/>
            </a:ln>
          </p:spPr>
          <p:txBody>
            <a:bodyPr wrap="square" lIns="0" tIns="121920" rIns="152400" bIns="121920"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914320" hangingPunct="0">
                <a:spcAft>
                  <a:spcPts val="563"/>
                </a:spcAft>
              </a:pPr>
              <a:r>
                <a:rPr lang="en-US" sz="1600" kern="0" dirty="0">
                  <a:ea typeface="Amazon Ember"/>
                  <a:cs typeface="Amazon Ember"/>
                  <a:sym typeface="Amazon Ember"/>
                </a:rPr>
                <a:t>Export reports, long term retention</a:t>
              </a:r>
            </a:p>
          </p:txBody>
        </p:sp>
      </p:grpSp>
      <p:sp>
        <p:nvSpPr>
          <p:cNvPr id="24" name="TextBox 60">
            <a:extLst>
              <a:ext uri="{FF2B5EF4-FFF2-40B4-BE49-F238E27FC236}">
                <a16:creationId xmlns:a16="http://schemas.microsoft.com/office/drawing/2014/main" id="{854257C5-43BE-4924-B63A-D22FB912830B}"/>
              </a:ext>
            </a:extLst>
          </p:cNvPr>
          <p:cNvSpPr txBox="1"/>
          <p:nvPr/>
        </p:nvSpPr>
        <p:spPr>
          <a:xfrm>
            <a:off x="2006948" y="4082169"/>
            <a:ext cx="1045304" cy="461665"/>
          </a:xfrm>
          <a:prstGeom prst="rect">
            <a:avLst/>
          </a:prstGeom>
          <a:noFill/>
        </p:spPr>
        <p:txBody>
          <a:bodyPr wrap="square"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mn-cs"/>
              </a:rPr>
              <a:t>Amazon Inspector</a:t>
            </a:r>
          </a:p>
        </p:txBody>
      </p:sp>
      <p:pic>
        <p:nvPicPr>
          <p:cNvPr id="25" name="Graphic 179">
            <a:extLst>
              <a:ext uri="{FF2B5EF4-FFF2-40B4-BE49-F238E27FC236}">
                <a16:creationId xmlns:a16="http://schemas.microsoft.com/office/drawing/2014/main" id="{8ED072D0-9C4A-42F7-A317-C10DC7C151AE}"/>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70527" y="3163779"/>
            <a:ext cx="918147" cy="914400"/>
          </a:xfrm>
          <a:prstGeom prst="rect">
            <a:avLst/>
          </a:prstGeom>
          <a:effectLst>
            <a:outerShdw blurRad="50800" dist="38100" dir="18900000" algn="bl" rotWithShape="0">
              <a:prstClr val="black">
                <a:alpha val="40000"/>
              </a:prstClr>
            </a:outerShdw>
          </a:effectLst>
        </p:spPr>
      </p:pic>
      <p:grpSp>
        <p:nvGrpSpPr>
          <p:cNvPr id="33" name="Group 32">
            <a:extLst>
              <a:ext uri="{FF2B5EF4-FFF2-40B4-BE49-F238E27FC236}">
                <a16:creationId xmlns:a16="http://schemas.microsoft.com/office/drawing/2014/main" id="{812CD65E-184D-4F45-85D8-178F814D7995}"/>
              </a:ext>
            </a:extLst>
          </p:cNvPr>
          <p:cNvGrpSpPr/>
          <p:nvPr/>
        </p:nvGrpSpPr>
        <p:grpSpPr>
          <a:xfrm>
            <a:off x="2966851" y="3800708"/>
            <a:ext cx="3167368" cy="1863475"/>
            <a:chOff x="2966851" y="3800708"/>
            <a:chExt cx="3167368" cy="1863475"/>
          </a:xfrm>
        </p:grpSpPr>
        <p:cxnSp>
          <p:nvCxnSpPr>
            <p:cNvPr id="18" name="Straight Arrow Connector 17">
              <a:extLst>
                <a:ext uri="{FF2B5EF4-FFF2-40B4-BE49-F238E27FC236}">
                  <a16:creationId xmlns:a16="http://schemas.microsoft.com/office/drawing/2014/main" id="{01E6B4FD-B009-42A3-806F-C6A9202D54A6}"/>
                </a:ext>
              </a:extLst>
            </p:cNvPr>
            <p:cNvCxnSpPr>
              <a:cxnSpLocks/>
            </p:cNvCxnSpPr>
            <p:nvPr/>
          </p:nvCxnSpPr>
          <p:spPr>
            <a:xfrm>
              <a:off x="2966851" y="3800708"/>
              <a:ext cx="2187705" cy="1044732"/>
            </a:xfrm>
            <a:prstGeom prst="straightConnector1">
              <a:avLst/>
            </a:prstGeom>
            <a:noFill/>
            <a:ln w="12700" cap="flat">
              <a:solidFill>
                <a:srgbClr val="232F3E">
                  <a:lumMod val="90000"/>
                  <a:lumOff val="10000"/>
                </a:srgbClr>
              </a:solidFill>
              <a:prstDash val="solid"/>
              <a:round/>
              <a:tailEnd type="triangle" w="lg" len="med"/>
            </a:ln>
            <a:effectLst/>
            <a:sp3d/>
          </p:spPr>
        </p:cxnSp>
        <p:pic>
          <p:nvPicPr>
            <p:cNvPr id="19" name="Graphic 49">
              <a:extLst>
                <a:ext uri="{FF2B5EF4-FFF2-40B4-BE49-F238E27FC236}">
                  <a16:creationId xmlns:a16="http://schemas.microsoft.com/office/drawing/2014/main" id="{F77A34B4-F08C-48E6-B72B-7533A0467D66}"/>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228963" y="4573807"/>
              <a:ext cx="621792" cy="621792"/>
            </a:xfrm>
            <a:prstGeom prst="rect">
              <a:avLst/>
            </a:prstGeom>
            <a:effectLst>
              <a:outerShdw blurRad="50800" dist="38100" dir="18900000" algn="bl" rotWithShape="0">
                <a:prstClr val="black">
                  <a:alpha val="40000"/>
                </a:prstClr>
              </a:outerShdw>
            </a:effectLst>
          </p:spPr>
        </p:pic>
        <p:sp>
          <p:nvSpPr>
            <p:cNvPr id="26" name="TextBox 33">
              <a:extLst>
                <a:ext uri="{FF2B5EF4-FFF2-40B4-BE49-F238E27FC236}">
                  <a16:creationId xmlns:a16="http://schemas.microsoft.com/office/drawing/2014/main" id="{231089F4-267D-4415-8A76-FE4D99EFEA52}"/>
                </a:ext>
              </a:extLst>
            </p:cNvPr>
            <p:cNvSpPr txBox="1"/>
            <p:nvPr/>
          </p:nvSpPr>
          <p:spPr>
            <a:xfrm>
              <a:off x="4945499" y="5202518"/>
              <a:ext cx="1188720" cy="461665"/>
            </a:xfrm>
            <a:prstGeom prst="rect">
              <a:avLst/>
            </a:prstGeom>
            <a:noFill/>
          </p:spPr>
          <p:txBody>
            <a:bodyPr wrap="square" rtlCol="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mn-cs"/>
                </a:rPr>
                <a:t>Amazon S3 Bucket</a:t>
              </a:r>
            </a:p>
          </p:txBody>
        </p:sp>
      </p:grpSp>
    </p:spTree>
    <p:extLst>
      <p:ext uri="{BB962C8B-B14F-4D97-AF65-F5344CB8AC3E}">
        <p14:creationId xmlns:p14="http://schemas.microsoft.com/office/powerpoint/2010/main" val="8540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187246"/>
            <a:ext cx="5649982" cy="908317"/>
          </a:xfrm>
        </p:spPr>
        <p: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mn-ea"/>
                <a:cs typeface="+mn-cs"/>
              </a:rPr>
              <a:t>AWS Security Hub</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103">
            <a:extLst>
              <a:ext uri="{FF2B5EF4-FFF2-40B4-BE49-F238E27FC236}">
                <a16:creationId xmlns:a16="http://schemas.microsoft.com/office/drawing/2014/main" id="{55718340-6CE4-486F-8157-C02FAD15C1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7" y="745008"/>
            <a:ext cx="2179825" cy="2179825"/>
          </a:xfrm>
          <a:prstGeom prst="rect">
            <a:avLst/>
          </a:prstGeom>
        </p:spPr>
      </p:pic>
    </p:spTree>
    <p:extLst>
      <p:ext uri="{BB962C8B-B14F-4D97-AF65-F5344CB8AC3E}">
        <p14:creationId xmlns:p14="http://schemas.microsoft.com/office/powerpoint/2010/main" val="27050715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3BB932C-3B46-484B-9732-3339003F902E}"/>
              </a:ext>
            </a:extLst>
          </p:cNvPr>
          <p:cNvSpPr>
            <a:spLocks noGrp="1"/>
          </p:cNvSpPr>
          <p:nvPr>
            <p:ph type="body" sz="quarter" idx="10"/>
          </p:nvPr>
        </p:nvSpPr>
        <p:spPr/>
        <p:txBody>
          <a:bodyPr/>
          <a:lstStyle/>
          <a:p>
            <a:r>
              <a:rPr lang="en-US" dirty="0"/>
              <a:t>AWS Security Hub</a:t>
            </a:r>
            <a:endParaRPr lang="en-GB" dirty="0"/>
          </a:p>
        </p:txBody>
      </p:sp>
      <p:sp>
        <p:nvSpPr>
          <p:cNvPr id="6" name="Text Placeholder 5">
            <a:extLst>
              <a:ext uri="{FF2B5EF4-FFF2-40B4-BE49-F238E27FC236}">
                <a16:creationId xmlns:a16="http://schemas.microsoft.com/office/drawing/2014/main" id="{214F6970-F8CC-4B46-B526-3E73D7C62E52}"/>
              </a:ext>
            </a:extLst>
          </p:cNvPr>
          <p:cNvSpPr>
            <a:spLocks noGrp="1"/>
          </p:cNvSpPr>
          <p:nvPr>
            <p:ph type="body" sz="quarter" idx="11"/>
          </p:nvPr>
        </p:nvSpPr>
        <p:spPr/>
        <p:txBody>
          <a:bodyPr/>
          <a:lstStyle/>
          <a:p>
            <a:r>
              <a:rPr lang="en-US" dirty="0"/>
              <a:t>AWS Security Hub is a cloud security posture management service that continuously performs security best practice checks and seamlessly aggregates security findings from AWS and third-party services and enables automated response. </a:t>
            </a:r>
          </a:p>
          <a:p>
            <a:endParaRPr lang="en-US" dirty="0"/>
          </a:p>
          <a:p>
            <a:r>
              <a:rPr lang="en-US" dirty="0"/>
              <a:t>Security Hub ingests findings from multiple AWS services, including Amazon </a:t>
            </a:r>
            <a:r>
              <a:rPr lang="en-US" dirty="0" err="1"/>
              <a:t>GuardDuty</a:t>
            </a:r>
            <a:r>
              <a:rPr lang="en-US" dirty="0"/>
              <a:t>, Amazon Inspector, AWS Firewall Manager, and AWS Health, and also from third-party services. </a:t>
            </a:r>
          </a:p>
          <a:p>
            <a:endParaRPr lang="en-US" dirty="0"/>
          </a:p>
          <a:p>
            <a:r>
              <a:rPr lang="en-US" dirty="0"/>
              <a:t>It can be integrated with AWS Organizations to provide a single dashboard where you can view findings across your organization.</a:t>
            </a:r>
            <a:endParaRPr lang="en-GB" dirty="0"/>
          </a:p>
        </p:txBody>
      </p:sp>
    </p:spTree>
    <p:extLst>
      <p:ext uri="{BB962C8B-B14F-4D97-AF65-F5344CB8AC3E}">
        <p14:creationId xmlns:p14="http://schemas.microsoft.com/office/powerpoint/2010/main" val="218808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C1C7BA-A212-42E8-A983-09421A79370D}"/>
              </a:ext>
            </a:extLst>
          </p:cNvPr>
          <p:cNvSpPr>
            <a:spLocks noGrp="1"/>
          </p:cNvSpPr>
          <p:nvPr>
            <p:ph type="body" sz="quarter" idx="10"/>
          </p:nvPr>
        </p:nvSpPr>
        <p:spPr/>
        <p:txBody>
          <a:bodyPr/>
          <a:lstStyle/>
          <a:p>
            <a:r>
              <a:rPr lang="en-GB" dirty="0"/>
              <a:t>AWS Security Hub</a:t>
            </a:r>
          </a:p>
        </p:txBody>
      </p:sp>
      <p:sp>
        <p:nvSpPr>
          <p:cNvPr id="170" name="Rectangle 169">
            <a:extLst>
              <a:ext uri="{FF2B5EF4-FFF2-40B4-BE49-F238E27FC236}">
                <a16:creationId xmlns:a16="http://schemas.microsoft.com/office/drawing/2014/main" id="{245E8165-5645-4DF7-AB4F-3D9F3B278576}"/>
              </a:ext>
            </a:extLst>
          </p:cNvPr>
          <p:cNvSpPr/>
          <p:nvPr/>
        </p:nvSpPr>
        <p:spPr>
          <a:xfrm>
            <a:off x="8627085" y="4068448"/>
            <a:ext cx="3094521" cy="2124945"/>
          </a:xfrm>
          <a:prstGeom prst="rect">
            <a:avLst/>
          </a:prstGeom>
          <a:solidFill>
            <a:srgbClr val="FFFFFF"/>
          </a:solidFill>
          <a:ln w="12700" cap="flat" cmpd="sng" algn="ctr">
            <a:solidFill>
              <a:srgbClr val="FFFFFF">
                <a:lumMod val="75000"/>
              </a:srgbClr>
            </a:solidFill>
            <a:prstDash val="solid"/>
            <a:miter lim="800000"/>
          </a:ln>
          <a:effectLst>
            <a:outerShdw blurRad="50800" dist="38100" dir="2700000" algn="tl" rotWithShape="0">
              <a:prstClr val="black">
                <a:alpha val="40000"/>
              </a:prstClr>
            </a:outerShdw>
          </a:effectLst>
        </p:spPr>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000000"/>
              </a:solidFill>
              <a:effectLst/>
              <a:uLnTx/>
              <a:uFillTx/>
              <a:latin typeface="Amazon Ember Display"/>
              <a:ea typeface="+mn-ea"/>
              <a:cs typeface="+mn-cs"/>
            </a:endParaRPr>
          </a:p>
        </p:txBody>
      </p:sp>
      <p:sp>
        <p:nvSpPr>
          <p:cNvPr id="168" name="Rectangle 167">
            <a:extLst>
              <a:ext uri="{FF2B5EF4-FFF2-40B4-BE49-F238E27FC236}">
                <a16:creationId xmlns:a16="http://schemas.microsoft.com/office/drawing/2014/main" id="{E3E326D9-BE6A-4391-99DC-CEA389ABF856}"/>
              </a:ext>
            </a:extLst>
          </p:cNvPr>
          <p:cNvSpPr/>
          <p:nvPr/>
        </p:nvSpPr>
        <p:spPr>
          <a:xfrm>
            <a:off x="8627085" y="1585571"/>
            <a:ext cx="3094521" cy="1529582"/>
          </a:xfrm>
          <a:prstGeom prst="rect">
            <a:avLst/>
          </a:prstGeom>
          <a:solidFill>
            <a:srgbClr val="FFFFFF"/>
          </a:solidFill>
          <a:ln w="12700" cap="flat" cmpd="sng" algn="ctr">
            <a:solidFill>
              <a:srgbClr val="FFFFFF">
                <a:lumMod val="75000"/>
              </a:srgbClr>
            </a:solidFill>
            <a:prstDash val="solid"/>
            <a:miter lim="800000"/>
          </a:ln>
          <a:effectLst>
            <a:outerShdw blurRad="50800" dist="38100" dir="2700000" algn="tl" rotWithShape="0">
              <a:prstClr val="black">
                <a:alpha val="40000"/>
              </a:prstClr>
            </a:outerShdw>
          </a:effectLst>
        </p:spPr>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000000"/>
              </a:solidFill>
              <a:effectLst/>
              <a:uLnTx/>
              <a:uFillTx/>
              <a:latin typeface="Amazon Ember Display"/>
              <a:ea typeface="+mn-ea"/>
              <a:cs typeface="+mn-cs"/>
            </a:endParaRPr>
          </a:p>
        </p:txBody>
      </p:sp>
      <p:sp>
        <p:nvSpPr>
          <p:cNvPr id="166" name="Rectangle 165">
            <a:extLst>
              <a:ext uri="{FF2B5EF4-FFF2-40B4-BE49-F238E27FC236}">
                <a16:creationId xmlns:a16="http://schemas.microsoft.com/office/drawing/2014/main" id="{0602FBD0-36E6-4C6D-8830-2731398B53A3}"/>
              </a:ext>
            </a:extLst>
          </p:cNvPr>
          <p:cNvSpPr/>
          <p:nvPr/>
        </p:nvSpPr>
        <p:spPr>
          <a:xfrm>
            <a:off x="4417215" y="3852058"/>
            <a:ext cx="3393122" cy="2056349"/>
          </a:xfrm>
          <a:prstGeom prst="rect">
            <a:avLst/>
          </a:prstGeom>
          <a:solidFill>
            <a:srgbClr val="FFFFFF"/>
          </a:solidFill>
          <a:ln w="12700" cap="flat" cmpd="sng" algn="ctr">
            <a:solidFill>
              <a:srgbClr val="FFFFFF">
                <a:lumMod val="75000"/>
              </a:srgbClr>
            </a:solidFill>
            <a:prstDash val="solid"/>
            <a:miter lim="800000"/>
          </a:ln>
          <a:effectLst>
            <a:outerShdw blurRad="50800" dist="38100" dir="2700000" algn="tl" rotWithShape="0">
              <a:prstClr val="black">
                <a:alpha val="40000"/>
              </a:prstClr>
            </a:outerShdw>
          </a:effectLst>
        </p:spPr>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000000"/>
              </a:solidFill>
              <a:effectLst/>
              <a:uLnTx/>
              <a:uFillTx/>
              <a:latin typeface="Amazon Ember Display"/>
              <a:ea typeface="+mn-ea"/>
              <a:cs typeface="+mn-cs"/>
            </a:endParaRPr>
          </a:p>
        </p:txBody>
      </p:sp>
      <p:sp>
        <p:nvSpPr>
          <p:cNvPr id="164" name="Rectangle 163">
            <a:extLst>
              <a:ext uri="{FF2B5EF4-FFF2-40B4-BE49-F238E27FC236}">
                <a16:creationId xmlns:a16="http://schemas.microsoft.com/office/drawing/2014/main" id="{F178EAB3-BB97-4D87-AD15-59570C978D81}"/>
              </a:ext>
            </a:extLst>
          </p:cNvPr>
          <p:cNvSpPr/>
          <p:nvPr/>
        </p:nvSpPr>
        <p:spPr>
          <a:xfrm>
            <a:off x="474285" y="4025070"/>
            <a:ext cx="3094521" cy="2322151"/>
          </a:xfrm>
          <a:prstGeom prst="rect">
            <a:avLst/>
          </a:prstGeom>
          <a:solidFill>
            <a:srgbClr val="FFFFFF"/>
          </a:solidFill>
          <a:ln w="12700" cap="flat" cmpd="sng" algn="ctr">
            <a:solidFill>
              <a:srgbClr val="FFFFFF">
                <a:lumMod val="75000"/>
              </a:srgbClr>
            </a:solidFill>
            <a:prstDash val="solid"/>
            <a:miter lim="800000"/>
          </a:ln>
          <a:effectLst>
            <a:outerShdw blurRad="50800" dist="38100" dir="2700000" algn="tl" rotWithShape="0">
              <a:prstClr val="black">
                <a:alpha val="40000"/>
              </a:prstClr>
            </a:outerShdw>
          </a:effectLst>
        </p:spPr>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000000"/>
              </a:solidFill>
              <a:effectLst/>
              <a:uLnTx/>
              <a:uFillTx/>
              <a:latin typeface="Amazon Ember Display"/>
              <a:ea typeface="+mn-ea"/>
              <a:cs typeface="+mn-cs"/>
            </a:endParaRPr>
          </a:p>
        </p:txBody>
      </p:sp>
      <p:sp>
        <p:nvSpPr>
          <p:cNvPr id="162" name="Rectangle 161">
            <a:extLst>
              <a:ext uri="{FF2B5EF4-FFF2-40B4-BE49-F238E27FC236}">
                <a16:creationId xmlns:a16="http://schemas.microsoft.com/office/drawing/2014/main" id="{33E00419-F417-4BF2-BB87-57C4EC9A67BC}"/>
              </a:ext>
            </a:extLst>
          </p:cNvPr>
          <p:cNvSpPr/>
          <p:nvPr/>
        </p:nvSpPr>
        <p:spPr>
          <a:xfrm>
            <a:off x="470395" y="910575"/>
            <a:ext cx="3094521" cy="2943700"/>
          </a:xfrm>
          <a:prstGeom prst="rect">
            <a:avLst/>
          </a:prstGeom>
          <a:solidFill>
            <a:srgbClr val="FFFFFF"/>
          </a:solidFill>
          <a:ln w="12700" cap="flat" cmpd="sng" algn="ctr">
            <a:solidFill>
              <a:srgbClr val="FFFFFF">
                <a:lumMod val="75000"/>
              </a:srgbClr>
            </a:solidFill>
            <a:prstDash val="solid"/>
            <a:miter lim="800000"/>
          </a:ln>
          <a:effectLst>
            <a:outerShdw blurRad="50800" dist="38100" dir="2700000" algn="tl" rotWithShape="0">
              <a:prstClr val="black">
                <a:alpha val="40000"/>
              </a:prstClr>
            </a:outerShdw>
          </a:effectLst>
        </p:spPr>
        <p:txBody>
          <a:bodyPr lIns="45720" t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err="1">
              <a:ln>
                <a:noFill/>
              </a:ln>
              <a:solidFill>
                <a:srgbClr val="000000"/>
              </a:solidFill>
              <a:effectLst/>
              <a:uLnTx/>
              <a:uFillTx/>
              <a:latin typeface="Amazon Ember Display"/>
              <a:ea typeface="+mn-ea"/>
              <a:cs typeface="+mn-cs"/>
            </a:endParaRPr>
          </a:p>
        </p:txBody>
      </p:sp>
      <p:sp>
        <p:nvSpPr>
          <p:cNvPr id="93" name="TextBox 60">
            <a:extLst>
              <a:ext uri="{FF2B5EF4-FFF2-40B4-BE49-F238E27FC236}">
                <a16:creationId xmlns:a16="http://schemas.microsoft.com/office/drawing/2014/main" id="{21183310-70B2-4BC9-B5BB-E83E02A81F8B}"/>
              </a:ext>
            </a:extLst>
          </p:cNvPr>
          <p:cNvSpPr txBox="1"/>
          <p:nvPr/>
        </p:nvSpPr>
        <p:spPr>
          <a:xfrm>
            <a:off x="579180" y="1845929"/>
            <a:ext cx="914400" cy="29144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Config</a:t>
            </a:r>
          </a:p>
        </p:txBody>
      </p:sp>
      <p:sp>
        <p:nvSpPr>
          <p:cNvPr id="94" name="TextBox 61">
            <a:extLst>
              <a:ext uri="{FF2B5EF4-FFF2-40B4-BE49-F238E27FC236}">
                <a16:creationId xmlns:a16="http://schemas.microsoft.com/office/drawing/2014/main" id="{B409698A-B54A-468E-BF15-6E4F9412D0A4}"/>
              </a:ext>
            </a:extLst>
          </p:cNvPr>
          <p:cNvSpPr txBox="1"/>
          <p:nvPr/>
        </p:nvSpPr>
        <p:spPr>
          <a:xfrm>
            <a:off x="1625422" y="1846832"/>
            <a:ext cx="692366" cy="29144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Amazon GuardDuty</a:t>
            </a:r>
          </a:p>
        </p:txBody>
      </p:sp>
      <p:sp>
        <p:nvSpPr>
          <p:cNvPr id="95" name="TextBox 62">
            <a:extLst>
              <a:ext uri="{FF2B5EF4-FFF2-40B4-BE49-F238E27FC236}">
                <a16:creationId xmlns:a16="http://schemas.microsoft.com/office/drawing/2014/main" id="{FBE44E3B-2413-451F-AF58-E155369D97C3}"/>
              </a:ext>
            </a:extLst>
          </p:cNvPr>
          <p:cNvSpPr txBox="1"/>
          <p:nvPr/>
        </p:nvSpPr>
        <p:spPr>
          <a:xfrm>
            <a:off x="591583" y="2588399"/>
            <a:ext cx="914400" cy="2460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IAM</a:t>
            </a:r>
          </a:p>
        </p:txBody>
      </p:sp>
      <p:sp>
        <p:nvSpPr>
          <p:cNvPr id="96" name="TextBox 64">
            <a:extLst>
              <a:ext uri="{FF2B5EF4-FFF2-40B4-BE49-F238E27FC236}">
                <a16:creationId xmlns:a16="http://schemas.microsoft.com/office/drawing/2014/main" id="{6523CC5A-18F6-435B-A2EC-31720751C0B1}"/>
              </a:ext>
            </a:extLst>
          </p:cNvPr>
          <p:cNvSpPr txBox="1"/>
          <p:nvPr/>
        </p:nvSpPr>
        <p:spPr>
          <a:xfrm>
            <a:off x="473995" y="916910"/>
            <a:ext cx="3096820" cy="338554"/>
          </a:xfrm>
          <a:prstGeom prst="rect">
            <a:avLst/>
          </a:prstGeom>
          <a:solidFill>
            <a:schemeClr val="tx1"/>
          </a:solidFill>
          <a:ln w="12700" cap="flat" cmpd="sng" algn="ctr">
            <a:no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mazon Ember Display"/>
                <a:ea typeface="+mn-ea"/>
                <a:cs typeface="+mn-cs"/>
              </a:rPr>
              <a:t>Findings ingestions</a:t>
            </a:r>
          </a:p>
        </p:txBody>
      </p:sp>
      <p:sp>
        <p:nvSpPr>
          <p:cNvPr id="97" name="TextBox 102">
            <a:extLst>
              <a:ext uri="{FF2B5EF4-FFF2-40B4-BE49-F238E27FC236}">
                <a16:creationId xmlns:a16="http://schemas.microsoft.com/office/drawing/2014/main" id="{A515DA19-6921-42C0-B3A2-FF905793BC1D}"/>
              </a:ext>
            </a:extLst>
          </p:cNvPr>
          <p:cNvSpPr txBox="1"/>
          <p:nvPr/>
        </p:nvSpPr>
        <p:spPr>
          <a:xfrm>
            <a:off x="1474254" y="2588399"/>
            <a:ext cx="914400" cy="2460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Amazon Macie</a:t>
            </a:r>
          </a:p>
        </p:txBody>
      </p:sp>
      <p:sp>
        <p:nvSpPr>
          <p:cNvPr id="98" name="TextBox 105">
            <a:extLst>
              <a:ext uri="{FF2B5EF4-FFF2-40B4-BE49-F238E27FC236}">
                <a16:creationId xmlns:a16="http://schemas.microsoft.com/office/drawing/2014/main" id="{97D62D80-673C-4817-BD11-AC5577AC71C4}"/>
              </a:ext>
            </a:extLst>
          </p:cNvPr>
          <p:cNvSpPr txBox="1"/>
          <p:nvPr/>
        </p:nvSpPr>
        <p:spPr>
          <a:xfrm>
            <a:off x="2509689" y="2588399"/>
            <a:ext cx="822960" cy="2460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Firewall Manager</a:t>
            </a:r>
          </a:p>
        </p:txBody>
      </p:sp>
      <p:sp>
        <p:nvSpPr>
          <p:cNvPr id="99" name="TextBox 75">
            <a:extLst>
              <a:ext uri="{FF2B5EF4-FFF2-40B4-BE49-F238E27FC236}">
                <a16:creationId xmlns:a16="http://schemas.microsoft.com/office/drawing/2014/main" id="{8EA01B93-6634-4CF2-BDDE-1A481180D955}"/>
              </a:ext>
            </a:extLst>
          </p:cNvPr>
          <p:cNvSpPr txBox="1"/>
          <p:nvPr/>
        </p:nvSpPr>
        <p:spPr>
          <a:xfrm>
            <a:off x="2543483" y="1859785"/>
            <a:ext cx="755373" cy="2460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Amazon Inspector</a:t>
            </a:r>
          </a:p>
        </p:txBody>
      </p:sp>
      <p:pic>
        <p:nvPicPr>
          <p:cNvPr id="100" name="Picture 99">
            <a:extLst>
              <a:ext uri="{FF2B5EF4-FFF2-40B4-BE49-F238E27FC236}">
                <a16:creationId xmlns:a16="http://schemas.microsoft.com/office/drawing/2014/main" id="{732E5B0A-4B3E-43B8-9EEC-D8E09D700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713" y="1403785"/>
            <a:ext cx="438912" cy="438912"/>
          </a:xfrm>
          <a:prstGeom prst="rect">
            <a:avLst/>
          </a:prstGeom>
        </p:spPr>
      </p:pic>
      <p:pic>
        <p:nvPicPr>
          <p:cNvPr id="101" name="Picture 100">
            <a:extLst>
              <a:ext uri="{FF2B5EF4-FFF2-40B4-BE49-F238E27FC236}">
                <a16:creationId xmlns:a16="http://schemas.microsoft.com/office/drawing/2014/main" id="{9B0FF004-418E-4362-B4E8-EA1CCABD2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199" y="2163481"/>
            <a:ext cx="438912" cy="438912"/>
          </a:xfrm>
          <a:prstGeom prst="rect">
            <a:avLst/>
          </a:prstGeom>
        </p:spPr>
      </p:pic>
      <p:pic>
        <p:nvPicPr>
          <p:cNvPr id="102" name="Picture 101">
            <a:extLst>
              <a:ext uri="{FF2B5EF4-FFF2-40B4-BE49-F238E27FC236}">
                <a16:creationId xmlns:a16="http://schemas.microsoft.com/office/drawing/2014/main" id="{0C3AA6BE-942B-455B-823B-5A3BA465FF4C}"/>
              </a:ext>
            </a:extLst>
          </p:cNvPr>
          <p:cNvPicPr>
            <a:picLocks noChangeAspect="1"/>
          </p:cNvPicPr>
          <p:nvPr/>
        </p:nvPicPr>
        <p:blipFill rotWithShape="1">
          <a:blip r:embed="rId4">
            <a:extLst>
              <a:ext uri="{28A0092B-C50C-407E-A947-70E740481C1C}">
                <a14:useLocalDpi xmlns:a14="http://schemas.microsoft.com/office/drawing/2010/main" val="0"/>
              </a:ext>
            </a:extLst>
          </a:blip>
          <a:srcRect t="11040"/>
          <a:stretch/>
        </p:blipFill>
        <p:spPr>
          <a:xfrm>
            <a:off x="1724917" y="2163481"/>
            <a:ext cx="493377" cy="438912"/>
          </a:xfrm>
          <a:prstGeom prst="rect">
            <a:avLst/>
          </a:prstGeom>
        </p:spPr>
      </p:pic>
      <p:pic>
        <p:nvPicPr>
          <p:cNvPr id="103" name="Picture 102">
            <a:extLst>
              <a:ext uri="{FF2B5EF4-FFF2-40B4-BE49-F238E27FC236}">
                <a16:creationId xmlns:a16="http://schemas.microsoft.com/office/drawing/2014/main" id="{EEAD78F3-297F-4A31-8418-C1949C774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1713" y="2161157"/>
            <a:ext cx="438912" cy="438912"/>
          </a:xfrm>
          <a:prstGeom prst="rect">
            <a:avLst/>
          </a:prstGeom>
        </p:spPr>
      </p:pic>
      <p:pic>
        <p:nvPicPr>
          <p:cNvPr id="104" name="Picture 103">
            <a:extLst>
              <a:ext uri="{FF2B5EF4-FFF2-40B4-BE49-F238E27FC236}">
                <a16:creationId xmlns:a16="http://schemas.microsoft.com/office/drawing/2014/main" id="{23AD4B89-04B1-46F9-803D-3449E69EAB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199" y="1403785"/>
            <a:ext cx="438912" cy="438912"/>
          </a:xfrm>
          <a:prstGeom prst="rect">
            <a:avLst/>
          </a:prstGeom>
        </p:spPr>
      </p:pic>
      <p:grpSp>
        <p:nvGrpSpPr>
          <p:cNvPr id="105" name="Group 104">
            <a:extLst>
              <a:ext uri="{FF2B5EF4-FFF2-40B4-BE49-F238E27FC236}">
                <a16:creationId xmlns:a16="http://schemas.microsoft.com/office/drawing/2014/main" id="{EE271240-8324-4270-BE05-A79C78E382C6}"/>
              </a:ext>
            </a:extLst>
          </p:cNvPr>
          <p:cNvGrpSpPr/>
          <p:nvPr/>
        </p:nvGrpSpPr>
        <p:grpSpPr>
          <a:xfrm>
            <a:off x="3678462" y="1945510"/>
            <a:ext cx="917156" cy="3490927"/>
            <a:chOff x="2684662" y="1051134"/>
            <a:chExt cx="1498865" cy="331243"/>
          </a:xfrm>
        </p:grpSpPr>
        <p:sp>
          <p:nvSpPr>
            <p:cNvPr id="160" name="Freeform 33">
              <a:extLst>
                <a:ext uri="{FF2B5EF4-FFF2-40B4-BE49-F238E27FC236}">
                  <a16:creationId xmlns:a16="http://schemas.microsoft.com/office/drawing/2014/main" id="{8F76BF62-8DAE-4EF9-81A4-FA903048C91D}"/>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cap="flat" cmpd="sng" algn="ctr">
              <a:solidFill>
                <a:srgbClr val="FFFFFF">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32F3E"/>
                </a:solidFill>
                <a:effectLst/>
                <a:uLnTx/>
                <a:uFillTx/>
                <a:latin typeface="Amazon Ember Display"/>
                <a:ea typeface="+mn-ea"/>
                <a:cs typeface="+mn-cs"/>
              </a:endParaRPr>
            </a:p>
          </p:txBody>
        </p:sp>
        <p:cxnSp>
          <p:nvCxnSpPr>
            <p:cNvPr id="161" name="Straight Arrow Connector 160">
              <a:extLst>
                <a:ext uri="{FF2B5EF4-FFF2-40B4-BE49-F238E27FC236}">
                  <a16:creationId xmlns:a16="http://schemas.microsoft.com/office/drawing/2014/main" id="{874D925A-ACB1-4C8E-86C4-B3260A4FFC4A}"/>
                </a:ext>
              </a:extLst>
            </p:cNvPr>
            <p:cNvCxnSpPr>
              <a:cxnSpLocks/>
            </p:cNvCxnSpPr>
            <p:nvPr/>
          </p:nvCxnSpPr>
          <p:spPr>
            <a:xfrm>
              <a:off x="3610450" y="1078185"/>
              <a:ext cx="573077" cy="0"/>
            </a:xfrm>
            <a:prstGeom prst="straightConnector1">
              <a:avLst/>
            </a:prstGeom>
            <a:noFill/>
            <a:ln w="12700" cap="flat" cmpd="sng" algn="ctr">
              <a:solidFill>
                <a:srgbClr val="FFFFFF">
                  <a:lumMod val="50000"/>
                </a:srgbClr>
              </a:solidFill>
              <a:prstDash val="solid"/>
              <a:miter lim="800000"/>
              <a:headEnd type="none" w="med" len="sm"/>
              <a:tailEnd type="triangle" w="med" len="med"/>
            </a:ln>
            <a:effectLst/>
          </p:spPr>
        </p:cxnSp>
      </p:grpSp>
      <p:grpSp>
        <p:nvGrpSpPr>
          <p:cNvPr id="106" name="Group 105">
            <a:extLst>
              <a:ext uri="{FF2B5EF4-FFF2-40B4-BE49-F238E27FC236}">
                <a16:creationId xmlns:a16="http://schemas.microsoft.com/office/drawing/2014/main" id="{B58248EF-5931-4A2B-82FD-7018D6A154B9}"/>
              </a:ext>
            </a:extLst>
          </p:cNvPr>
          <p:cNvGrpSpPr/>
          <p:nvPr/>
        </p:nvGrpSpPr>
        <p:grpSpPr>
          <a:xfrm flipH="1">
            <a:off x="7698014" y="2037432"/>
            <a:ext cx="803016" cy="2775127"/>
            <a:chOff x="2684662" y="1051134"/>
            <a:chExt cx="1480958" cy="331243"/>
          </a:xfrm>
        </p:grpSpPr>
        <p:sp>
          <p:nvSpPr>
            <p:cNvPr id="158" name="Freeform 33">
              <a:extLst>
                <a:ext uri="{FF2B5EF4-FFF2-40B4-BE49-F238E27FC236}">
                  <a16:creationId xmlns:a16="http://schemas.microsoft.com/office/drawing/2014/main" id="{68A1D058-DB87-48F6-B776-1AD70F1756EB}"/>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cap="flat" cmpd="sng" algn="ctr">
              <a:solidFill>
                <a:srgbClr val="FFFFFF">
                  <a:lumMod val="50000"/>
                </a:srgbClr>
              </a:solidFill>
              <a:prstDash val="solid"/>
              <a:miter lim="800000"/>
              <a:headEnd type="triangle" w="med" len="med"/>
              <a:tailEnd type="triangl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32F3E"/>
                </a:solidFill>
                <a:effectLst/>
                <a:uLnTx/>
                <a:uFillTx/>
                <a:latin typeface="Amazon Ember Display"/>
                <a:ea typeface="+mn-ea"/>
                <a:cs typeface="+mn-cs"/>
              </a:endParaRPr>
            </a:p>
          </p:txBody>
        </p:sp>
        <p:cxnSp>
          <p:nvCxnSpPr>
            <p:cNvPr id="159" name="Straight Arrow Connector 158">
              <a:extLst>
                <a:ext uri="{FF2B5EF4-FFF2-40B4-BE49-F238E27FC236}">
                  <a16:creationId xmlns:a16="http://schemas.microsoft.com/office/drawing/2014/main" id="{A06DE77D-4151-4BBF-AE1D-8EC9CA98C628}"/>
                </a:ext>
              </a:extLst>
            </p:cNvPr>
            <p:cNvCxnSpPr>
              <a:cxnSpLocks/>
            </p:cNvCxnSpPr>
            <p:nvPr/>
          </p:nvCxnSpPr>
          <p:spPr>
            <a:xfrm>
              <a:off x="3592543" y="1074190"/>
              <a:ext cx="573077" cy="0"/>
            </a:xfrm>
            <a:prstGeom prst="straightConnector1">
              <a:avLst/>
            </a:prstGeom>
            <a:noFill/>
            <a:ln w="12700" cap="flat" cmpd="sng" algn="ctr">
              <a:solidFill>
                <a:srgbClr val="FFFFFF">
                  <a:lumMod val="50000"/>
                </a:srgbClr>
              </a:solidFill>
              <a:prstDash val="solid"/>
              <a:miter lim="800000"/>
              <a:headEnd type="none" w="med" len="med"/>
              <a:tailEnd type="none" w="med" len="med"/>
            </a:ln>
            <a:effectLst/>
          </p:spPr>
        </p:cxnSp>
      </p:grpSp>
      <p:pic>
        <p:nvPicPr>
          <p:cNvPr id="107" name="Picture 106">
            <a:extLst>
              <a:ext uri="{FF2B5EF4-FFF2-40B4-BE49-F238E27FC236}">
                <a16:creationId xmlns:a16="http://schemas.microsoft.com/office/drawing/2014/main" id="{666DCC20-1487-4F13-A42E-F1BDC53068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149" y="1403785"/>
            <a:ext cx="438912" cy="438912"/>
          </a:xfrm>
          <a:prstGeom prst="rect">
            <a:avLst/>
          </a:prstGeom>
        </p:spPr>
      </p:pic>
      <p:sp>
        <p:nvSpPr>
          <p:cNvPr id="108" name="TextBox 67">
            <a:extLst>
              <a:ext uri="{FF2B5EF4-FFF2-40B4-BE49-F238E27FC236}">
                <a16:creationId xmlns:a16="http://schemas.microsoft.com/office/drawing/2014/main" id="{506618DC-AB4D-42CB-9D67-2F1078340FFD}"/>
              </a:ext>
            </a:extLst>
          </p:cNvPr>
          <p:cNvSpPr txBox="1"/>
          <p:nvPr/>
        </p:nvSpPr>
        <p:spPr>
          <a:xfrm>
            <a:off x="473994" y="4023222"/>
            <a:ext cx="3090921" cy="338554"/>
          </a:xfrm>
          <a:prstGeom prst="rect">
            <a:avLst/>
          </a:prstGeom>
          <a:solidFill>
            <a:schemeClr val="tx1"/>
          </a:solidFill>
          <a:ln w="12700" cap="flat" cmpd="sng" algn="ctr">
            <a:no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mazon Ember Display"/>
                <a:ea typeface="+mn-ea"/>
                <a:cs typeface="+mn-cs"/>
              </a:rPr>
              <a:t>Standards and controls</a:t>
            </a:r>
          </a:p>
        </p:txBody>
      </p:sp>
      <p:pic>
        <p:nvPicPr>
          <p:cNvPr id="109" name="Picture 108">
            <a:extLst>
              <a:ext uri="{FF2B5EF4-FFF2-40B4-BE49-F238E27FC236}">
                <a16:creationId xmlns:a16="http://schemas.microsoft.com/office/drawing/2014/main" id="{94271B83-1123-41C5-B643-6BBC76A3B7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7911" y="2995515"/>
            <a:ext cx="392680" cy="467138"/>
          </a:xfrm>
          <a:prstGeom prst="rect">
            <a:avLst/>
          </a:prstGeom>
        </p:spPr>
      </p:pic>
      <p:sp>
        <p:nvSpPr>
          <p:cNvPr id="110" name="TextBox 80">
            <a:extLst>
              <a:ext uri="{FF2B5EF4-FFF2-40B4-BE49-F238E27FC236}">
                <a16:creationId xmlns:a16="http://schemas.microsoft.com/office/drawing/2014/main" id="{AC91DC05-ACA2-48CB-BCEC-4A056B4D4296}"/>
              </a:ext>
            </a:extLst>
          </p:cNvPr>
          <p:cNvSpPr txBox="1"/>
          <p:nvPr/>
        </p:nvSpPr>
        <p:spPr>
          <a:xfrm>
            <a:off x="1215507" y="3436469"/>
            <a:ext cx="1512882" cy="461041"/>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181"/>
                </a:solidFill>
                <a:effectLst/>
                <a:uLnTx/>
                <a:uFillTx/>
                <a:latin typeface="Amazon Ember Display"/>
                <a:ea typeface="+mn-ea"/>
                <a:cs typeface="+mn-cs"/>
              </a:rPr>
              <a:t>…and many more</a:t>
            </a:r>
          </a:p>
        </p:txBody>
      </p:sp>
      <p:pic>
        <p:nvPicPr>
          <p:cNvPr id="111" name="Picture 110">
            <a:extLst>
              <a:ext uri="{FF2B5EF4-FFF2-40B4-BE49-F238E27FC236}">
                <a16:creationId xmlns:a16="http://schemas.microsoft.com/office/drawing/2014/main" id="{24AB1176-E4C9-4115-91E4-A97C311E1188}"/>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863646" y="2990273"/>
            <a:ext cx="942014" cy="41998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a:extLst>
              <a:ext uri="{FF2B5EF4-FFF2-40B4-BE49-F238E27FC236}">
                <a16:creationId xmlns:a16="http://schemas.microsoft.com/office/drawing/2014/main" id="{BB634C1D-6587-434A-8370-1652020EF6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23918" y="1596542"/>
            <a:ext cx="1280160" cy="1280160"/>
          </a:xfrm>
          <a:prstGeom prst="rect">
            <a:avLst/>
          </a:prstGeom>
          <a:ln>
            <a:noFill/>
          </a:ln>
          <a:effectLst>
            <a:outerShdw blurRad="190500" algn="tl" rotWithShape="0">
              <a:srgbClr val="000000">
                <a:alpha val="70000"/>
              </a:srgbClr>
            </a:outerShdw>
          </a:effectLst>
        </p:spPr>
      </p:pic>
      <p:sp>
        <p:nvSpPr>
          <p:cNvPr id="113" name="TextBox 124">
            <a:extLst>
              <a:ext uri="{FF2B5EF4-FFF2-40B4-BE49-F238E27FC236}">
                <a16:creationId xmlns:a16="http://schemas.microsoft.com/office/drawing/2014/main" id="{858CE7BE-CF90-417C-83E9-C14EB504E1A8}"/>
              </a:ext>
            </a:extLst>
          </p:cNvPr>
          <p:cNvSpPr txBox="1"/>
          <p:nvPr/>
        </p:nvSpPr>
        <p:spPr>
          <a:xfrm>
            <a:off x="4552851" y="4926442"/>
            <a:ext cx="1097280" cy="311798"/>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Amazon Detective</a:t>
            </a:r>
          </a:p>
        </p:txBody>
      </p:sp>
      <p:pic>
        <p:nvPicPr>
          <p:cNvPr id="114" name="Picture 113">
            <a:extLst>
              <a:ext uri="{FF2B5EF4-FFF2-40B4-BE49-F238E27FC236}">
                <a16:creationId xmlns:a16="http://schemas.microsoft.com/office/drawing/2014/main" id="{D44367CC-B823-434A-904D-85F09C857A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2035" y="4409265"/>
            <a:ext cx="438912" cy="438912"/>
          </a:xfrm>
          <a:prstGeom prst="rect">
            <a:avLst/>
          </a:prstGeom>
        </p:spPr>
      </p:pic>
      <p:sp>
        <p:nvSpPr>
          <p:cNvPr id="115" name="TextBox 129">
            <a:extLst>
              <a:ext uri="{FF2B5EF4-FFF2-40B4-BE49-F238E27FC236}">
                <a16:creationId xmlns:a16="http://schemas.microsoft.com/office/drawing/2014/main" id="{8C1AF1FD-CC7C-4F28-9D85-0C44DA47620C}"/>
              </a:ext>
            </a:extLst>
          </p:cNvPr>
          <p:cNvSpPr txBox="1"/>
          <p:nvPr/>
        </p:nvSpPr>
        <p:spPr>
          <a:xfrm>
            <a:off x="5587927" y="4926442"/>
            <a:ext cx="1226818" cy="29144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Audit </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Manager</a:t>
            </a:r>
          </a:p>
        </p:txBody>
      </p:sp>
      <p:pic>
        <p:nvPicPr>
          <p:cNvPr id="116" name="Picture 115">
            <a:extLst>
              <a:ext uri="{FF2B5EF4-FFF2-40B4-BE49-F238E27FC236}">
                <a16:creationId xmlns:a16="http://schemas.microsoft.com/office/drawing/2014/main" id="{84492657-8CF0-4C9D-A1DC-CCA9BB89CE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41094" y="4409265"/>
            <a:ext cx="438912" cy="438912"/>
          </a:xfrm>
          <a:prstGeom prst="rect">
            <a:avLst/>
          </a:prstGeom>
        </p:spPr>
      </p:pic>
      <p:grpSp>
        <p:nvGrpSpPr>
          <p:cNvPr id="172" name="Group 171">
            <a:extLst>
              <a:ext uri="{FF2B5EF4-FFF2-40B4-BE49-F238E27FC236}">
                <a16:creationId xmlns:a16="http://schemas.microsoft.com/office/drawing/2014/main" id="{65906FF0-AC60-46A6-9591-B21EFF119C3F}"/>
              </a:ext>
            </a:extLst>
          </p:cNvPr>
          <p:cNvGrpSpPr/>
          <p:nvPr/>
        </p:nvGrpSpPr>
        <p:grpSpPr>
          <a:xfrm>
            <a:off x="6166709" y="1855622"/>
            <a:ext cx="1674931" cy="1142116"/>
            <a:chOff x="6166709" y="1855622"/>
            <a:chExt cx="1674931" cy="1142116"/>
          </a:xfrm>
        </p:grpSpPr>
        <p:pic>
          <p:nvPicPr>
            <p:cNvPr id="117" name="Picture 116">
              <a:extLst>
                <a:ext uri="{FF2B5EF4-FFF2-40B4-BE49-F238E27FC236}">
                  <a16:creationId xmlns:a16="http://schemas.microsoft.com/office/drawing/2014/main" id="{38D5375D-6FFA-460E-95E6-6DAA872AC5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22428" y="1855622"/>
              <a:ext cx="762000" cy="762000"/>
            </a:xfrm>
            <a:prstGeom prst="rect">
              <a:avLst/>
            </a:prstGeom>
            <a:ln>
              <a:noFill/>
            </a:ln>
            <a:effectLst>
              <a:outerShdw blurRad="190500" algn="tl" rotWithShape="0">
                <a:srgbClr val="000000">
                  <a:alpha val="70000"/>
                </a:srgbClr>
              </a:outerShdw>
            </a:effectLst>
          </p:spPr>
        </p:pic>
        <p:sp>
          <p:nvSpPr>
            <p:cNvPr id="118" name="TextBox 132">
              <a:extLst>
                <a:ext uri="{FF2B5EF4-FFF2-40B4-BE49-F238E27FC236}">
                  <a16:creationId xmlns:a16="http://schemas.microsoft.com/office/drawing/2014/main" id="{F96D8411-CD83-40E5-8DBA-A931FFD7C599}"/>
                </a:ext>
              </a:extLst>
            </p:cNvPr>
            <p:cNvSpPr txBox="1"/>
            <p:nvPr/>
          </p:nvSpPr>
          <p:spPr>
            <a:xfrm>
              <a:off x="6561480" y="2706294"/>
              <a:ext cx="1280160" cy="29144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Amazon </a:t>
              </a:r>
              <a:r>
                <a:rPr kumimoji="0" lang="en-US" sz="1000" b="0" i="0" u="none" strike="noStrike" kern="1200" cap="none" spc="0" normalizeH="0" baseline="0" noProof="0" dirty="0" err="1">
                  <a:ln>
                    <a:noFill/>
                  </a:ln>
                  <a:solidFill>
                    <a:srgbClr val="232F3E"/>
                  </a:solidFill>
                  <a:effectLst/>
                  <a:uLnTx/>
                  <a:uFillTx/>
                  <a:latin typeface="Amazon Ember Display"/>
                  <a:ea typeface="+mn-ea"/>
                  <a:cs typeface="+mn-cs"/>
                </a:rPr>
                <a:t>EventBridge</a:t>
              </a:r>
              <a:endParaRPr kumimoji="0" lang="en-US" sz="1000" b="0" i="0" u="none" strike="noStrike" kern="1200" cap="none" spc="0" normalizeH="0" baseline="0" noProof="0" dirty="0">
                <a:ln>
                  <a:noFill/>
                </a:ln>
                <a:solidFill>
                  <a:srgbClr val="232F3E"/>
                </a:solidFill>
                <a:effectLst/>
                <a:uLnTx/>
                <a:uFillTx/>
                <a:latin typeface="Amazon Ember Display"/>
                <a:ea typeface="+mn-ea"/>
                <a:cs typeface="+mn-cs"/>
              </a:endParaRPr>
            </a:p>
          </p:txBody>
        </p:sp>
        <p:cxnSp>
          <p:nvCxnSpPr>
            <p:cNvPr id="119" name="Straight Arrow Connector 118">
              <a:extLst>
                <a:ext uri="{FF2B5EF4-FFF2-40B4-BE49-F238E27FC236}">
                  <a16:creationId xmlns:a16="http://schemas.microsoft.com/office/drawing/2014/main" id="{899BEB3D-8B97-432B-9937-37859932CC2D}"/>
                </a:ext>
              </a:extLst>
            </p:cNvPr>
            <p:cNvCxnSpPr>
              <a:cxnSpLocks/>
            </p:cNvCxnSpPr>
            <p:nvPr/>
          </p:nvCxnSpPr>
          <p:spPr>
            <a:xfrm>
              <a:off x="6166709" y="2230595"/>
              <a:ext cx="460596" cy="0"/>
            </a:xfrm>
            <a:prstGeom prst="straightConnector1">
              <a:avLst/>
            </a:prstGeom>
            <a:noFill/>
            <a:ln w="12700" cap="flat" cmpd="sng" algn="ctr">
              <a:solidFill>
                <a:srgbClr val="FFFFFF">
                  <a:lumMod val="50000"/>
                </a:srgbClr>
              </a:solidFill>
              <a:prstDash val="solid"/>
              <a:miter lim="800000"/>
              <a:headEnd type="none" w="med" len="med"/>
              <a:tailEnd type="triangle" w="med" len="med"/>
            </a:ln>
            <a:effectLst/>
          </p:spPr>
        </p:cxnSp>
      </p:grpSp>
      <p:sp>
        <p:nvSpPr>
          <p:cNvPr id="120" name="TextBox 134">
            <a:extLst>
              <a:ext uri="{FF2B5EF4-FFF2-40B4-BE49-F238E27FC236}">
                <a16:creationId xmlns:a16="http://schemas.microsoft.com/office/drawing/2014/main" id="{3D021F92-7426-4F57-ABD4-299CE40DE0B3}"/>
              </a:ext>
            </a:extLst>
          </p:cNvPr>
          <p:cNvSpPr txBox="1"/>
          <p:nvPr/>
        </p:nvSpPr>
        <p:spPr>
          <a:xfrm>
            <a:off x="4587589" y="994878"/>
            <a:ext cx="1552818" cy="584775"/>
          </a:xfrm>
          <a:prstGeom prst="rect">
            <a:avLst/>
          </a:prstGeom>
          <a:noFill/>
          <a:ln w="12700" cap="flat" cmpd="sng" algn="ctr">
            <a:no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Display"/>
                <a:ea typeface="+mn-ea"/>
                <a:cs typeface="+mn-cs"/>
              </a:rPr>
              <a:t>AWS Security Hub</a:t>
            </a:r>
          </a:p>
        </p:txBody>
      </p:sp>
      <p:sp>
        <p:nvSpPr>
          <p:cNvPr id="121" name="TextBox 136">
            <a:extLst>
              <a:ext uri="{FF2B5EF4-FFF2-40B4-BE49-F238E27FC236}">
                <a16:creationId xmlns:a16="http://schemas.microsoft.com/office/drawing/2014/main" id="{37D3A7A4-7766-4FE0-A5D5-FBC09C49A578}"/>
              </a:ext>
            </a:extLst>
          </p:cNvPr>
          <p:cNvSpPr txBox="1"/>
          <p:nvPr/>
        </p:nvSpPr>
        <p:spPr>
          <a:xfrm>
            <a:off x="8627085" y="1584500"/>
            <a:ext cx="3094520" cy="338554"/>
          </a:xfrm>
          <a:prstGeom prst="rect">
            <a:avLst/>
          </a:prstGeom>
          <a:solidFill>
            <a:schemeClr val="tx1"/>
          </a:solidFill>
          <a:ln w="12700" cap="flat" cmpd="sng" algn="ctr">
            <a:no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mazon Ember Display"/>
                <a:ea typeface="+mn-ea"/>
                <a:cs typeface="+mn-cs"/>
              </a:rPr>
              <a:t>Remediation actions</a:t>
            </a:r>
          </a:p>
        </p:txBody>
      </p:sp>
      <p:sp>
        <p:nvSpPr>
          <p:cNvPr id="122" name="TextBox 146">
            <a:extLst>
              <a:ext uri="{FF2B5EF4-FFF2-40B4-BE49-F238E27FC236}">
                <a16:creationId xmlns:a16="http://schemas.microsoft.com/office/drawing/2014/main" id="{F002EFCB-F180-44C8-821F-EB2D2EBEAF56}"/>
              </a:ext>
            </a:extLst>
          </p:cNvPr>
          <p:cNvSpPr txBox="1"/>
          <p:nvPr/>
        </p:nvSpPr>
        <p:spPr>
          <a:xfrm>
            <a:off x="8816361" y="2545598"/>
            <a:ext cx="840976" cy="29144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Lambda</a:t>
            </a:r>
          </a:p>
        </p:txBody>
      </p:sp>
      <p:sp>
        <p:nvSpPr>
          <p:cNvPr id="123" name="TextBox 147">
            <a:extLst>
              <a:ext uri="{FF2B5EF4-FFF2-40B4-BE49-F238E27FC236}">
                <a16:creationId xmlns:a16="http://schemas.microsoft.com/office/drawing/2014/main" id="{CF61A715-5F6C-449C-9BE6-2801EE586878}"/>
              </a:ext>
            </a:extLst>
          </p:cNvPr>
          <p:cNvSpPr txBox="1"/>
          <p:nvPr/>
        </p:nvSpPr>
        <p:spPr>
          <a:xfrm>
            <a:off x="9776664" y="2545598"/>
            <a:ext cx="840975" cy="29144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Systems Manager</a:t>
            </a:r>
          </a:p>
        </p:txBody>
      </p:sp>
      <p:sp>
        <p:nvSpPr>
          <p:cNvPr id="124" name="TextBox 151">
            <a:extLst>
              <a:ext uri="{FF2B5EF4-FFF2-40B4-BE49-F238E27FC236}">
                <a16:creationId xmlns:a16="http://schemas.microsoft.com/office/drawing/2014/main" id="{2FBAE5A9-18AE-49CB-89A1-CE8AA66A23E7}"/>
              </a:ext>
            </a:extLst>
          </p:cNvPr>
          <p:cNvSpPr txBox="1"/>
          <p:nvPr/>
        </p:nvSpPr>
        <p:spPr>
          <a:xfrm>
            <a:off x="10736966" y="2560005"/>
            <a:ext cx="755373" cy="2460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Step Functions</a:t>
            </a:r>
          </a:p>
        </p:txBody>
      </p:sp>
      <p:pic>
        <p:nvPicPr>
          <p:cNvPr id="125" name="Picture 124">
            <a:extLst>
              <a:ext uri="{FF2B5EF4-FFF2-40B4-BE49-F238E27FC236}">
                <a16:creationId xmlns:a16="http://schemas.microsoft.com/office/drawing/2014/main" id="{7673AA6E-2414-4FBC-9E45-2003D62C67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95196" y="2104005"/>
            <a:ext cx="438912" cy="438912"/>
          </a:xfrm>
          <a:prstGeom prst="rect">
            <a:avLst/>
          </a:prstGeom>
        </p:spPr>
      </p:pic>
      <p:pic>
        <p:nvPicPr>
          <p:cNvPr id="126" name="Picture 125">
            <a:extLst>
              <a:ext uri="{FF2B5EF4-FFF2-40B4-BE49-F238E27FC236}">
                <a16:creationId xmlns:a16="http://schemas.microsoft.com/office/drawing/2014/main" id="{02B9BC8E-4922-4A42-BA5B-BD942BCE95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11682" y="2104005"/>
            <a:ext cx="438912" cy="438912"/>
          </a:xfrm>
          <a:prstGeom prst="rect">
            <a:avLst/>
          </a:prstGeom>
        </p:spPr>
      </p:pic>
      <p:pic>
        <p:nvPicPr>
          <p:cNvPr id="127" name="Picture 126">
            <a:extLst>
              <a:ext uri="{FF2B5EF4-FFF2-40B4-BE49-F238E27FC236}">
                <a16:creationId xmlns:a16="http://schemas.microsoft.com/office/drawing/2014/main" id="{232DB391-5D77-4E6C-8E12-7946E26653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945632" y="2104005"/>
            <a:ext cx="438912" cy="438912"/>
          </a:xfrm>
          <a:prstGeom prst="rect">
            <a:avLst/>
          </a:prstGeom>
        </p:spPr>
      </p:pic>
      <p:sp>
        <p:nvSpPr>
          <p:cNvPr id="128" name="TextBox 159">
            <a:extLst>
              <a:ext uri="{FF2B5EF4-FFF2-40B4-BE49-F238E27FC236}">
                <a16:creationId xmlns:a16="http://schemas.microsoft.com/office/drawing/2014/main" id="{C817F636-9221-400C-A410-2B84E8746E2E}"/>
              </a:ext>
            </a:extLst>
          </p:cNvPr>
          <p:cNvSpPr txBox="1"/>
          <p:nvPr/>
        </p:nvSpPr>
        <p:spPr>
          <a:xfrm>
            <a:off x="8623194" y="4082260"/>
            <a:ext cx="3094520" cy="338554"/>
          </a:xfrm>
          <a:prstGeom prst="rect">
            <a:avLst/>
          </a:prstGeom>
          <a:solidFill>
            <a:schemeClr val="tx1"/>
          </a:solidFill>
          <a:ln w="12700" cap="flat" cmpd="sng" algn="ctr">
            <a:no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mazon Ember Display"/>
                <a:ea typeface="+mn-ea"/>
                <a:cs typeface="+mn-cs"/>
              </a:rPr>
              <a:t>Take action with partners</a:t>
            </a:r>
          </a:p>
        </p:txBody>
      </p:sp>
      <p:pic>
        <p:nvPicPr>
          <p:cNvPr id="129" name="Picture 128">
            <a:extLst>
              <a:ext uri="{FF2B5EF4-FFF2-40B4-BE49-F238E27FC236}">
                <a16:creationId xmlns:a16="http://schemas.microsoft.com/office/drawing/2014/main" id="{E4C5336A-3216-41A3-8927-307CEBDC64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17281" y="4590313"/>
            <a:ext cx="438912" cy="438912"/>
          </a:xfrm>
          <a:prstGeom prst="rect">
            <a:avLst/>
          </a:prstGeom>
        </p:spPr>
      </p:pic>
      <p:pic>
        <p:nvPicPr>
          <p:cNvPr id="130" name="Picture 129">
            <a:extLst>
              <a:ext uri="{FF2B5EF4-FFF2-40B4-BE49-F238E27FC236}">
                <a16:creationId xmlns:a16="http://schemas.microsoft.com/office/drawing/2014/main" id="{109C67B4-777A-4815-B4B5-BB62C8DF42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321" y="4590313"/>
            <a:ext cx="438912" cy="438912"/>
          </a:xfrm>
          <a:prstGeom prst="rect">
            <a:avLst/>
          </a:prstGeom>
        </p:spPr>
      </p:pic>
      <p:pic>
        <p:nvPicPr>
          <p:cNvPr id="131" name="Picture 130">
            <a:extLst>
              <a:ext uri="{FF2B5EF4-FFF2-40B4-BE49-F238E27FC236}">
                <a16:creationId xmlns:a16="http://schemas.microsoft.com/office/drawing/2014/main" id="{77BEEC4A-26D5-4F38-A04B-0E65955554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26961" y="4590313"/>
            <a:ext cx="438912" cy="438912"/>
          </a:xfrm>
          <a:prstGeom prst="rect">
            <a:avLst/>
          </a:prstGeom>
        </p:spPr>
      </p:pic>
      <p:pic>
        <p:nvPicPr>
          <p:cNvPr id="132" name="Picture 131">
            <a:extLst>
              <a:ext uri="{FF2B5EF4-FFF2-40B4-BE49-F238E27FC236}">
                <a16:creationId xmlns:a16="http://schemas.microsoft.com/office/drawing/2014/main" id="{EAE48BA9-F329-4306-BCF8-D015903759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36641" y="4590313"/>
            <a:ext cx="438912" cy="438912"/>
          </a:xfrm>
          <a:prstGeom prst="rect">
            <a:avLst/>
          </a:prstGeom>
        </p:spPr>
      </p:pic>
      <p:pic>
        <p:nvPicPr>
          <p:cNvPr id="133" name="Picture 132">
            <a:extLst>
              <a:ext uri="{FF2B5EF4-FFF2-40B4-BE49-F238E27FC236}">
                <a16:creationId xmlns:a16="http://schemas.microsoft.com/office/drawing/2014/main" id="{F7A6AC04-4594-489C-AA9B-C954E678AA2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515339" y="5196547"/>
            <a:ext cx="580081" cy="436739"/>
          </a:xfrm>
          <a:prstGeom prst="rect">
            <a:avLst/>
          </a:prstGeom>
        </p:spPr>
      </p:pic>
      <p:sp>
        <p:nvSpPr>
          <p:cNvPr id="134" name="TextBox 58">
            <a:extLst>
              <a:ext uri="{FF2B5EF4-FFF2-40B4-BE49-F238E27FC236}">
                <a16:creationId xmlns:a16="http://schemas.microsoft.com/office/drawing/2014/main" id="{6B15FBCE-98AE-48EC-8698-9A6018CAE53F}"/>
              </a:ext>
            </a:extLst>
          </p:cNvPr>
          <p:cNvSpPr txBox="1"/>
          <p:nvPr/>
        </p:nvSpPr>
        <p:spPr>
          <a:xfrm>
            <a:off x="9352385" y="5786197"/>
            <a:ext cx="1645920" cy="2460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Amazon Ember Display"/>
                <a:ea typeface="+mn-ea"/>
                <a:cs typeface="+mn-cs"/>
              </a:rPr>
              <a:t>…plus many others</a:t>
            </a:r>
          </a:p>
        </p:txBody>
      </p:sp>
      <p:sp>
        <p:nvSpPr>
          <p:cNvPr id="135" name="TextBox 93">
            <a:extLst>
              <a:ext uri="{FF2B5EF4-FFF2-40B4-BE49-F238E27FC236}">
                <a16:creationId xmlns:a16="http://schemas.microsoft.com/office/drawing/2014/main" id="{AD74C444-556C-4409-B636-E9AB92F95815}"/>
              </a:ext>
            </a:extLst>
          </p:cNvPr>
          <p:cNvSpPr txBox="1"/>
          <p:nvPr/>
        </p:nvSpPr>
        <p:spPr>
          <a:xfrm>
            <a:off x="6687593" y="4918630"/>
            <a:ext cx="1226818" cy="29144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Security Lake</a:t>
            </a:r>
          </a:p>
        </p:txBody>
      </p:sp>
      <p:pic>
        <p:nvPicPr>
          <p:cNvPr id="136" name="Picture 135">
            <a:extLst>
              <a:ext uri="{FF2B5EF4-FFF2-40B4-BE49-F238E27FC236}">
                <a16:creationId xmlns:a16="http://schemas.microsoft.com/office/drawing/2014/main" id="{79724356-ADA4-4253-8EFA-EAB7496EA5F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061010" y="4412383"/>
            <a:ext cx="438912" cy="438912"/>
          </a:xfrm>
          <a:prstGeom prst="rect">
            <a:avLst/>
          </a:prstGeom>
        </p:spPr>
      </p:pic>
      <p:grpSp>
        <p:nvGrpSpPr>
          <p:cNvPr id="137" name="Group 136">
            <a:extLst>
              <a:ext uri="{FF2B5EF4-FFF2-40B4-BE49-F238E27FC236}">
                <a16:creationId xmlns:a16="http://schemas.microsoft.com/office/drawing/2014/main" id="{875BFC94-8CAC-4249-B71D-E7A8CAB1BD63}"/>
              </a:ext>
            </a:extLst>
          </p:cNvPr>
          <p:cNvGrpSpPr/>
          <p:nvPr/>
        </p:nvGrpSpPr>
        <p:grpSpPr>
          <a:xfrm rot="16200000">
            <a:off x="5714254" y="1979458"/>
            <a:ext cx="814759" cy="2775127"/>
            <a:chOff x="2684662" y="1051134"/>
            <a:chExt cx="1502615" cy="331243"/>
          </a:xfrm>
        </p:grpSpPr>
        <p:sp>
          <p:nvSpPr>
            <p:cNvPr id="156" name="Freeform 33">
              <a:extLst>
                <a:ext uri="{FF2B5EF4-FFF2-40B4-BE49-F238E27FC236}">
                  <a16:creationId xmlns:a16="http://schemas.microsoft.com/office/drawing/2014/main" id="{AABE9A09-F642-4D56-ABAE-4B92F5E7B81B}"/>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cap="flat" cmpd="sng" algn="ctr">
              <a:solidFill>
                <a:srgbClr val="FFFFFF">
                  <a:lumMod val="50000"/>
                </a:srgbClr>
              </a:solidFill>
              <a:prstDash val="solid"/>
              <a:miter lim="800000"/>
              <a:headEnd type="triangle" w="med" len="med"/>
              <a:tailEnd type="triangl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32F3E"/>
                </a:solidFill>
                <a:effectLst/>
                <a:uLnTx/>
                <a:uFillTx/>
                <a:latin typeface="Amazon Ember Display"/>
                <a:ea typeface="+mn-ea"/>
                <a:cs typeface="+mn-cs"/>
              </a:endParaRPr>
            </a:p>
          </p:txBody>
        </p:sp>
        <p:cxnSp>
          <p:nvCxnSpPr>
            <p:cNvPr id="157" name="Straight Arrow Connector 156">
              <a:extLst>
                <a:ext uri="{FF2B5EF4-FFF2-40B4-BE49-F238E27FC236}">
                  <a16:creationId xmlns:a16="http://schemas.microsoft.com/office/drawing/2014/main" id="{C8F5A1C3-9D66-44A4-A89B-E0F22B16A9E5}"/>
                </a:ext>
              </a:extLst>
            </p:cNvPr>
            <p:cNvCxnSpPr>
              <a:cxnSpLocks/>
            </p:cNvCxnSpPr>
            <p:nvPr/>
          </p:nvCxnSpPr>
          <p:spPr>
            <a:xfrm>
              <a:off x="3614200" y="1117622"/>
              <a:ext cx="573077" cy="0"/>
            </a:xfrm>
            <a:prstGeom prst="straightConnector1">
              <a:avLst/>
            </a:prstGeom>
            <a:noFill/>
            <a:ln w="12700" cap="flat" cmpd="sng" algn="ctr">
              <a:solidFill>
                <a:srgbClr val="FFFFFF">
                  <a:lumMod val="50000"/>
                </a:srgbClr>
              </a:solidFill>
              <a:prstDash val="solid"/>
              <a:miter lim="800000"/>
              <a:headEnd type="none" w="med" len="med"/>
              <a:tailEnd type="none" w="med" len="med"/>
            </a:ln>
            <a:effectLst/>
          </p:spPr>
        </p:cxnSp>
      </p:grpSp>
      <p:pic>
        <p:nvPicPr>
          <p:cNvPr id="138" name="Picture 137" descr="PCI DSS Level 1 Logo">
            <a:extLst>
              <a:ext uri="{FF2B5EF4-FFF2-40B4-BE49-F238E27FC236}">
                <a16:creationId xmlns:a16="http://schemas.microsoft.com/office/drawing/2014/main" id="{7F8B979D-86C4-419A-B11A-9317586E675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1762" y="4394463"/>
            <a:ext cx="802084" cy="802084"/>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38">
            <a:extLst>
              <a:ext uri="{FF2B5EF4-FFF2-40B4-BE49-F238E27FC236}">
                <a16:creationId xmlns:a16="http://schemas.microsoft.com/office/drawing/2014/main" id="{6CE3090D-7752-4C63-B4F4-0A05C2E659FE}"/>
              </a:ext>
            </a:extLst>
          </p:cNvPr>
          <p:cNvPicPr>
            <a:picLocks noChangeAspect="1" noChangeArrowheads="1"/>
          </p:cNvPicPr>
          <p:nvPr/>
        </p:nvPicPr>
        <p:blipFill>
          <a:blip r:embed="rId24">
            <a:extLst>
              <a:ext uri="{28A0092B-C50C-407E-A947-70E740481C1C}">
                <a14:useLocalDpi xmlns:a14="http://schemas.microsoft.com/office/drawing/2010/main" val="0"/>
              </a:ext>
            </a:extLst>
          </a:blip>
          <a:stretch>
            <a:fillRect/>
          </a:stretch>
        </p:blipFill>
        <p:spPr bwMode="auto">
          <a:xfrm>
            <a:off x="1682881" y="4718767"/>
            <a:ext cx="666917" cy="177844"/>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CIS Logo">
            <a:extLst>
              <a:ext uri="{FF2B5EF4-FFF2-40B4-BE49-F238E27FC236}">
                <a16:creationId xmlns:a16="http://schemas.microsoft.com/office/drawing/2014/main" id="{65BB4917-EFE3-416E-83A2-5E8E91E7B86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1732" y="5396300"/>
            <a:ext cx="1676056" cy="480469"/>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03">
            <a:extLst>
              <a:ext uri="{FF2B5EF4-FFF2-40B4-BE49-F238E27FC236}">
                <a16:creationId xmlns:a16="http://schemas.microsoft.com/office/drawing/2014/main" id="{31C5F376-A9B0-4A61-A9E9-49CC548934B8}"/>
              </a:ext>
            </a:extLst>
          </p:cNvPr>
          <p:cNvSpPr txBox="1"/>
          <p:nvPr/>
        </p:nvSpPr>
        <p:spPr>
          <a:xfrm>
            <a:off x="2430519" y="5137926"/>
            <a:ext cx="1097280" cy="311798"/>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FSBP</a:t>
            </a:r>
          </a:p>
        </p:txBody>
      </p:sp>
      <p:pic>
        <p:nvPicPr>
          <p:cNvPr id="142" name="Picture 141">
            <a:extLst>
              <a:ext uri="{FF2B5EF4-FFF2-40B4-BE49-F238E27FC236}">
                <a16:creationId xmlns:a16="http://schemas.microsoft.com/office/drawing/2014/main" id="{F3A1E471-8ADE-44C5-B779-9C2B3EA1D9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541548" y="4361058"/>
            <a:ext cx="875222" cy="875222"/>
          </a:xfrm>
          <a:prstGeom prst="rect">
            <a:avLst/>
          </a:prstGeom>
        </p:spPr>
      </p:pic>
      <p:sp>
        <p:nvSpPr>
          <p:cNvPr id="143" name="TextBox 108">
            <a:extLst>
              <a:ext uri="{FF2B5EF4-FFF2-40B4-BE49-F238E27FC236}">
                <a16:creationId xmlns:a16="http://schemas.microsoft.com/office/drawing/2014/main" id="{B5F5937F-FDDE-45C4-8BBC-631D6AD328A6}"/>
              </a:ext>
            </a:extLst>
          </p:cNvPr>
          <p:cNvSpPr txBox="1"/>
          <p:nvPr/>
        </p:nvSpPr>
        <p:spPr>
          <a:xfrm>
            <a:off x="1467699" y="5137926"/>
            <a:ext cx="1097280" cy="311798"/>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NIST</a:t>
            </a:r>
          </a:p>
        </p:txBody>
      </p:sp>
      <p:sp>
        <p:nvSpPr>
          <p:cNvPr id="144" name="TextBox 117">
            <a:extLst>
              <a:ext uri="{FF2B5EF4-FFF2-40B4-BE49-F238E27FC236}">
                <a16:creationId xmlns:a16="http://schemas.microsoft.com/office/drawing/2014/main" id="{9F541C3B-8FA5-4C7B-AD43-CD0C895A49BE}"/>
              </a:ext>
            </a:extLst>
          </p:cNvPr>
          <p:cNvSpPr txBox="1"/>
          <p:nvPr/>
        </p:nvSpPr>
        <p:spPr>
          <a:xfrm>
            <a:off x="544164" y="5137926"/>
            <a:ext cx="1097280" cy="311798"/>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PCI DSS</a:t>
            </a:r>
          </a:p>
        </p:txBody>
      </p:sp>
      <p:pic>
        <p:nvPicPr>
          <p:cNvPr id="145" name="Picture 144">
            <a:extLst>
              <a:ext uri="{FF2B5EF4-FFF2-40B4-BE49-F238E27FC236}">
                <a16:creationId xmlns:a16="http://schemas.microsoft.com/office/drawing/2014/main" id="{0E2FCF7D-9622-4E39-905D-7834D35F9DBF}"/>
              </a:ext>
            </a:extLst>
          </p:cNvPr>
          <p:cNvPicPr>
            <a:picLocks noChangeAspect="1"/>
          </p:cNvPicPr>
          <p:nvPr/>
        </p:nvPicPr>
        <p:blipFill rotWithShape="1">
          <a:blip r:embed="rId27"/>
          <a:srcRect l="21885" r="22351"/>
          <a:stretch/>
        </p:blipFill>
        <p:spPr>
          <a:xfrm>
            <a:off x="1649210" y="4479569"/>
            <a:ext cx="734259" cy="658357"/>
          </a:xfrm>
          <a:prstGeom prst="rect">
            <a:avLst/>
          </a:prstGeom>
        </p:spPr>
      </p:pic>
      <p:sp>
        <p:nvSpPr>
          <p:cNvPr id="146" name="Rectangle 145">
            <a:extLst>
              <a:ext uri="{FF2B5EF4-FFF2-40B4-BE49-F238E27FC236}">
                <a16:creationId xmlns:a16="http://schemas.microsoft.com/office/drawing/2014/main" id="{9E9ACE06-F3E0-476B-83B5-9BB72A30C335}"/>
              </a:ext>
            </a:extLst>
          </p:cNvPr>
          <p:cNvSpPr/>
          <p:nvPr/>
        </p:nvSpPr>
        <p:spPr>
          <a:xfrm>
            <a:off x="623953" y="5938432"/>
            <a:ext cx="1438820" cy="246221"/>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Amazon Ember" panose="020B0603020204020204" pitchFamily="34" charset="0"/>
                <a:cs typeface="Amazon Ember" panose="020B0603020204020204" pitchFamily="34" charset="0"/>
              </a:rPr>
              <a:t>CIS AWS Foundations Benchmark</a:t>
            </a:r>
          </a:p>
        </p:txBody>
      </p:sp>
      <p:sp>
        <p:nvSpPr>
          <p:cNvPr id="147" name="TextBox 162">
            <a:extLst>
              <a:ext uri="{FF2B5EF4-FFF2-40B4-BE49-F238E27FC236}">
                <a16:creationId xmlns:a16="http://schemas.microsoft.com/office/drawing/2014/main" id="{FBACB1B7-2DE1-4E11-A6C6-09DD5367B863}"/>
              </a:ext>
            </a:extLst>
          </p:cNvPr>
          <p:cNvSpPr txBox="1"/>
          <p:nvPr/>
        </p:nvSpPr>
        <p:spPr>
          <a:xfrm>
            <a:off x="5017794" y="5638714"/>
            <a:ext cx="1097280" cy="29144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Trusted Advisor</a:t>
            </a:r>
          </a:p>
        </p:txBody>
      </p:sp>
      <p:pic>
        <p:nvPicPr>
          <p:cNvPr id="148" name="Picture 147">
            <a:extLst>
              <a:ext uri="{FF2B5EF4-FFF2-40B4-BE49-F238E27FC236}">
                <a16:creationId xmlns:a16="http://schemas.microsoft.com/office/drawing/2014/main" id="{0767BFE6-771B-4A37-A2CC-44F894DE67C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346978" y="5163840"/>
            <a:ext cx="438912" cy="438912"/>
          </a:xfrm>
          <a:prstGeom prst="rect">
            <a:avLst/>
          </a:prstGeom>
        </p:spPr>
      </p:pic>
      <p:pic>
        <p:nvPicPr>
          <p:cNvPr id="149" name="Picture 148">
            <a:extLst>
              <a:ext uri="{FF2B5EF4-FFF2-40B4-BE49-F238E27FC236}">
                <a16:creationId xmlns:a16="http://schemas.microsoft.com/office/drawing/2014/main" id="{B65601B4-CC8B-4542-903B-627B5CA38F7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447837" y="5282392"/>
            <a:ext cx="802426" cy="802426"/>
          </a:xfrm>
          <a:prstGeom prst="rect">
            <a:avLst/>
          </a:prstGeom>
        </p:spPr>
      </p:pic>
      <p:sp>
        <p:nvSpPr>
          <p:cNvPr id="150" name="Rectangle 149">
            <a:extLst>
              <a:ext uri="{FF2B5EF4-FFF2-40B4-BE49-F238E27FC236}">
                <a16:creationId xmlns:a16="http://schemas.microsoft.com/office/drawing/2014/main" id="{E7D28753-C7DA-48B3-95B6-77DDAD3E5FBF}"/>
              </a:ext>
            </a:extLst>
          </p:cNvPr>
          <p:cNvSpPr/>
          <p:nvPr/>
        </p:nvSpPr>
        <p:spPr>
          <a:xfrm>
            <a:off x="2134014" y="5947177"/>
            <a:ext cx="1438820" cy="246221"/>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Amazon Ember" panose="020B0603020204020204" pitchFamily="34" charset="0"/>
                <a:cs typeface="Amazon Ember" panose="020B0603020204020204" pitchFamily="34" charset="0"/>
              </a:rPr>
              <a:t>Service-managed </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Amazon Ember" panose="020B0603020204020204" pitchFamily="34" charset="0"/>
                <a:cs typeface="Amazon Ember" panose="020B0603020204020204" pitchFamily="34" charset="0"/>
              </a:rPr>
              <a:t>standards</a:t>
            </a:r>
          </a:p>
        </p:txBody>
      </p:sp>
      <p:sp>
        <p:nvSpPr>
          <p:cNvPr id="151" name="TextBox 166">
            <a:extLst>
              <a:ext uri="{FF2B5EF4-FFF2-40B4-BE49-F238E27FC236}">
                <a16:creationId xmlns:a16="http://schemas.microsoft.com/office/drawing/2014/main" id="{25F771D9-40ED-4680-AF0C-AD0C29FC46AD}"/>
              </a:ext>
            </a:extLst>
          </p:cNvPr>
          <p:cNvSpPr txBox="1"/>
          <p:nvPr/>
        </p:nvSpPr>
        <p:spPr>
          <a:xfrm>
            <a:off x="6278787" y="5638714"/>
            <a:ext cx="1097280" cy="29144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Amazon Ember Display"/>
                <a:ea typeface="+mn-ea"/>
                <a:cs typeface="+mn-cs"/>
              </a:rPr>
              <a:t>AWS Chatbot</a:t>
            </a:r>
          </a:p>
        </p:txBody>
      </p:sp>
      <p:pic>
        <p:nvPicPr>
          <p:cNvPr id="152" name="Picture 151">
            <a:extLst>
              <a:ext uri="{FF2B5EF4-FFF2-40B4-BE49-F238E27FC236}">
                <a16:creationId xmlns:a16="http://schemas.microsoft.com/office/drawing/2014/main" id="{2ECAA6AC-70BB-43A2-B43D-4E321C9E453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641576" y="5193973"/>
            <a:ext cx="378646" cy="378646"/>
          </a:xfrm>
          <a:prstGeom prst="rect">
            <a:avLst/>
          </a:prstGeom>
        </p:spPr>
      </p:pic>
      <p:sp>
        <p:nvSpPr>
          <p:cNvPr id="153" name="Rectangle 152">
            <a:extLst>
              <a:ext uri="{FF2B5EF4-FFF2-40B4-BE49-F238E27FC236}">
                <a16:creationId xmlns:a16="http://schemas.microsoft.com/office/drawing/2014/main" id="{D6971F62-64AB-4BA1-A72E-7A2B5AEA6870}"/>
              </a:ext>
            </a:extLst>
          </p:cNvPr>
          <p:cNvSpPr/>
          <p:nvPr/>
        </p:nvSpPr>
        <p:spPr>
          <a:xfrm>
            <a:off x="4415161" y="3858246"/>
            <a:ext cx="3393121" cy="338554"/>
          </a:xfrm>
          <a:prstGeom prst="rect">
            <a:avLst/>
          </a:prstGeom>
          <a:solidFill>
            <a:schemeClr val="tx1"/>
          </a:solidFill>
          <a:ln w="12700" cap="flat" cmpd="sng" algn="ctr">
            <a:noFill/>
            <a:prstDash val="solid"/>
            <a:miter lim="800000"/>
          </a:ln>
          <a:effectLst/>
        </p:spPr>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bg1"/>
                </a:solidFill>
                <a:effectLst/>
                <a:uLnTx/>
                <a:uFillTx/>
                <a:latin typeface="Amazon Ember Display"/>
                <a:ea typeface="Amazon Ember" panose="020B0603020204020204" pitchFamily="34" charset="0"/>
                <a:cs typeface="Amazon Ember" panose="020B0603020204020204" pitchFamily="34" charset="0"/>
              </a:rPr>
              <a:t>Findings integrations</a:t>
            </a:r>
          </a:p>
        </p:txBody>
      </p:sp>
      <p:pic>
        <p:nvPicPr>
          <p:cNvPr id="154" name="Picture 153" descr="Splunk Logo, symbol, meaning, history, PNG, brand">
            <a:extLst>
              <a:ext uri="{FF2B5EF4-FFF2-40B4-BE49-F238E27FC236}">
                <a16:creationId xmlns:a16="http://schemas.microsoft.com/office/drawing/2014/main" id="{E4BEF71B-92A6-4658-B754-784F075CDAF2}"/>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20913" r="20417"/>
          <a:stretch/>
        </p:blipFill>
        <p:spPr bwMode="auto">
          <a:xfrm>
            <a:off x="9384794" y="5204832"/>
            <a:ext cx="438912" cy="42017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descr="Jira Logo, symbol, meaning, history, PNG, brand">
            <a:extLst>
              <a:ext uri="{FF2B5EF4-FFF2-40B4-BE49-F238E27FC236}">
                <a16:creationId xmlns:a16="http://schemas.microsoft.com/office/drawing/2014/main" id="{1CA73AEE-4803-4C50-90B1-135D8DF8ED41}"/>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7714" r="17756"/>
          <a:stretch/>
        </p:blipFill>
        <p:spPr bwMode="auto">
          <a:xfrm>
            <a:off x="9880520" y="5174614"/>
            <a:ext cx="535553" cy="46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68" grpId="0" animBg="1"/>
      <p:bldP spid="166" grpId="0" animBg="1"/>
      <p:bldP spid="113" grpId="0"/>
      <p:bldP spid="115" grpId="0"/>
      <p:bldP spid="121" grpId="0" animBg="1"/>
      <p:bldP spid="122" grpId="0"/>
      <p:bldP spid="123" grpId="0"/>
      <p:bldP spid="124" grpId="0"/>
      <p:bldP spid="128" grpId="0" animBg="1"/>
      <p:bldP spid="134" grpId="0"/>
      <p:bldP spid="135" grpId="0"/>
      <p:bldP spid="147" grpId="0"/>
      <p:bldP spid="151" grpId="0"/>
      <p:bldP spid="15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B9D35B-5C9F-47B0-947D-711DAA9D4437}"/>
              </a:ext>
            </a:extLst>
          </p:cNvPr>
          <p:cNvSpPr>
            <a:spLocks noGrp="1"/>
          </p:cNvSpPr>
          <p:nvPr>
            <p:ph type="body" sz="quarter" idx="12"/>
          </p:nvPr>
        </p:nvSpPr>
        <p:spPr/>
        <p:txBody>
          <a:bodyPr/>
          <a:lstStyle/>
          <a:p>
            <a:r>
              <a:rPr lang="en-GB" dirty="0"/>
              <a:t>Amazon Macie</a:t>
            </a:r>
          </a:p>
        </p:txBody>
      </p:sp>
      <p:sp>
        <p:nvSpPr>
          <p:cNvPr id="5" name="Rectangle 4">
            <a:extLst>
              <a:ext uri="{FF2B5EF4-FFF2-40B4-BE49-F238E27FC236}">
                <a16:creationId xmlns:a16="http://schemas.microsoft.com/office/drawing/2014/main" id="{1EA12017-96FE-41D9-9EA8-B4B1D6555075}"/>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110">
            <a:extLst>
              <a:ext uri="{FF2B5EF4-FFF2-40B4-BE49-F238E27FC236}">
                <a16:creationId xmlns:a16="http://schemas.microsoft.com/office/drawing/2014/main" id="{9D85FC5B-890A-4708-850E-D581A43A1F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7" y="745008"/>
            <a:ext cx="2179824" cy="2179824"/>
          </a:xfrm>
          <a:prstGeom prst="rect">
            <a:avLst/>
          </a:prstGeom>
        </p:spPr>
      </p:pic>
    </p:spTree>
    <p:extLst>
      <p:ext uri="{BB962C8B-B14F-4D97-AF65-F5344CB8AC3E}">
        <p14:creationId xmlns:p14="http://schemas.microsoft.com/office/powerpoint/2010/main" val="23583569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80A51A-9D3C-49DE-BA28-B24C2F06FE6A}"/>
              </a:ext>
            </a:extLst>
          </p:cNvPr>
          <p:cNvSpPr>
            <a:spLocks noGrp="1"/>
          </p:cNvSpPr>
          <p:nvPr>
            <p:ph type="body" sz="quarter" idx="10"/>
          </p:nvPr>
        </p:nvSpPr>
        <p:spPr/>
        <p:txBody>
          <a:bodyPr/>
          <a:lstStyle/>
          <a:p>
            <a:r>
              <a:rPr lang="en-GB" dirty="0"/>
              <a:t>Amazon Macie</a:t>
            </a:r>
          </a:p>
        </p:txBody>
      </p:sp>
      <p:sp>
        <p:nvSpPr>
          <p:cNvPr id="6" name="Text Placeholder 5">
            <a:extLst>
              <a:ext uri="{FF2B5EF4-FFF2-40B4-BE49-F238E27FC236}">
                <a16:creationId xmlns:a16="http://schemas.microsoft.com/office/drawing/2014/main" id="{E0D02F89-FB2C-4B1B-9188-3DF3EC732F96}"/>
              </a:ext>
            </a:extLst>
          </p:cNvPr>
          <p:cNvSpPr>
            <a:spLocks noGrp="1"/>
          </p:cNvSpPr>
          <p:nvPr>
            <p:ph type="body" sz="quarter" idx="11"/>
          </p:nvPr>
        </p:nvSpPr>
        <p:spPr/>
        <p:txBody>
          <a:bodyPr/>
          <a:lstStyle/>
          <a:p>
            <a:r>
              <a:rPr lang="en-US" dirty="0"/>
              <a:t>Amazon Macie is a data security service that discovers sensitive data by using machine learning and pattern matching, provides visibility into data security risks, and enables automated protection against those risks.</a:t>
            </a:r>
          </a:p>
          <a:p>
            <a:endParaRPr lang="en-US" dirty="0"/>
          </a:p>
          <a:p>
            <a:r>
              <a:rPr lang="en-US" dirty="0"/>
              <a:t>If Macie detects a potential issue with the security or privacy of your data, such as a bucket that becomes publicly accessible, Macie generates a finding for you to review and remediate as necessary.</a:t>
            </a:r>
            <a:endParaRPr lang="en-GB" dirty="0"/>
          </a:p>
        </p:txBody>
      </p:sp>
      <p:pic>
        <p:nvPicPr>
          <p:cNvPr id="9" name="Picture 8">
            <a:extLst>
              <a:ext uri="{FF2B5EF4-FFF2-40B4-BE49-F238E27FC236}">
                <a16:creationId xmlns:a16="http://schemas.microsoft.com/office/drawing/2014/main" id="{0BB95E86-8C2A-440D-8495-D5E43481ADF8}"/>
              </a:ext>
            </a:extLst>
          </p:cNvPr>
          <p:cNvPicPr>
            <a:picLocks noChangeAspect="1"/>
          </p:cNvPicPr>
          <p:nvPr/>
        </p:nvPicPr>
        <p:blipFill rotWithShape="1">
          <a:blip r:embed="rId2"/>
          <a:srcRect l="4017" t="12085" r="4017" b="12085"/>
          <a:stretch/>
        </p:blipFill>
        <p:spPr>
          <a:xfrm>
            <a:off x="194633" y="4213608"/>
            <a:ext cx="11802734" cy="2375202"/>
          </a:xfrm>
          <a:prstGeom prst="rect">
            <a:avLst/>
          </a:prstGeom>
        </p:spPr>
      </p:pic>
    </p:spTree>
    <p:extLst>
      <p:ext uri="{BB962C8B-B14F-4D97-AF65-F5344CB8AC3E}">
        <p14:creationId xmlns:p14="http://schemas.microsoft.com/office/powerpoint/2010/main" val="407657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24EC13-99F6-4889-A3E4-5EEC184EF063}"/>
              </a:ext>
            </a:extLst>
          </p:cNvPr>
          <p:cNvSpPr>
            <a:spLocks noGrp="1"/>
          </p:cNvSpPr>
          <p:nvPr>
            <p:ph type="body" sz="quarter" idx="12"/>
          </p:nvPr>
        </p:nvSpPr>
        <p:spPr>
          <a:xfrm>
            <a:off x="6231379" y="3429000"/>
            <a:ext cx="5649982" cy="917900"/>
          </a:xfrm>
        </p:spPr>
        <p:txBody>
          <a:bodyPr/>
          <a:lstStyle/>
          <a:p>
            <a:r>
              <a:rPr lang="en-GB" dirty="0"/>
              <a:t>Respond</a:t>
            </a:r>
          </a:p>
        </p:txBody>
      </p:sp>
      <p:pic>
        <p:nvPicPr>
          <p:cNvPr id="18" name="Picture 17">
            <a:extLst>
              <a:ext uri="{FF2B5EF4-FFF2-40B4-BE49-F238E27FC236}">
                <a16:creationId xmlns:a16="http://schemas.microsoft.com/office/drawing/2014/main" id="{F485D446-D27E-4F7C-AE3F-D186BF0CAFB1}"/>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l="75119"/>
          <a:stretch/>
        </p:blipFill>
        <p:spPr>
          <a:xfrm>
            <a:off x="7539627" y="758371"/>
            <a:ext cx="3033486" cy="2438400"/>
          </a:xfrm>
          <a:prstGeom prst="rect">
            <a:avLst/>
          </a:prstGeom>
        </p:spPr>
      </p:pic>
    </p:spTree>
    <p:extLst>
      <p:ext uri="{BB962C8B-B14F-4D97-AF65-F5344CB8AC3E}">
        <p14:creationId xmlns:p14="http://schemas.microsoft.com/office/powerpoint/2010/main" val="40308105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a:extLst>
              <a:ext uri="{FF2B5EF4-FFF2-40B4-BE49-F238E27FC236}">
                <a16:creationId xmlns:a16="http://schemas.microsoft.com/office/drawing/2014/main" id="{ACB1A819-A2BF-4B71-A8DC-4DE5891485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0"/>
          <a:stretch/>
        </p:blipFill>
        <p:spPr>
          <a:xfrm>
            <a:off x="128587" y="672798"/>
            <a:ext cx="11934825" cy="6058803"/>
          </a:xfrm>
          <a:prstGeom prst="rect">
            <a:avLst/>
          </a:prstGeom>
        </p:spPr>
      </p:pic>
      <p:grpSp>
        <p:nvGrpSpPr>
          <p:cNvPr id="130" name="Group 129"/>
          <p:cNvGrpSpPr/>
          <p:nvPr/>
        </p:nvGrpSpPr>
        <p:grpSpPr>
          <a:xfrm>
            <a:off x="7481402" y="802752"/>
            <a:ext cx="2539882" cy="5715000"/>
            <a:chOff x="7481402" y="1143000"/>
            <a:chExt cx="2539882" cy="5715000"/>
          </a:xfrm>
        </p:grpSpPr>
        <p:sp>
          <p:nvSpPr>
            <p:cNvPr id="116" name="Rectangle 115"/>
            <p:cNvSpPr/>
            <p:nvPr/>
          </p:nvSpPr>
          <p:spPr>
            <a:xfrm>
              <a:off x="7481402" y="1143000"/>
              <a:ext cx="2539882" cy="57150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77A4605-6B8C-BC42-A3F7-E617E650095F}"/>
                </a:ext>
              </a:extLst>
            </p:cNvPr>
            <p:cNvSpPr/>
            <p:nvPr/>
          </p:nvSpPr>
          <p:spPr>
            <a:xfrm>
              <a:off x="8093830" y="3197110"/>
              <a:ext cx="1111397"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Automate</a:t>
              </a:r>
            </a:p>
          </p:txBody>
        </p:sp>
        <p:pic>
          <p:nvPicPr>
            <p:cNvPr id="20" name="Graphic 91">
              <a:extLst>
                <a:ext uri="{FF2B5EF4-FFF2-40B4-BE49-F238E27FC236}">
                  <a16:creationId xmlns:a16="http://schemas.microsoft.com/office/drawing/2014/main" id="{DA07B231-A55F-E94A-9C3F-841077DB8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0639" y="2336289"/>
              <a:ext cx="576000" cy="576000"/>
            </a:xfrm>
            <a:prstGeom prst="rect">
              <a:avLst/>
            </a:prstGeom>
          </p:spPr>
        </p:pic>
        <p:sp>
          <p:nvSpPr>
            <p:cNvPr id="21" name="TextBox 20">
              <a:extLst>
                <a:ext uri="{FF2B5EF4-FFF2-40B4-BE49-F238E27FC236}">
                  <a16:creationId xmlns:a16="http://schemas.microsoft.com/office/drawing/2014/main" id="{AC719FE2-66E7-0A4E-904E-DC238308C97D}"/>
                </a:ext>
              </a:extLst>
            </p:cNvPr>
            <p:cNvSpPr txBox="1"/>
            <p:nvPr/>
          </p:nvSpPr>
          <p:spPr>
            <a:xfrm>
              <a:off x="8914670" y="2919432"/>
              <a:ext cx="63590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Lambda</a:t>
              </a:r>
            </a:p>
          </p:txBody>
        </p:sp>
        <p:sp>
          <p:nvSpPr>
            <p:cNvPr id="22" name="TextBox 21">
              <a:extLst>
                <a:ext uri="{FF2B5EF4-FFF2-40B4-BE49-F238E27FC236}">
                  <a16:creationId xmlns:a16="http://schemas.microsoft.com/office/drawing/2014/main" id="{7C499AC1-6EF5-E644-A6D4-9EC9589BD82F}"/>
                </a:ext>
              </a:extLst>
            </p:cNvPr>
            <p:cNvSpPr txBox="1"/>
            <p:nvPr/>
          </p:nvSpPr>
          <p:spPr>
            <a:xfrm>
              <a:off x="7829646" y="1853411"/>
              <a:ext cx="959239" cy="307776"/>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23" name="Graphic 100">
              <a:extLst>
                <a:ext uri="{FF2B5EF4-FFF2-40B4-BE49-F238E27FC236}">
                  <a16:creationId xmlns:a16="http://schemas.microsoft.com/office/drawing/2014/main" id="{291E4841-3A35-0040-89D5-C240C1651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8747" y="1271147"/>
              <a:ext cx="576000" cy="576000"/>
            </a:xfrm>
            <a:prstGeom prst="rect">
              <a:avLst/>
            </a:prstGeom>
          </p:spPr>
        </p:pic>
        <p:sp>
          <p:nvSpPr>
            <p:cNvPr id="71" name="TextBox 70">
              <a:extLst>
                <a:ext uri="{FF2B5EF4-FFF2-40B4-BE49-F238E27FC236}">
                  <a16:creationId xmlns:a16="http://schemas.microsoft.com/office/drawing/2014/main" id="{33E12C25-5685-DE49-9FA2-066BEE4202B0}"/>
                </a:ext>
              </a:extLst>
            </p:cNvPr>
            <p:cNvSpPr txBox="1"/>
            <p:nvPr/>
          </p:nvSpPr>
          <p:spPr>
            <a:xfrm>
              <a:off x="8857674" y="1853411"/>
              <a:ext cx="737560" cy="307776"/>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Step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Functions</a:t>
              </a:r>
            </a:p>
          </p:txBody>
        </p:sp>
        <p:pic>
          <p:nvPicPr>
            <p:cNvPr id="72" name="Graphic 77">
              <a:extLst>
                <a:ext uri="{FF2B5EF4-FFF2-40B4-BE49-F238E27FC236}">
                  <a16:creationId xmlns:a16="http://schemas.microsoft.com/office/drawing/2014/main" id="{871005A7-6E0E-E541-B9D9-A6B437F15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639" y="1271146"/>
              <a:ext cx="576000" cy="576000"/>
            </a:xfrm>
            <a:prstGeom prst="rect">
              <a:avLst/>
            </a:prstGeom>
          </p:spPr>
        </p:pic>
        <p:sp>
          <p:nvSpPr>
            <p:cNvPr id="97" name="TextBox 96">
              <a:extLst>
                <a:ext uri="{FF2B5EF4-FFF2-40B4-BE49-F238E27FC236}">
                  <a16:creationId xmlns:a16="http://schemas.microsoft.com/office/drawing/2014/main" id="{BE6FE3C3-764F-B848-ADCE-F4C632EDBADC}"/>
                </a:ext>
              </a:extLst>
            </p:cNvPr>
            <p:cNvSpPr txBox="1"/>
            <p:nvPr/>
          </p:nvSpPr>
          <p:spPr>
            <a:xfrm>
              <a:off x="7868741" y="2919432"/>
              <a:ext cx="87216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Systems Manager</a:t>
              </a:r>
            </a:p>
          </p:txBody>
        </p:sp>
        <p:pic>
          <p:nvPicPr>
            <p:cNvPr id="98" name="Graphic 105">
              <a:extLst>
                <a:ext uri="{FF2B5EF4-FFF2-40B4-BE49-F238E27FC236}">
                  <a16:creationId xmlns:a16="http://schemas.microsoft.com/office/drawing/2014/main" id="{185EA557-31A0-FA4C-88DC-056FF52D2A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009" y="2336289"/>
              <a:ext cx="576000" cy="576000"/>
            </a:xfrm>
            <a:prstGeom prst="rect">
              <a:avLst/>
            </a:prstGeom>
          </p:spPr>
        </p:pic>
      </p:grpSp>
      <p:sp>
        <p:nvSpPr>
          <p:cNvPr id="3" name="Text Placeholder 2">
            <a:extLst>
              <a:ext uri="{FF2B5EF4-FFF2-40B4-BE49-F238E27FC236}">
                <a16:creationId xmlns:a16="http://schemas.microsoft.com/office/drawing/2014/main" id="{11F6C491-28CE-4558-B532-3560427C9BAA}"/>
              </a:ext>
            </a:extLst>
          </p:cNvPr>
          <p:cNvSpPr>
            <a:spLocks noGrp="1"/>
          </p:cNvSpPr>
          <p:nvPr>
            <p:ph type="body" sz="quarter" idx="10"/>
          </p:nvPr>
        </p:nvSpPr>
        <p:spPr/>
        <p:txBody>
          <a:bodyPr/>
          <a:lstStyle/>
          <a:p>
            <a:r>
              <a:rPr lang="en-GB" dirty="0"/>
              <a:t>AWS Foundational and Layered Security Services</a:t>
            </a:r>
          </a:p>
        </p:txBody>
      </p:sp>
      <p:grpSp>
        <p:nvGrpSpPr>
          <p:cNvPr id="122" name="Group 121"/>
          <p:cNvGrpSpPr/>
          <p:nvPr/>
        </p:nvGrpSpPr>
        <p:grpSpPr>
          <a:xfrm>
            <a:off x="215026" y="802752"/>
            <a:ext cx="1905339" cy="5715000"/>
            <a:chOff x="215026" y="1143000"/>
            <a:chExt cx="1905339" cy="5715000"/>
          </a:xfrm>
        </p:grpSpPr>
        <p:sp>
          <p:nvSpPr>
            <p:cNvPr id="113" name="Rectangle 112"/>
            <p:cNvSpPr/>
            <p:nvPr/>
          </p:nvSpPr>
          <p:spPr>
            <a:xfrm>
              <a:off x="215026" y="1143000"/>
              <a:ext cx="1905339" cy="5715000"/>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330805" y="1274317"/>
              <a:ext cx="1697555" cy="5447188"/>
              <a:chOff x="330805" y="1274317"/>
              <a:chExt cx="1697555" cy="5447188"/>
            </a:xfrm>
          </p:grpSpPr>
          <p:sp>
            <p:nvSpPr>
              <p:cNvPr id="16" name="TextBox 15">
                <a:extLst>
                  <a:ext uri="{FF2B5EF4-FFF2-40B4-BE49-F238E27FC236}">
                    <a16:creationId xmlns:a16="http://schemas.microsoft.com/office/drawing/2014/main" id="{56C6603E-A489-8F45-B4CF-E1D9B1CA57A7}"/>
                  </a:ext>
                </a:extLst>
              </p:cNvPr>
              <p:cNvSpPr txBox="1"/>
              <p:nvPr/>
            </p:nvSpPr>
            <p:spPr>
              <a:xfrm>
                <a:off x="1097291" y="6244643"/>
                <a:ext cx="872161"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Systems Manager</a:t>
                </a:r>
              </a:p>
            </p:txBody>
          </p:sp>
          <p:pic>
            <p:nvPicPr>
              <p:cNvPr id="17" name="Graphic 85">
                <a:extLst>
                  <a:ext uri="{FF2B5EF4-FFF2-40B4-BE49-F238E27FC236}">
                    <a16:creationId xmlns:a16="http://schemas.microsoft.com/office/drawing/2014/main" id="{800B173A-436D-C542-A031-FAC5692A9F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5502" y="5647649"/>
                <a:ext cx="576000" cy="576000"/>
              </a:xfrm>
              <a:prstGeom prst="rect">
                <a:avLst/>
              </a:prstGeom>
            </p:spPr>
          </p:pic>
          <p:sp>
            <p:nvSpPr>
              <p:cNvPr id="18" name="TextBox 17">
                <a:extLst>
                  <a:ext uri="{FF2B5EF4-FFF2-40B4-BE49-F238E27FC236}">
                    <a16:creationId xmlns:a16="http://schemas.microsoft.com/office/drawing/2014/main" id="{E2EDEC96-4CBA-4349-A647-984A93D9DABB}"/>
                  </a:ext>
                </a:extLst>
              </p:cNvPr>
              <p:cNvSpPr txBox="1"/>
              <p:nvPr/>
            </p:nvSpPr>
            <p:spPr>
              <a:xfrm>
                <a:off x="1124416" y="5159246"/>
                <a:ext cx="903944"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19" name="Graphic 87">
                <a:extLst>
                  <a:ext uri="{FF2B5EF4-FFF2-40B4-BE49-F238E27FC236}">
                    <a16:creationId xmlns:a16="http://schemas.microsoft.com/office/drawing/2014/main" id="{AE05F96D-4545-7644-8732-54DA271C8E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4642" y="4559287"/>
                <a:ext cx="576000" cy="576000"/>
              </a:xfrm>
              <a:prstGeom prst="rect">
                <a:avLst/>
              </a:prstGeom>
            </p:spPr>
          </p:pic>
          <p:sp>
            <p:nvSpPr>
              <p:cNvPr id="30" name="TextBox 29">
                <a:extLst>
                  <a:ext uri="{FF2B5EF4-FFF2-40B4-BE49-F238E27FC236}">
                    <a16:creationId xmlns:a16="http://schemas.microsoft.com/office/drawing/2014/main" id="{DD2C0BE4-67B9-9644-BB10-658C5500ABED}"/>
                  </a:ext>
                </a:extLst>
              </p:cNvPr>
              <p:cNvSpPr txBox="1"/>
              <p:nvPr/>
            </p:nvSpPr>
            <p:spPr>
              <a:xfrm>
                <a:off x="330805" y="1866977"/>
                <a:ext cx="875385"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Hub </a:t>
                </a:r>
              </a:p>
            </p:txBody>
          </p:sp>
          <p:pic>
            <p:nvPicPr>
              <p:cNvPr id="31" name="Graphic 114">
                <a:extLst>
                  <a:ext uri="{FF2B5EF4-FFF2-40B4-BE49-F238E27FC236}">
                    <a16:creationId xmlns:a16="http://schemas.microsoft.com/office/drawing/2014/main" id="{97A024B2-1D6D-394A-B2A1-BDDC9867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022" y="1274317"/>
                <a:ext cx="576000" cy="576000"/>
              </a:xfrm>
              <a:prstGeom prst="rect">
                <a:avLst/>
              </a:prstGeom>
            </p:spPr>
          </p:pic>
          <p:sp>
            <p:nvSpPr>
              <p:cNvPr id="59" name="TextBox 58">
                <a:extLst>
                  <a:ext uri="{FF2B5EF4-FFF2-40B4-BE49-F238E27FC236}">
                    <a16:creationId xmlns:a16="http://schemas.microsoft.com/office/drawing/2014/main" id="{3DF31B4F-E03E-F549-8D82-49238F6E73E7}"/>
                  </a:ext>
                </a:extLst>
              </p:cNvPr>
              <p:cNvSpPr txBox="1"/>
              <p:nvPr/>
            </p:nvSpPr>
            <p:spPr>
              <a:xfrm>
                <a:off x="1033742" y="1866977"/>
                <a:ext cx="9081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Organizations</a:t>
                </a:r>
              </a:p>
            </p:txBody>
          </p:sp>
          <p:pic>
            <p:nvPicPr>
              <p:cNvPr id="60" name="Graphic 63">
                <a:extLst>
                  <a:ext uri="{FF2B5EF4-FFF2-40B4-BE49-F238E27FC236}">
                    <a16:creationId xmlns:a16="http://schemas.microsoft.com/office/drawing/2014/main" id="{372E3E83-5AEF-F34B-BFBE-950BD7D4F7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6774" y="1274317"/>
                <a:ext cx="576000" cy="576000"/>
              </a:xfrm>
              <a:prstGeom prst="rect">
                <a:avLst/>
              </a:prstGeom>
            </p:spPr>
          </p:pic>
          <p:sp>
            <p:nvSpPr>
              <p:cNvPr id="79" name="TextBox 78">
                <a:extLst>
                  <a:ext uri="{FF2B5EF4-FFF2-40B4-BE49-F238E27FC236}">
                    <a16:creationId xmlns:a16="http://schemas.microsoft.com/office/drawing/2014/main" id="{B8C6A6E9-D1D8-6F4E-BC17-A5171B50FA40}"/>
                  </a:ext>
                </a:extLst>
              </p:cNvPr>
              <p:cNvSpPr txBox="1"/>
              <p:nvPr/>
            </p:nvSpPr>
            <p:spPr>
              <a:xfrm>
                <a:off x="358052" y="2909253"/>
                <a:ext cx="791769"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Control Tower</a:t>
                </a:r>
              </a:p>
            </p:txBody>
          </p:sp>
          <p:pic>
            <p:nvPicPr>
              <p:cNvPr id="80" name="Graphic 93">
                <a:extLst>
                  <a:ext uri="{FF2B5EF4-FFF2-40B4-BE49-F238E27FC236}">
                    <a16:creationId xmlns:a16="http://schemas.microsoft.com/office/drawing/2014/main" id="{2196D254-2D21-3D47-9F07-201C510E3C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6169" y="2320855"/>
                <a:ext cx="576000" cy="576000"/>
              </a:xfrm>
              <a:prstGeom prst="rect">
                <a:avLst/>
              </a:prstGeom>
            </p:spPr>
          </p:pic>
          <p:sp>
            <p:nvSpPr>
              <p:cNvPr id="81" name="TextBox 80">
                <a:extLst>
                  <a:ext uri="{FF2B5EF4-FFF2-40B4-BE49-F238E27FC236}">
                    <a16:creationId xmlns:a16="http://schemas.microsoft.com/office/drawing/2014/main" id="{71AF66F2-E0AB-A247-9457-993FC2273C29}"/>
                  </a:ext>
                </a:extLst>
              </p:cNvPr>
              <p:cNvSpPr txBox="1"/>
              <p:nvPr/>
            </p:nvSpPr>
            <p:spPr>
              <a:xfrm>
                <a:off x="379938" y="5159246"/>
                <a:ext cx="855281"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Service Catalog</a:t>
                </a:r>
              </a:p>
            </p:txBody>
          </p:sp>
          <p:pic>
            <p:nvPicPr>
              <p:cNvPr id="82" name="Graphic 95">
                <a:extLst>
                  <a:ext uri="{FF2B5EF4-FFF2-40B4-BE49-F238E27FC236}">
                    <a16:creationId xmlns:a16="http://schemas.microsoft.com/office/drawing/2014/main" id="{009CBAA6-3B56-1C45-B102-904CF4A502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845" y="4563737"/>
                <a:ext cx="576000" cy="576000"/>
              </a:xfrm>
              <a:prstGeom prst="rect">
                <a:avLst/>
              </a:prstGeom>
            </p:spPr>
          </p:pic>
          <p:sp>
            <p:nvSpPr>
              <p:cNvPr id="83" name="TextBox 82">
                <a:extLst>
                  <a:ext uri="{FF2B5EF4-FFF2-40B4-BE49-F238E27FC236}">
                    <a16:creationId xmlns:a16="http://schemas.microsoft.com/office/drawing/2014/main" id="{61B30F6E-434D-174B-BD11-3B86760FF41A}"/>
                  </a:ext>
                </a:extLst>
              </p:cNvPr>
              <p:cNvSpPr txBox="1"/>
              <p:nvPr/>
            </p:nvSpPr>
            <p:spPr>
              <a:xfrm>
                <a:off x="344385" y="6244643"/>
                <a:ext cx="855335"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Well-Architected Tool </a:t>
                </a:r>
              </a:p>
            </p:txBody>
          </p:sp>
          <p:pic>
            <p:nvPicPr>
              <p:cNvPr id="84" name="Graphic 97">
                <a:extLst>
                  <a:ext uri="{FF2B5EF4-FFF2-40B4-BE49-F238E27FC236}">
                    <a16:creationId xmlns:a16="http://schemas.microsoft.com/office/drawing/2014/main" id="{D5D26A2B-36E3-4E41-A6A1-7A21E5A3D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7778" y="5647648"/>
                <a:ext cx="576000" cy="576000"/>
              </a:xfrm>
              <a:prstGeom prst="rect">
                <a:avLst/>
              </a:prstGeom>
            </p:spPr>
          </p:pic>
          <p:sp>
            <p:nvSpPr>
              <p:cNvPr id="85" name="TextBox 84">
                <a:extLst>
                  <a:ext uri="{FF2B5EF4-FFF2-40B4-BE49-F238E27FC236}">
                    <a16:creationId xmlns:a16="http://schemas.microsoft.com/office/drawing/2014/main" id="{818AFF1D-11FF-354F-BA6D-F1BB4BFBA239}"/>
                  </a:ext>
                </a:extLst>
              </p:cNvPr>
              <p:cNvSpPr txBox="1"/>
              <p:nvPr/>
            </p:nvSpPr>
            <p:spPr>
              <a:xfrm>
                <a:off x="1128999" y="2909253"/>
                <a:ext cx="678637"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Trusted Advisor</a:t>
                </a:r>
              </a:p>
            </p:txBody>
          </p:sp>
          <p:pic>
            <p:nvPicPr>
              <p:cNvPr id="86" name="Graphic 101">
                <a:extLst>
                  <a:ext uri="{FF2B5EF4-FFF2-40B4-BE49-F238E27FC236}">
                    <a16:creationId xmlns:a16="http://schemas.microsoft.com/office/drawing/2014/main" id="{0E90ED15-BEB5-004D-8C9A-2FDC4FB604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0139" y="2320855"/>
                <a:ext cx="576000" cy="576000"/>
              </a:xfrm>
              <a:prstGeom prst="rect">
                <a:avLst/>
              </a:prstGeom>
            </p:spPr>
          </p:pic>
        </p:grpSp>
      </p:grpSp>
      <p:grpSp>
        <p:nvGrpSpPr>
          <p:cNvPr id="123" name="Group 122"/>
          <p:cNvGrpSpPr/>
          <p:nvPr/>
        </p:nvGrpSpPr>
        <p:grpSpPr>
          <a:xfrm>
            <a:off x="2120366" y="802752"/>
            <a:ext cx="3709338" cy="5715000"/>
            <a:chOff x="2120366" y="1143000"/>
            <a:chExt cx="3709338" cy="5715000"/>
          </a:xfrm>
        </p:grpSpPr>
        <p:sp>
          <p:nvSpPr>
            <p:cNvPr id="114" name="Rectangle 113"/>
            <p:cNvSpPr/>
            <p:nvPr/>
          </p:nvSpPr>
          <p:spPr>
            <a:xfrm>
              <a:off x="2120366" y="1143000"/>
              <a:ext cx="3709338" cy="5715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0E2758A-C41F-BD4C-9216-06B19B3C140D}"/>
                </a:ext>
              </a:extLst>
            </p:cNvPr>
            <p:cNvSpPr txBox="1"/>
            <p:nvPr/>
          </p:nvSpPr>
          <p:spPr>
            <a:xfrm>
              <a:off x="4012488" y="1874588"/>
              <a:ext cx="80017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IoT Device Defender</a:t>
              </a:r>
            </a:p>
          </p:txBody>
        </p:sp>
        <p:pic>
          <p:nvPicPr>
            <p:cNvPr id="33" name="Graphic 116">
              <a:extLst>
                <a:ext uri="{FF2B5EF4-FFF2-40B4-BE49-F238E27FC236}">
                  <a16:creationId xmlns:a16="http://schemas.microsoft.com/office/drawing/2014/main" id="{1BBFFEC6-9D9C-1C4C-ACAF-8342F95F5B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36305" y="1274318"/>
              <a:ext cx="582036" cy="582036"/>
            </a:xfrm>
            <a:prstGeom prst="rect">
              <a:avLst/>
            </a:prstGeom>
          </p:spPr>
        </p:pic>
        <p:sp>
          <p:nvSpPr>
            <p:cNvPr id="34" name="TextBox 33">
              <a:extLst>
                <a:ext uri="{FF2B5EF4-FFF2-40B4-BE49-F238E27FC236}">
                  <a16:creationId xmlns:a16="http://schemas.microsoft.com/office/drawing/2014/main" id="{D85D4524-C62B-E243-8FE3-0F3147DD8411}"/>
                </a:ext>
              </a:extLst>
            </p:cNvPr>
            <p:cNvSpPr txBox="1"/>
            <p:nvPr/>
          </p:nvSpPr>
          <p:spPr>
            <a:xfrm>
              <a:off x="4329643" y="5142092"/>
              <a:ext cx="523308"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KMS</a:t>
              </a:r>
            </a:p>
          </p:txBody>
        </p:sp>
        <p:pic>
          <p:nvPicPr>
            <p:cNvPr id="35" name="Graphic 118">
              <a:extLst>
                <a:ext uri="{FF2B5EF4-FFF2-40B4-BE49-F238E27FC236}">
                  <a16:creationId xmlns:a16="http://schemas.microsoft.com/office/drawing/2014/main" id="{22CAA697-2296-AB46-963F-5FBFE28DCF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2389" y="4547009"/>
              <a:ext cx="576000" cy="576000"/>
            </a:xfrm>
            <a:prstGeom prst="rect">
              <a:avLst/>
            </a:prstGeom>
          </p:spPr>
        </p:pic>
        <p:sp>
          <p:nvSpPr>
            <p:cNvPr id="36" name="TextBox 35">
              <a:extLst>
                <a:ext uri="{FF2B5EF4-FFF2-40B4-BE49-F238E27FC236}">
                  <a16:creationId xmlns:a16="http://schemas.microsoft.com/office/drawing/2014/main" id="{ABD6A417-4B3C-6A4A-81BA-F2A7204E03AC}"/>
                </a:ext>
              </a:extLst>
            </p:cNvPr>
            <p:cNvSpPr txBox="1"/>
            <p:nvPr/>
          </p:nvSpPr>
          <p:spPr>
            <a:xfrm>
              <a:off x="2857515" y="5142092"/>
              <a:ext cx="89536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IAM</a:t>
              </a:r>
            </a:p>
          </p:txBody>
        </p:sp>
        <p:pic>
          <p:nvPicPr>
            <p:cNvPr id="37" name="Graphic 120">
              <a:extLst>
                <a:ext uri="{FF2B5EF4-FFF2-40B4-BE49-F238E27FC236}">
                  <a16:creationId xmlns:a16="http://schemas.microsoft.com/office/drawing/2014/main" id="{29AAA392-437B-104C-8107-2128B6573E1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25901" y="4547009"/>
              <a:ext cx="576000" cy="576000"/>
            </a:xfrm>
            <a:prstGeom prst="rect">
              <a:avLst/>
            </a:prstGeom>
          </p:spPr>
        </p:pic>
        <p:sp>
          <p:nvSpPr>
            <p:cNvPr id="38" name="TextBox 37">
              <a:extLst>
                <a:ext uri="{FF2B5EF4-FFF2-40B4-BE49-F238E27FC236}">
                  <a16:creationId xmlns:a16="http://schemas.microsoft.com/office/drawing/2014/main" id="{CAFECB64-10F5-CA4E-A751-0662743F4831}"/>
                </a:ext>
              </a:extLst>
            </p:cNvPr>
            <p:cNvSpPr txBox="1"/>
            <p:nvPr/>
          </p:nvSpPr>
          <p:spPr>
            <a:xfrm>
              <a:off x="4950201" y="6248250"/>
              <a:ext cx="635515"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IAM Identity Center</a:t>
              </a:r>
            </a:p>
          </p:txBody>
        </p:sp>
        <p:pic>
          <p:nvPicPr>
            <p:cNvPr id="39" name="Graphic 122">
              <a:extLst>
                <a:ext uri="{FF2B5EF4-FFF2-40B4-BE49-F238E27FC236}">
                  <a16:creationId xmlns:a16="http://schemas.microsoft.com/office/drawing/2014/main" id="{9111603F-F389-9D4C-A508-7872100F6A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03140" y="5644105"/>
              <a:ext cx="576000" cy="576000"/>
            </a:xfrm>
            <a:prstGeom prst="rect">
              <a:avLst/>
            </a:prstGeom>
          </p:spPr>
        </p:pic>
        <p:sp>
          <p:nvSpPr>
            <p:cNvPr id="48" name="TextBox 47">
              <a:extLst>
                <a:ext uri="{FF2B5EF4-FFF2-40B4-BE49-F238E27FC236}">
                  <a16:creationId xmlns:a16="http://schemas.microsoft.com/office/drawing/2014/main" id="{F474F8E7-5DFA-6D4E-960D-0927C3E71F49}"/>
                </a:ext>
              </a:extLst>
            </p:cNvPr>
            <p:cNvSpPr txBox="1"/>
            <p:nvPr/>
          </p:nvSpPr>
          <p:spPr>
            <a:xfrm>
              <a:off x="3210926" y="1874588"/>
              <a:ext cx="640253"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VPC</a:t>
              </a:r>
            </a:p>
          </p:txBody>
        </p:sp>
        <p:pic>
          <p:nvPicPr>
            <p:cNvPr id="49" name="Graphic 132">
              <a:extLst>
                <a:ext uri="{FF2B5EF4-FFF2-40B4-BE49-F238E27FC236}">
                  <a16:creationId xmlns:a16="http://schemas.microsoft.com/office/drawing/2014/main" id="{F6D8CBCF-731A-3543-A9A2-D04D2E5B4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30115" y="1274317"/>
              <a:ext cx="590328" cy="590328"/>
            </a:xfrm>
            <a:prstGeom prst="rect">
              <a:avLst/>
            </a:prstGeom>
          </p:spPr>
        </p:pic>
        <p:sp>
          <p:nvSpPr>
            <p:cNvPr id="50" name="TextBox 49">
              <a:extLst>
                <a:ext uri="{FF2B5EF4-FFF2-40B4-BE49-F238E27FC236}">
                  <a16:creationId xmlns:a16="http://schemas.microsoft.com/office/drawing/2014/main" id="{5B4D7B14-6A4E-4C4F-8B62-F73FFB89CB3C}"/>
                </a:ext>
              </a:extLst>
            </p:cNvPr>
            <p:cNvSpPr txBox="1"/>
            <p:nvPr/>
          </p:nvSpPr>
          <p:spPr>
            <a:xfrm>
              <a:off x="2338904" y="6248250"/>
              <a:ext cx="633227"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WAF</a:t>
              </a:r>
            </a:p>
          </p:txBody>
        </p:sp>
        <p:pic>
          <p:nvPicPr>
            <p:cNvPr id="51" name="Graphic 134">
              <a:extLst>
                <a:ext uri="{FF2B5EF4-FFF2-40B4-BE49-F238E27FC236}">
                  <a16:creationId xmlns:a16="http://schemas.microsoft.com/office/drawing/2014/main" id="{B4ED574D-87C9-E04D-A25C-4F93890FD0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378300" y="5644105"/>
              <a:ext cx="576000" cy="576000"/>
            </a:xfrm>
            <a:prstGeom prst="rect">
              <a:avLst/>
            </a:prstGeom>
          </p:spPr>
        </p:pic>
        <p:sp>
          <p:nvSpPr>
            <p:cNvPr id="52" name="TextBox 51">
              <a:extLst>
                <a:ext uri="{FF2B5EF4-FFF2-40B4-BE49-F238E27FC236}">
                  <a16:creationId xmlns:a16="http://schemas.microsoft.com/office/drawing/2014/main" id="{BEDE0537-BB81-814F-B012-BED255BF5070}"/>
                </a:ext>
              </a:extLst>
            </p:cNvPr>
            <p:cNvSpPr txBox="1"/>
            <p:nvPr/>
          </p:nvSpPr>
          <p:spPr>
            <a:xfrm>
              <a:off x="2250685" y="5142092"/>
              <a:ext cx="76205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Shield</a:t>
              </a:r>
            </a:p>
          </p:txBody>
        </p:sp>
        <p:pic>
          <p:nvPicPr>
            <p:cNvPr id="53" name="Graphic 136">
              <a:extLst>
                <a:ext uri="{FF2B5EF4-FFF2-40B4-BE49-F238E27FC236}">
                  <a16:creationId xmlns:a16="http://schemas.microsoft.com/office/drawing/2014/main" id="{5D4549F2-65E4-5044-BFE3-E50A963DDD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69302" y="4547010"/>
              <a:ext cx="576000" cy="576000"/>
            </a:xfrm>
            <a:prstGeom prst="rect">
              <a:avLst/>
            </a:prstGeom>
          </p:spPr>
        </p:pic>
        <p:sp>
          <p:nvSpPr>
            <p:cNvPr id="54" name="TextBox 53">
              <a:extLst>
                <a:ext uri="{FF2B5EF4-FFF2-40B4-BE49-F238E27FC236}">
                  <a16:creationId xmlns:a16="http://schemas.microsoft.com/office/drawing/2014/main" id="{D9E8FD76-4819-2A4F-84F1-A6F40386CF88}"/>
                </a:ext>
              </a:extLst>
            </p:cNvPr>
            <p:cNvSpPr txBox="1"/>
            <p:nvPr/>
          </p:nvSpPr>
          <p:spPr>
            <a:xfrm>
              <a:off x="3515967" y="5142092"/>
              <a:ext cx="826228"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Secrets Manager</a:t>
              </a:r>
            </a:p>
          </p:txBody>
        </p:sp>
        <p:pic>
          <p:nvPicPr>
            <p:cNvPr id="55" name="Graphic 138">
              <a:extLst>
                <a:ext uri="{FF2B5EF4-FFF2-40B4-BE49-F238E27FC236}">
                  <a16:creationId xmlns:a16="http://schemas.microsoft.com/office/drawing/2014/main" id="{10F5CEFC-8E0D-9A4C-83D8-1DB03534C03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84145" y="4547009"/>
              <a:ext cx="576000" cy="576000"/>
            </a:xfrm>
            <a:prstGeom prst="rect">
              <a:avLst/>
            </a:prstGeom>
          </p:spPr>
        </p:pic>
        <p:sp>
          <p:nvSpPr>
            <p:cNvPr id="56" name="TextBox 55">
              <a:extLst>
                <a:ext uri="{FF2B5EF4-FFF2-40B4-BE49-F238E27FC236}">
                  <a16:creationId xmlns:a16="http://schemas.microsoft.com/office/drawing/2014/main" id="{6845E9D7-6F35-AF4D-A3B2-CD3144A26DBB}"/>
                </a:ext>
              </a:extLst>
            </p:cNvPr>
            <p:cNvSpPr txBox="1"/>
            <p:nvPr/>
          </p:nvSpPr>
          <p:spPr>
            <a:xfrm>
              <a:off x="2945170" y="6248250"/>
              <a:ext cx="68349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Firewall Manager</a:t>
              </a:r>
            </a:p>
          </p:txBody>
        </p:sp>
        <p:pic>
          <p:nvPicPr>
            <p:cNvPr id="57" name="Graphic 140">
              <a:extLst>
                <a:ext uri="{FF2B5EF4-FFF2-40B4-BE49-F238E27FC236}">
                  <a16:creationId xmlns:a16="http://schemas.microsoft.com/office/drawing/2014/main" id="{FC738B6F-18BD-B04A-9BAC-DEBC81B297D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37530" y="5644105"/>
              <a:ext cx="576000" cy="576000"/>
            </a:xfrm>
            <a:prstGeom prst="rect">
              <a:avLst/>
            </a:prstGeom>
          </p:spPr>
        </p:pic>
        <p:sp>
          <p:nvSpPr>
            <p:cNvPr id="65" name="TextBox 64">
              <a:extLst>
                <a:ext uri="{FF2B5EF4-FFF2-40B4-BE49-F238E27FC236}">
                  <a16:creationId xmlns:a16="http://schemas.microsoft.com/office/drawing/2014/main" id="{99E414AF-89AC-3C4F-AD63-2DFC96C773B2}"/>
                </a:ext>
              </a:extLst>
            </p:cNvPr>
            <p:cNvSpPr txBox="1"/>
            <p:nvPr/>
          </p:nvSpPr>
          <p:spPr>
            <a:xfrm>
              <a:off x="3173312" y="2914611"/>
              <a:ext cx="647840"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Direct Connect</a:t>
              </a:r>
            </a:p>
          </p:txBody>
        </p:sp>
        <p:pic>
          <p:nvPicPr>
            <p:cNvPr id="66" name="Graphic 71">
              <a:extLst>
                <a:ext uri="{FF2B5EF4-FFF2-40B4-BE49-F238E27FC236}">
                  <a16:creationId xmlns:a16="http://schemas.microsoft.com/office/drawing/2014/main" id="{A4A7265C-8DA2-DA4C-8AE0-7F091E8591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29474" y="2332641"/>
              <a:ext cx="564543" cy="564543"/>
            </a:xfrm>
            <a:prstGeom prst="rect">
              <a:avLst/>
            </a:prstGeom>
          </p:spPr>
        </p:pic>
        <p:sp>
          <p:nvSpPr>
            <p:cNvPr id="67" name="TextBox 66">
              <a:extLst>
                <a:ext uri="{FF2B5EF4-FFF2-40B4-BE49-F238E27FC236}">
                  <a16:creationId xmlns:a16="http://schemas.microsoft.com/office/drawing/2014/main" id="{ECF3BAC8-3355-D749-ACBB-8A590BB02446}"/>
                </a:ext>
              </a:extLst>
            </p:cNvPr>
            <p:cNvSpPr txBox="1"/>
            <p:nvPr/>
          </p:nvSpPr>
          <p:spPr>
            <a:xfrm>
              <a:off x="2246342" y="1874588"/>
              <a:ext cx="816830"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Transit Gateway </a:t>
              </a:r>
            </a:p>
          </p:txBody>
        </p:sp>
        <p:pic>
          <p:nvPicPr>
            <p:cNvPr id="68" name="Graphic 73">
              <a:extLst>
                <a:ext uri="{FF2B5EF4-FFF2-40B4-BE49-F238E27FC236}">
                  <a16:creationId xmlns:a16="http://schemas.microsoft.com/office/drawing/2014/main" id="{8FBA0A14-9DEC-8541-A904-A8E33E67820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375813" y="1274318"/>
              <a:ext cx="592895" cy="592895"/>
            </a:xfrm>
            <a:prstGeom prst="rect">
              <a:avLst/>
            </a:prstGeom>
          </p:spPr>
        </p:pic>
        <p:sp>
          <p:nvSpPr>
            <p:cNvPr id="69" name="TextBox 68">
              <a:extLst>
                <a:ext uri="{FF2B5EF4-FFF2-40B4-BE49-F238E27FC236}">
                  <a16:creationId xmlns:a16="http://schemas.microsoft.com/office/drawing/2014/main" id="{EEC52CB8-A7C4-4F4A-BD76-FA9B6EEAE20A}"/>
                </a:ext>
              </a:extLst>
            </p:cNvPr>
            <p:cNvSpPr txBox="1"/>
            <p:nvPr/>
          </p:nvSpPr>
          <p:spPr>
            <a:xfrm>
              <a:off x="2293084" y="2914611"/>
              <a:ext cx="780608"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VPC </a:t>
              </a:r>
              <a:r>
                <a:rPr kumimoji="0" lang="en-US" sz="800" b="0" i="0" u="none" strike="noStrike" kern="1200" cap="none" spc="0" normalizeH="0" baseline="0" noProof="0" dirty="0" err="1">
                  <a:ln>
                    <a:noFill/>
                  </a:ln>
                  <a:solidFill>
                    <a:srgbClr val="000000"/>
                  </a:solidFill>
                  <a:effectLst/>
                  <a:uLnTx/>
                  <a:uFillTx/>
                  <a:latin typeface="Arial"/>
                  <a:ea typeface="+mn-ea"/>
                  <a:cs typeface="+mn-cs"/>
                </a:rPr>
                <a:t>PrivateLink</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0" name="Graphic 75">
              <a:extLst>
                <a:ext uri="{FF2B5EF4-FFF2-40B4-BE49-F238E27FC236}">
                  <a16:creationId xmlns:a16="http://schemas.microsoft.com/office/drawing/2014/main" id="{6125B503-2EF2-9B40-93FE-8BD9DB4E1C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83703" y="2332641"/>
              <a:ext cx="569724" cy="569724"/>
            </a:xfrm>
            <a:prstGeom prst="rect">
              <a:avLst/>
            </a:prstGeom>
          </p:spPr>
        </p:pic>
        <p:sp>
          <p:nvSpPr>
            <p:cNvPr id="73" name="TextBox 72">
              <a:extLst>
                <a:ext uri="{FF2B5EF4-FFF2-40B4-BE49-F238E27FC236}">
                  <a16:creationId xmlns:a16="http://schemas.microsoft.com/office/drawing/2014/main" id="{AA9158A8-7B13-5345-9861-872FABE45BE6}"/>
                </a:ext>
              </a:extLst>
            </p:cNvPr>
            <p:cNvSpPr txBox="1"/>
            <p:nvPr/>
          </p:nvSpPr>
          <p:spPr>
            <a:xfrm>
              <a:off x="4952849" y="1874588"/>
              <a:ext cx="68849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 Directory</a:t>
              </a:r>
            </a:p>
          </p:txBody>
        </p:sp>
        <p:pic>
          <p:nvPicPr>
            <p:cNvPr id="74" name="Graphic 79">
              <a:extLst>
                <a:ext uri="{FF2B5EF4-FFF2-40B4-BE49-F238E27FC236}">
                  <a16:creationId xmlns:a16="http://schemas.microsoft.com/office/drawing/2014/main" id="{A313A8CE-136D-1644-A96F-2C22ABB65B6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000023" y="1274317"/>
              <a:ext cx="587880" cy="587880"/>
            </a:xfrm>
            <a:prstGeom prst="rect">
              <a:avLst/>
            </a:prstGeom>
          </p:spPr>
        </p:pic>
        <p:sp>
          <p:nvSpPr>
            <p:cNvPr id="75" name="TextBox 74">
              <a:extLst>
                <a:ext uri="{FF2B5EF4-FFF2-40B4-BE49-F238E27FC236}">
                  <a16:creationId xmlns:a16="http://schemas.microsoft.com/office/drawing/2014/main" id="{90F4F683-4522-6543-B139-0FD2DE35654F}"/>
                </a:ext>
              </a:extLst>
            </p:cNvPr>
            <p:cNvSpPr txBox="1"/>
            <p:nvPr/>
          </p:nvSpPr>
          <p:spPr>
            <a:xfrm>
              <a:off x="4231738" y="6248250"/>
              <a:ext cx="771496"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r>
                <a:rPr kumimoji="0" lang="en-US" sz="800" b="0" i="0" u="none" strike="noStrike" kern="1200" cap="none" spc="0" normalizeH="0" baseline="0" noProof="0" dirty="0" err="1">
                  <a:ln>
                    <a:noFill/>
                  </a:ln>
                  <a:solidFill>
                    <a:srgbClr val="000000"/>
                  </a:solidFill>
                  <a:effectLst/>
                  <a:uLnTx/>
                  <a:uFillTx/>
                  <a:latin typeface="Arial"/>
                  <a:ea typeface="+mn-ea"/>
                  <a:cs typeface="+mn-cs"/>
                </a:rPr>
                <a:t>CloudHSM</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Graphic 81">
              <a:extLst>
                <a:ext uri="{FF2B5EF4-FFF2-40B4-BE49-F238E27FC236}">
                  <a16:creationId xmlns:a16="http://schemas.microsoft.com/office/drawing/2014/main" id="{83DEF15C-EFE0-D440-8ED4-CF11C92CD2D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347261" y="5644105"/>
              <a:ext cx="576000" cy="576000"/>
            </a:xfrm>
            <a:prstGeom prst="rect">
              <a:avLst/>
            </a:prstGeom>
          </p:spPr>
        </p:pic>
        <p:sp>
          <p:nvSpPr>
            <p:cNvPr id="77" name="TextBox 76">
              <a:extLst>
                <a:ext uri="{FF2B5EF4-FFF2-40B4-BE49-F238E27FC236}">
                  <a16:creationId xmlns:a16="http://schemas.microsoft.com/office/drawing/2014/main" id="{7510E2B4-80C0-EC4D-914E-506A2ECD9EA5}"/>
                </a:ext>
              </a:extLst>
            </p:cNvPr>
            <p:cNvSpPr txBox="1"/>
            <p:nvPr/>
          </p:nvSpPr>
          <p:spPr>
            <a:xfrm>
              <a:off x="3576106" y="6248250"/>
              <a:ext cx="75644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Certificate Manager</a:t>
              </a:r>
            </a:p>
          </p:txBody>
        </p:sp>
        <p:pic>
          <p:nvPicPr>
            <p:cNvPr id="78" name="Graphic 83">
              <a:extLst>
                <a:ext uri="{FF2B5EF4-FFF2-40B4-BE49-F238E27FC236}">
                  <a16:creationId xmlns:a16="http://schemas.microsoft.com/office/drawing/2014/main" id="{B501A455-8DB0-F040-A83E-F434DBC5212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696761" y="5644105"/>
              <a:ext cx="576000" cy="576000"/>
            </a:xfrm>
            <a:prstGeom prst="rect">
              <a:avLst/>
            </a:prstGeom>
          </p:spPr>
        </p:pic>
        <p:pic>
          <p:nvPicPr>
            <p:cNvPr id="87" name="Graphic 106">
              <a:extLst>
                <a:ext uri="{FF2B5EF4-FFF2-40B4-BE49-F238E27FC236}">
                  <a16:creationId xmlns:a16="http://schemas.microsoft.com/office/drawing/2014/main" id="{8D04D5C3-A12B-C94C-823C-FBA049FEF00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24644" y="2332641"/>
              <a:ext cx="567917" cy="567917"/>
            </a:xfrm>
            <a:prstGeom prst="rect">
              <a:avLst/>
            </a:prstGeom>
          </p:spPr>
        </p:pic>
        <p:sp>
          <p:nvSpPr>
            <p:cNvPr id="88" name="TextBox 87">
              <a:extLst>
                <a:ext uri="{FF2B5EF4-FFF2-40B4-BE49-F238E27FC236}">
                  <a16:creationId xmlns:a16="http://schemas.microsoft.com/office/drawing/2014/main" id="{FCBE8BFA-15FF-6348-9F15-2F1AC62560A4}"/>
                </a:ext>
              </a:extLst>
            </p:cNvPr>
            <p:cNvSpPr txBox="1"/>
            <p:nvPr/>
          </p:nvSpPr>
          <p:spPr>
            <a:xfrm>
              <a:off x="4030302" y="2914611"/>
              <a:ext cx="759279"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Resource Access manager</a:t>
              </a:r>
            </a:p>
          </p:txBody>
        </p:sp>
        <p:sp>
          <p:nvSpPr>
            <p:cNvPr id="89" name="TextBox 88">
              <a:extLst>
                <a:ext uri="{FF2B5EF4-FFF2-40B4-BE49-F238E27FC236}">
                  <a16:creationId xmlns:a16="http://schemas.microsoft.com/office/drawing/2014/main" id="{B45F7A59-6F99-B34C-83AF-E1CDDA629F68}"/>
                </a:ext>
              </a:extLst>
            </p:cNvPr>
            <p:cNvSpPr txBox="1"/>
            <p:nvPr/>
          </p:nvSpPr>
          <p:spPr>
            <a:xfrm>
              <a:off x="4978650" y="2914611"/>
              <a:ext cx="673013"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Directory Service</a:t>
              </a:r>
            </a:p>
          </p:txBody>
        </p:sp>
        <p:pic>
          <p:nvPicPr>
            <p:cNvPr id="90" name="Graphic 147">
              <a:extLst>
                <a:ext uri="{FF2B5EF4-FFF2-40B4-BE49-F238E27FC236}">
                  <a16:creationId xmlns:a16="http://schemas.microsoft.com/office/drawing/2014/main" id="{BD2BF4F1-4D5D-A14D-BD5C-7BCD7200434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992631" y="2332641"/>
              <a:ext cx="573615" cy="573615"/>
            </a:xfrm>
            <a:prstGeom prst="rect">
              <a:avLst/>
            </a:prstGeom>
          </p:spPr>
        </p:pic>
        <p:sp>
          <p:nvSpPr>
            <p:cNvPr id="91" name="TextBox 90">
              <a:extLst>
                <a:ext uri="{FF2B5EF4-FFF2-40B4-BE49-F238E27FC236}">
                  <a16:creationId xmlns:a16="http://schemas.microsoft.com/office/drawing/2014/main" id="{DC84C98E-0B04-6142-AC5D-26B00A4F1DC7}"/>
                </a:ext>
              </a:extLst>
            </p:cNvPr>
            <p:cNvSpPr txBox="1"/>
            <p:nvPr/>
          </p:nvSpPr>
          <p:spPr>
            <a:xfrm>
              <a:off x="4902772" y="5142092"/>
              <a:ext cx="762339"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Cognito</a:t>
              </a:r>
            </a:p>
          </p:txBody>
        </p:sp>
        <p:pic>
          <p:nvPicPr>
            <p:cNvPr id="92" name="Graphic 149">
              <a:extLst>
                <a:ext uri="{FF2B5EF4-FFF2-40B4-BE49-F238E27FC236}">
                  <a16:creationId xmlns:a16="http://schemas.microsoft.com/office/drawing/2014/main" id="{D124CC4D-5B7A-214D-9137-C032FCBC9CD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00635" y="4547010"/>
              <a:ext cx="576000" cy="576000"/>
            </a:xfrm>
            <a:prstGeom prst="rect">
              <a:avLst/>
            </a:prstGeom>
          </p:spPr>
        </p:pic>
      </p:grpSp>
      <p:grpSp>
        <p:nvGrpSpPr>
          <p:cNvPr id="125" name="Group 124"/>
          <p:cNvGrpSpPr/>
          <p:nvPr/>
        </p:nvGrpSpPr>
        <p:grpSpPr>
          <a:xfrm>
            <a:off x="5829705" y="802752"/>
            <a:ext cx="1665934" cy="5715000"/>
            <a:chOff x="5829705" y="1143000"/>
            <a:chExt cx="1665934" cy="5715000"/>
          </a:xfrm>
        </p:grpSpPr>
        <p:sp>
          <p:nvSpPr>
            <p:cNvPr id="115" name="Rectangle 114"/>
            <p:cNvSpPr/>
            <p:nvPr/>
          </p:nvSpPr>
          <p:spPr>
            <a:xfrm>
              <a:off x="5829705" y="1143000"/>
              <a:ext cx="1665934" cy="5715000"/>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BD7765-2AA2-2346-A4B8-A55D389C7916}"/>
                </a:ext>
              </a:extLst>
            </p:cNvPr>
            <p:cNvSpPr txBox="1"/>
            <p:nvPr/>
          </p:nvSpPr>
          <p:spPr>
            <a:xfrm>
              <a:off x="6244312" y="2923700"/>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Inspector</a:t>
              </a:r>
            </a:p>
          </p:txBody>
        </p:sp>
        <p:pic>
          <p:nvPicPr>
            <p:cNvPr id="25" name="Graphic 108">
              <a:extLst>
                <a:ext uri="{FF2B5EF4-FFF2-40B4-BE49-F238E27FC236}">
                  <a16:creationId xmlns:a16="http://schemas.microsoft.com/office/drawing/2014/main" id="{0DB61091-ABDB-954D-8474-2C03417CF40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356838" y="2335763"/>
              <a:ext cx="576000" cy="576000"/>
            </a:xfrm>
            <a:prstGeom prst="rect">
              <a:avLst/>
            </a:prstGeom>
          </p:spPr>
        </p:pic>
        <p:sp>
          <p:nvSpPr>
            <p:cNvPr id="26" name="TextBox 25">
              <a:extLst>
                <a:ext uri="{FF2B5EF4-FFF2-40B4-BE49-F238E27FC236}">
                  <a16:creationId xmlns:a16="http://schemas.microsoft.com/office/drawing/2014/main" id="{484C8213-ED36-B246-9B5F-B6C26E5D4BA5}"/>
                </a:ext>
              </a:extLst>
            </p:cNvPr>
            <p:cNvSpPr txBox="1"/>
            <p:nvPr/>
          </p:nvSpPr>
          <p:spPr>
            <a:xfrm>
              <a:off x="6285887" y="5147225"/>
              <a:ext cx="74238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Macie</a:t>
              </a:r>
            </a:p>
          </p:txBody>
        </p:sp>
        <p:pic>
          <p:nvPicPr>
            <p:cNvPr id="27" name="Graphic 110">
              <a:extLst>
                <a:ext uri="{FF2B5EF4-FFF2-40B4-BE49-F238E27FC236}">
                  <a16:creationId xmlns:a16="http://schemas.microsoft.com/office/drawing/2014/main" id="{F858B473-14F7-4C4B-A114-FACFB720E42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64662" y="4559287"/>
              <a:ext cx="576000" cy="576000"/>
            </a:xfrm>
            <a:prstGeom prst="rect">
              <a:avLst/>
            </a:prstGeom>
          </p:spPr>
        </p:pic>
        <p:sp>
          <p:nvSpPr>
            <p:cNvPr id="28" name="TextBox 27">
              <a:extLst>
                <a:ext uri="{FF2B5EF4-FFF2-40B4-BE49-F238E27FC236}">
                  <a16:creationId xmlns:a16="http://schemas.microsoft.com/office/drawing/2014/main" id="{9A3AA445-4DA8-5041-89B6-84E1A7E1197C}"/>
                </a:ext>
              </a:extLst>
            </p:cNvPr>
            <p:cNvSpPr txBox="1"/>
            <p:nvPr/>
          </p:nvSpPr>
          <p:spPr>
            <a:xfrm>
              <a:off x="6226467" y="1855646"/>
              <a:ext cx="82139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GuardDuty</a:t>
              </a:r>
            </a:p>
          </p:txBody>
        </p:sp>
        <p:pic>
          <p:nvPicPr>
            <p:cNvPr id="29" name="Graphic 112">
              <a:extLst>
                <a:ext uri="{FF2B5EF4-FFF2-40B4-BE49-F238E27FC236}">
                  <a16:creationId xmlns:a16="http://schemas.microsoft.com/office/drawing/2014/main" id="{21BAD5BD-9C78-294E-8847-483372C4310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63652" y="1271147"/>
              <a:ext cx="576000" cy="576000"/>
            </a:xfrm>
            <a:prstGeom prst="rect">
              <a:avLst/>
            </a:prstGeom>
          </p:spPr>
        </p:pic>
        <p:sp>
          <p:nvSpPr>
            <p:cNvPr id="95" name="TextBox 94">
              <a:extLst>
                <a:ext uri="{FF2B5EF4-FFF2-40B4-BE49-F238E27FC236}">
                  <a16:creationId xmlns:a16="http://schemas.microsoft.com/office/drawing/2014/main" id="{DD3CC9F8-B5DA-A840-A6E1-A79DB6024B7E}"/>
                </a:ext>
              </a:extLst>
            </p:cNvPr>
            <p:cNvSpPr txBox="1"/>
            <p:nvPr/>
          </p:nvSpPr>
          <p:spPr>
            <a:xfrm>
              <a:off x="6227555" y="6224668"/>
              <a:ext cx="86416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Hub </a:t>
              </a:r>
            </a:p>
          </p:txBody>
        </p:sp>
        <p:pic>
          <p:nvPicPr>
            <p:cNvPr id="96" name="Graphic 103">
              <a:extLst>
                <a:ext uri="{FF2B5EF4-FFF2-40B4-BE49-F238E27FC236}">
                  <a16:creationId xmlns:a16="http://schemas.microsoft.com/office/drawing/2014/main" id="{0F432F9B-97AB-974C-9220-DBC344746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804" y="5644105"/>
              <a:ext cx="576000" cy="576000"/>
            </a:xfrm>
            <a:prstGeom prst="rect">
              <a:avLst/>
            </a:prstGeom>
          </p:spPr>
        </p:pic>
      </p:grpSp>
      <p:grpSp>
        <p:nvGrpSpPr>
          <p:cNvPr id="129" name="Group 128"/>
          <p:cNvGrpSpPr/>
          <p:nvPr/>
        </p:nvGrpSpPr>
        <p:grpSpPr>
          <a:xfrm>
            <a:off x="10021284" y="802752"/>
            <a:ext cx="1972130" cy="5715000"/>
            <a:chOff x="10021284" y="1143000"/>
            <a:chExt cx="1972130" cy="5715000"/>
          </a:xfrm>
        </p:grpSpPr>
        <p:sp>
          <p:nvSpPr>
            <p:cNvPr id="117" name="Rectangle 116"/>
            <p:cNvSpPr/>
            <p:nvPr/>
          </p:nvSpPr>
          <p:spPr>
            <a:xfrm>
              <a:off x="10021284" y="1143000"/>
              <a:ext cx="1972130" cy="57150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EE205EB-3302-F14D-AD9E-A7FF141E966E}"/>
                </a:ext>
              </a:extLst>
            </p:cNvPr>
            <p:cNvSpPr txBox="1"/>
            <p:nvPr/>
          </p:nvSpPr>
          <p:spPr>
            <a:xfrm>
              <a:off x="10049702" y="6229616"/>
              <a:ext cx="738208" cy="220510"/>
            </a:xfrm>
            <a:prstGeom prst="rect">
              <a:avLst/>
            </a:prstGeom>
            <a:noFill/>
          </p:spPr>
          <p:txBody>
            <a:bodyPr wrap="square" rtlCol="0">
              <a:spAutoFit/>
            </a:bodyPr>
            <a:lstStyle>
              <a:defPPr>
                <a:defRPr lang="en-US"/>
              </a:defPPr>
              <a:lvl1pPr algn="ctr">
                <a:defRPr sz="1000"/>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Snapshot</a:t>
              </a:r>
            </a:p>
          </p:txBody>
        </p:sp>
        <p:pic>
          <p:nvPicPr>
            <p:cNvPr id="41" name="Graphic 124">
              <a:extLst>
                <a:ext uri="{FF2B5EF4-FFF2-40B4-BE49-F238E27FC236}">
                  <a16:creationId xmlns:a16="http://schemas.microsoft.com/office/drawing/2014/main" id="{3881F653-C6F7-F84A-BEB5-21EC64E8EFA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152326" y="5675727"/>
              <a:ext cx="580295" cy="580295"/>
            </a:xfrm>
            <a:prstGeom prst="rect">
              <a:avLst/>
            </a:prstGeom>
          </p:spPr>
        </p:pic>
        <p:pic>
          <p:nvPicPr>
            <p:cNvPr id="42" name="Graphic 125">
              <a:extLst>
                <a:ext uri="{FF2B5EF4-FFF2-40B4-BE49-F238E27FC236}">
                  <a16:creationId xmlns:a16="http://schemas.microsoft.com/office/drawing/2014/main" id="{A260EF80-9D82-514E-AA02-51726E60615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370906" y="5675726"/>
              <a:ext cx="568917" cy="568917"/>
            </a:xfrm>
            <a:prstGeom prst="rect">
              <a:avLst/>
            </a:prstGeom>
          </p:spPr>
        </p:pic>
        <p:sp>
          <p:nvSpPr>
            <p:cNvPr id="43" name="TextBox 42">
              <a:extLst>
                <a:ext uri="{FF2B5EF4-FFF2-40B4-BE49-F238E27FC236}">
                  <a16:creationId xmlns:a16="http://schemas.microsoft.com/office/drawing/2014/main" id="{57C0AC6A-F6A3-9D4B-AF2C-BBA66453258B}"/>
                </a:ext>
              </a:extLst>
            </p:cNvPr>
            <p:cNvSpPr txBox="1"/>
            <p:nvPr/>
          </p:nvSpPr>
          <p:spPr>
            <a:xfrm>
              <a:off x="11384321" y="6222875"/>
              <a:ext cx="555502"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Archive</a:t>
              </a:r>
            </a:p>
          </p:txBody>
        </p:sp>
        <p:pic>
          <p:nvPicPr>
            <p:cNvPr id="93" name="Graphic 150">
              <a:extLst>
                <a:ext uri="{FF2B5EF4-FFF2-40B4-BE49-F238E27FC236}">
                  <a16:creationId xmlns:a16="http://schemas.microsoft.com/office/drawing/2014/main" id="{0BB23019-1EAE-AE4D-81F5-C0B44206EAF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0725161" y="4748689"/>
              <a:ext cx="611497" cy="611497"/>
            </a:xfrm>
            <a:prstGeom prst="rect">
              <a:avLst/>
            </a:prstGeom>
          </p:spPr>
        </p:pic>
        <p:sp>
          <p:nvSpPr>
            <p:cNvPr id="94" name="TextBox 93">
              <a:extLst>
                <a:ext uri="{FF2B5EF4-FFF2-40B4-BE49-F238E27FC236}">
                  <a16:creationId xmlns:a16="http://schemas.microsoft.com/office/drawing/2014/main" id="{2B8E91C6-F0F5-B74E-9EFD-FE7D7FAF86A3}"/>
                </a:ext>
              </a:extLst>
            </p:cNvPr>
            <p:cNvSpPr txBox="1"/>
            <p:nvPr/>
          </p:nvSpPr>
          <p:spPr>
            <a:xfrm>
              <a:off x="10475463" y="5326081"/>
              <a:ext cx="11144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S3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Glacier</a:t>
              </a:r>
            </a:p>
          </p:txBody>
        </p:sp>
        <p:sp>
          <p:nvSpPr>
            <p:cNvPr id="99" name="TextBox 98">
              <a:extLst>
                <a:ext uri="{FF2B5EF4-FFF2-40B4-BE49-F238E27FC236}">
                  <a16:creationId xmlns:a16="http://schemas.microsoft.com/office/drawing/2014/main" id="{DB02A111-8634-E14F-9190-1FC12795192E}"/>
                </a:ext>
              </a:extLst>
            </p:cNvPr>
            <p:cNvSpPr txBox="1"/>
            <p:nvPr/>
          </p:nvSpPr>
          <p:spPr>
            <a:xfrm>
              <a:off x="10353599" y="2945868"/>
              <a:ext cx="1231285" cy="220510"/>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CloudFormation</a:t>
              </a:r>
            </a:p>
          </p:txBody>
        </p:sp>
        <p:pic>
          <p:nvPicPr>
            <p:cNvPr id="100" name="Graphic 142">
              <a:extLst>
                <a:ext uri="{FF2B5EF4-FFF2-40B4-BE49-F238E27FC236}">
                  <a16:creationId xmlns:a16="http://schemas.microsoft.com/office/drawing/2014/main" id="{08C68895-33CB-BB4D-8786-76A6F7A277C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0678269" y="2335026"/>
              <a:ext cx="604101" cy="604101"/>
            </a:xfrm>
            <a:prstGeom prst="rect">
              <a:avLst/>
            </a:prstGeom>
          </p:spPr>
        </p:pic>
        <p:sp>
          <p:nvSpPr>
            <p:cNvPr id="101" name="TextBox 100">
              <a:extLst>
                <a:ext uri="{FF2B5EF4-FFF2-40B4-BE49-F238E27FC236}">
                  <a16:creationId xmlns:a16="http://schemas.microsoft.com/office/drawing/2014/main" id="{92520914-4104-0D49-A0BC-CF1419EE5A6D}"/>
                </a:ext>
              </a:extLst>
            </p:cNvPr>
            <p:cNvSpPr txBox="1"/>
            <p:nvPr/>
          </p:nvSpPr>
          <p:spPr>
            <a:xfrm>
              <a:off x="10625425" y="1882786"/>
              <a:ext cx="727965" cy="338554"/>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a:ea typeface="+mn-ea"/>
                  <a:cs typeface="+mn-cs"/>
                </a:rPr>
                <a:t>OpsWorks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 name="Graphic 144">
              <a:extLst>
                <a:ext uri="{FF2B5EF4-FFF2-40B4-BE49-F238E27FC236}">
                  <a16:creationId xmlns:a16="http://schemas.microsoft.com/office/drawing/2014/main" id="{0B4D324B-A59A-AF4E-873E-B0697D9630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703603" y="1272950"/>
              <a:ext cx="603909" cy="603909"/>
            </a:xfrm>
            <a:prstGeom prst="rect">
              <a:avLst/>
            </a:prstGeom>
          </p:spPr>
        </p:pic>
      </p:grpSp>
      <p:grpSp>
        <p:nvGrpSpPr>
          <p:cNvPr id="131" name="Group 130"/>
          <p:cNvGrpSpPr/>
          <p:nvPr/>
        </p:nvGrpSpPr>
        <p:grpSpPr>
          <a:xfrm>
            <a:off x="7552801" y="3974455"/>
            <a:ext cx="2411320" cy="2483943"/>
            <a:chOff x="7599659" y="4314703"/>
            <a:chExt cx="2411320" cy="2483943"/>
          </a:xfrm>
        </p:grpSpPr>
        <p:sp>
          <p:nvSpPr>
            <p:cNvPr id="9" name="Rectangle 8">
              <a:extLst>
                <a:ext uri="{FF2B5EF4-FFF2-40B4-BE49-F238E27FC236}">
                  <a16:creationId xmlns:a16="http://schemas.microsoft.com/office/drawing/2014/main" id="{55DDC487-A738-3C45-9670-701FA80196EB}"/>
                </a:ext>
              </a:extLst>
            </p:cNvPr>
            <p:cNvSpPr/>
            <p:nvPr/>
          </p:nvSpPr>
          <p:spPr>
            <a:xfrm>
              <a:off x="8110247" y="4314703"/>
              <a:ext cx="1199048"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Investigate</a:t>
              </a:r>
            </a:p>
          </p:txBody>
        </p:sp>
        <p:sp>
          <p:nvSpPr>
            <p:cNvPr id="44" name="TextBox 43">
              <a:extLst>
                <a:ext uri="{FF2B5EF4-FFF2-40B4-BE49-F238E27FC236}">
                  <a16:creationId xmlns:a16="http://schemas.microsoft.com/office/drawing/2014/main" id="{9D45A60D-72F1-0C4F-8390-68374DB7C5A0}"/>
                </a:ext>
              </a:extLst>
            </p:cNvPr>
            <p:cNvSpPr txBox="1"/>
            <p:nvPr/>
          </p:nvSpPr>
          <p:spPr>
            <a:xfrm>
              <a:off x="9229928" y="5328710"/>
              <a:ext cx="7810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CloudTrail</a:t>
              </a:r>
            </a:p>
          </p:txBody>
        </p:sp>
        <p:pic>
          <p:nvPicPr>
            <p:cNvPr id="45" name="Graphic 128">
              <a:extLst>
                <a:ext uri="{FF2B5EF4-FFF2-40B4-BE49-F238E27FC236}">
                  <a16:creationId xmlns:a16="http://schemas.microsoft.com/office/drawing/2014/main" id="{A4A486AA-0710-3649-AC68-D9DDFBBF8BB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330009" y="4747695"/>
              <a:ext cx="576000" cy="576000"/>
            </a:xfrm>
            <a:prstGeom prst="rect">
              <a:avLst/>
            </a:prstGeom>
          </p:spPr>
        </p:pic>
        <p:sp>
          <p:nvSpPr>
            <p:cNvPr id="46" name="TextBox 45">
              <a:extLst>
                <a:ext uri="{FF2B5EF4-FFF2-40B4-BE49-F238E27FC236}">
                  <a16:creationId xmlns:a16="http://schemas.microsoft.com/office/drawing/2014/main" id="{5799B776-1B54-BC45-A684-8CAFDB09568A}"/>
                </a:ext>
              </a:extLst>
            </p:cNvPr>
            <p:cNvSpPr txBox="1"/>
            <p:nvPr/>
          </p:nvSpPr>
          <p:spPr>
            <a:xfrm>
              <a:off x="8390852" y="5328710"/>
              <a:ext cx="8448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47" name="Graphic 130">
              <a:extLst>
                <a:ext uri="{FF2B5EF4-FFF2-40B4-BE49-F238E27FC236}">
                  <a16:creationId xmlns:a16="http://schemas.microsoft.com/office/drawing/2014/main" id="{D827DD31-599A-D541-A615-62C23A970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504" y="4750511"/>
              <a:ext cx="576000" cy="576000"/>
            </a:xfrm>
            <a:prstGeom prst="rect">
              <a:avLst/>
            </a:prstGeom>
          </p:spPr>
        </p:pic>
        <p:sp>
          <p:nvSpPr>
            <p:cNvPr id="61" name="TextBox 60">
              <a:extLst>
                <a:ext uri="{FF2B5EF4-FFF2-40B4-BE49-F238E27FC236}">
                  <a16:creationId xmlns:a16="http://schemas.microsoft.com/office/drawing/2014/main" id="{3D2D9123-6DF8-3241-9E79-1F2C9AABD505}"/>
                </a:ext>
              </a:extLst>
            </p:cNvPr>
            <p:cNvSpPr txBox="1"/>
            <p:nvPr/>
          </p:nvSpPr>
          <p:spPr>
            <a:xfrm>
              <a:off x="8268283" y="6449961"/>
              <a:ext cx="98604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Personal Health Dashboard</a:t>
              </a:r>
            </a:p>
          </p:txBody>
        </p:sp>
        <p:pic>
          <p:nvPicPr>
            <p:cNvPr id="62" name="Graphic 65">
              <a:extLst>
                <a:ext uri="{FF2B5EF4-FFF2-40B4-BE49-F238E27FC236}">
                  <a16:creationId xmlns:a16="http://schemas.microsoft.com/office/drawing/2014/main" id="{D88CDFE5-C723-DE47-AB61-179AC7B627C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497522" y="5867386"/>
              <a:ext cx="576000" cy="576000"/>
            </a:xfrm>
            <a:prstGeom prst="rect">
              <a:avLst/>
            </a:prstGeom>
          </p:spPr>
        </p:pic>
        <p:sp>
          <p:nvSpPr>
            <p:cNvPr id="63" name="TextBox 62">
              <a:extLst>
                <a:ext uri="{FF2B5EF4-FFF2-40B4-BE49-F238E27FC236}">
                  <a16:creationId xmlns:a16="http://schemas.microsoft.com/office/drawing/2014/main" id="{7AD5C7B0-5AC7-9B47-BA60-2D15A4921BEE}"/>
                </a:ext>
              </a:extLst>
            </p:cNvPr>
            <p:cNvSpPr txBox="1"/>
            <p:nvPr/>
          </p:nvSpPr>
          <p:spPr>
            <a:xfrm>
              <a:off x="9287091" y="6449961"/>
              <a:ext cx="661728"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Route 53</a:t>
              </a:r>
            </a:p>
          </p:txBody>
        </p:sp>
        <p:pic>
          <p:nvPicPr>
            <p:cNvPr id="64" name="Graphic 69">
              <a:extLst>
                <a:ext uri="{FF2B5EF4-FFF2-40B4-BE49-F238E27FC236}">
                  <a16:creationId xmlns:a16="http://schemas.microsoft.com/office/drawing/2014/main" id="{9A520575-AD71-BD4F-98B3-638ECAB290B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326537" y="5867385"/>
              <a:ext cx="576000" cy="576000"/>
            </a:xfrm>
            <a:prstGeom prst="rect">
              <a:avLst/>
            </a:prstGeom>
          </p:spPr>
        </p:pic>
        <p:sp>
          <p:nvSpPr>
            <p:cNvPr id="103" name="TextBox 102">
              <a:extLst>
                <a:ext uri="{FF2B5EF4-FFF2-40B4-BE49-F238E27FC236}">
                  <a16:creationId xmlns:a16="http://schemas.microsoft.com/office/drawing/2014/main" id="{EFED3017-97CB-C245-962A-969F38E93CDD}"/>
                </a:ext>
              </a:extLst>
            </p:cNvPr>
            <p:cNvSpPr txBox="1"/>
            <p:nvPr/>
          </p:nvSpPr>
          <p:spPr>
            <a:xfrm>
              <a:off x="7599659" y="5709961"/>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Detective</a:t>
              </a:r>
            </a:p>
          </p:txBody>
        </p:sp>
        <p:pic>
          <p:nvPicPr>
            <p:cNvPr id="110" name="Picture 109">
              <a:extLst>
                <a:ext uri="{FF2B5EF4-FFF2-40B4-BE49-F238E27FC236}">
                  <a16:creationId xmlns:a16="http://schemas.microsoft.com/office/drawing/2014/main" id="{6DDC1D9B-B118-2B47-8A5F-658CCEB67A11}"/>
                </a:ext>
              </a:extLst>
            </p:cNvPr>
            <p:cNvPicPr>
              <a:picLocks noChangeAspect="1"/>
            </p:cNvPicPr>
            <p:nvPr/>
          </p:nvPicPr>
          <p:blipFill>
            <a:blip r:embed="rId84">
              <a:extLst>
                <a:ext uri="{28A0092B-C50C-407E-A947-70E740481C1C}">
                  <a14:useLocalDpi xmlns:a14="http://schemas.microsoft.com/office/drawing/2010/main" val="0"/>
                </a:ext>
              </a:extLst>
            </a:blip>
            <a:srcRect/>
            <a:stretch/>
          </p:blipFill>
          <p:spPr>
            <a:xfrm>
              <a:off x="7715756" y="5151990"/>
              <a:ext cx="575908" cy="575908"/>
            </a:xfrm>
            <a:prstGeom prst="rect">
              <a:avLst/>
            </a:prstGeom>
          </p:spPr>
        </p:pic>
      </p:grpSp>
      <p:sp>
        <p:nvSpPr>
          <p:cNvPr id="118" name="Rounded Rectangle 117"/>
          <p:cNvSpPr/>
          <p:nvPr/>
        </p:nvSpPr>
        <p:spPr>
          <a:xfrm>
            <a:off x="0" y="3215849"/>
            <a:ext cx="12192000" cy="721513"/>
          </a:xfrm>
          <a:prstGeom prst="chevron">
            <a:avLst>
              <a:gd name="adj" fmla="val 28877"/>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C6EDA85-45DD-194C-9B53-05F61637CB5B}"/>
              </a:ext>
            </a:extLst>
          </p:cNvPr>
          <p:cNvSpPr/>
          <p:nvPr/>
        </p:nvSpPr>
        <p:spPr>
          <a:xfrm>
            <a:off x="3443409" y="3342535"/>
            <a:ext cx="1174077" cy="468141"/>
          </a:xfrm>
          <a:prstGeom prst="rect">
            <a:avLst/>
          </a:prstGeom>
          <a:noFill/>
        </p:spPr>
        <p:txBody>
          <a:bodyPr wrap="squar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Protect</a:t>
            </a:r>
          </a:p>
        </p:txBody>
      </p:sp>
      <p:sp>
        <p:nvSpPr>
          <p:cNvPr id="12" name="Rectangle 11">
            <a:extLst>
              <a:ext uri="{FF2B5EF4-FFF2-40B4-BE49-F238E27FC236}">
                <a16:creationId xmlns:a16="http://schemas.microsoft.com/office/drawing/2014/main" id="{5880CF16-63D1-ED49-89D9-5D24FBEE7CE2}"/>
              </a:ext>
            </a:extLst>
          </p:cNvPr>
          <p:cNvSpPr/>
          <p:nvPr/>
        </p:nvSpPr>
        <p:spPr>
          <a:xfrm>
            <a:off x="502244" y="3342535"/>
            <a:ext cx="1181544"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Identify</a:t>
            </a:r>
          </a:p>
        </p:txBody>
      </p:sp>
      <p:sp>
        <p:nvSpPr>
          <p:cNvPr id="10" name="Rectangle 9">
            <a:extLst>
              <a:ext uri="{FF2B5EF4-FFF2-40B4-BE49-F238E27FC236}">
                <a16:creationId xmlns:a16="http://schemas.microsoft.com/office/drawing/2014/main" id="{18378C57-60FF-B74F-A136-0B3E35EFF415}"/>
              </a:ext>
            </a:extLst>
          </p:cNvPr>
          <p:cNvSpPr/>
          <p:nvPr/>
        </p:nvSpPr>
        <p:spPr>
          <a:xfrm>
            <a:off x="10429899" y="3342535"/>
            <a:ext cx="1225466"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Recover</a:t>
            </a:r>
          </a:p>
        </p:txBody>
      </p:sp>
      <p:sp>
        <p:nvSpPr>
          <p:cNvPr id="6" name="Rectangle 5">
            <a:extLst>
              <a:ext uri="{FF2B5EF4-FFF2-40B4-BE49-F238E27FC236}">
                <a16:creationId xmlns:a16="http://schemas.microsoft.com/office/drawing/2014/main" id="{6E1B8F3E-FE06-6949-8184-4151D03CD517}"/>
              </a:ext>
            </a:extLst>
          </p:cNvPr>
          <p:cNvSpPr/>
          <p:nvPr/>
        </p:nvSpPr>
        <p:spPr>
          <a:xfrm>
            <a:off x="6174208" y="3342535"/>
            <a:ext cx="1031631"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Detect</a:t>
            </a:r>
          </a:p>
        </p:txBody>
      </p:sp>
      <p:sp>
        <p:nvSpPr>
          <p:cNvPr id="7" name="Rectangle 6">
            <a:extLst>
              <a:ext uri="{FF2B5EF4-FFF2-40B4-BE49-F238E27FC236}">
                <a16:creationId xmlns:a16="http://schemas.microsoft.com/office/drawing/2014/main" id="{A2767755-6EC8-D24A-8740-C306BC04EF31}"/>
              </a:ext>
            </a:extLst>
          </p:cNvPr>
          <p:cNvSpPr/>
          <p:nvPr/>
        </p:nvSpPr>
        <p:spPr>
          <a:xfrm>
            <a:off x="8122472" y="3342535"/>
            <a:ext cx="1318055"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Respond</a:t>
            </a:r>
          </a:p>
        </p:txBody>
      </p:sp>
      <p:sp>
        <p:nvSpPr>
          <p:cNvPr id="127" name="Rounded Rectangle 117">
            <a:extLst>
              <a:ext uri="{FF2B5EF4-FFF2-40B4-BE49-F238E27FC236}">
                <a16:creationId xmlns:a16="http://schemas.microsoft.com/office/drawing/2014/main" id="{04AB745D-1A4C-4FF3-9D65-0274A8CB67F1}"/>
              </a:ext>
            </a:extLst>
          </p:cNvPr>
          <p:cNvSpPr/>
          <p:nvPr/>
        </p:nvSpPr>
        <p:spPr>
          <a:xfrm>
            <a:off x="10049701" y="3215849"/>
            <a:ext cx="2156637" cy="721513"/>
          </a:xfrm>
          <a:prstGeom prst="chevron">
            <a:avLst>
              <a:gd name="adj" fmla="val 28877"/>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9F3E91D-EA2C-487B-ACF2-B17E5E9F89BC}"/>
              </a:ext>
            </a:extLst>
          </p:cNvPr>
          <p:cNvSpPr/>
          <p:nvPr/>
        </p:nvSpPr>
        <p:spPr>
          <a:xfrm>
            <a:off x="7511890" y="802752"/>
            <a:ext cx="2502525" cy="571500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6719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80FDBE-8B8F-4110-840D-B9765DFB72F1}"/>
              </a:ext>
            </a:extLst>
          </p:cNvPr>
          <p:cNvSpPr>
            <a:spLocks noGrp="1"/>
          </p:cNvSpPr>
          <p:nvPr>
            <p:ph type="body" sz="quarter" idx="10"/>
          </p:nvPr>
        </p:nvSpPr>
        <p:spPr/>
        <p:txBody>
          <a:bodyPr/>
          <a:lstStyle/>
          <a:p>
            <a:r>
              <a:rPr lang="en-GB" dirty="0"/>
              <a:t>Effective Permission</a:t>
            </a:r>
          </a:p>
        </p:txBody>
      </p:sp>
      <p:pic>
        <p:nvPicPr>
          <p:cNvPr id="43" name="Picture 42">
            <a:extLst>
              <a:ext uri="{FF2B5EF4-FFF2-40B4-BE49-F238E27FC236}">
                <a16:creationId xmlns:a16="http://schemas.microsoft.com/office/drawing/2014/main" id="{1D42186E-CD1A-4EAC-935D-E62708948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39" y="881535"/>
            <a:ext cx="5466024" cy="5466024"/>
          </a:xfrm>
          <a:prstGeom prst="rect">
            <a:avLst/>
          </a:prstGeom>
        </p:spPr>
      </p:pic>
      <p:pic>
        <p:nvPicPr>
          <p:cNvPr id="44" name="Picture 43">
            <a:extLst>
              <a:ext uri="{FF2B5EF4-FFF2-40B4-BE49-F238E27FC236}">
                <a16:creationId xmlns:a16="http://schemas.microsoft.com/office/drawing/2014/main" id="{114F64D0-4ABB-431D-B9D6-7591CCE86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734" y="881535"/>
            <a:ext cx="5466024" cy="5466024"/>
          </a:xfrm>
          <a:prstGeom prst="rect">
            <a:avLst/>
          </a:prstGeom>
        </p:spPr>
      </p:pic>
      <p:pic>
        <p:nvPicPr>
          <p:cNvPr id="45" name="Picture 44">
            <a:extLst>
              <a:ext uri="{FF2B5EF4-FFF2-40B4-BE49-F238E27FC236}">
                <a16:creationId xmlns:a16="http://schemas.microsoft.com/office/drawing/2014/main" id="{5E51B7DB-D5C7-46AE-AA2B-A79F667492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9318" y="1797640"/>
            <a:ext cx="756291" cy="1216413"/>
          </a:xfrm>
          <a:prstGeom prst="rect">
            <a:avLst/>
          </a:prstGeom>
        </p:spPr>
      </p:pic>
      <p:pic>
        <p:nvPicPr>
          <p:cNvPr id="46" name="Picture 45">
            <a:extLst>
              <a:ext uri="{FF2B5EF4-FFF2-40B4-BE49-F238E27FC236}">
                <a16:creationId xmlns:a16="http://schemas.microsoft.com/office/drawing/2014/main" id="{6EBCA170-F3A7-4E6D-8E40-D1F00C745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90564" y="1820314"/>
            <a:ext cx="697306" cy="961334"/>
          </a:xfrm>
          <a:prstGeom prst="rect">
            <a:avLst/>
          </a:prstGeom>
        </p:spPr>
      </p:pic>
      <p:sp>
        <p:nvSpPr>
          <p:cNvPr id="47" name="TextBox 46">
            <a:extLst>
              <a:ext uri="{FF2B5EF4-FFF2-40B4-BE49-F238E27FC236}">
                <a16:creationId xmlns:a16="http://schemas.microsoft.com/office/drawing/2014/main" id="{5070230B-5555-4674-9ABB-E321D141BA41}"/>
              </a:ext>
            </a:extLst>
          </p:cNvPr>
          <p:cNvSpPr txBox="1"/>
          <p:nvPr/>
        </p:nvSpPr>
        <p:spPr>
          <a:xfrm>
            <a:off x="204805" y="1401080"/>
            <a:ext cx="1081405" cy="584775"/>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black"/>
                </a:solidFill>
                <a:effectLst/>
                <a:uLnTx/>
                <a:uFillTx/>
                <a:latin typeface="Arial"/>
                <a:ea typeface="+mn-ea"/>
                <a:cs typeface="+mn-cs"/>
              </a:rPr>
              <a:t>SCP</a:t>
            </a:r>
          </a:p>
        </p:txBody>
      </p:sp>
      <p:sp>
        <p:nvSpPr>
          <p:cNvPr id="48" name="TextBox 47">
            <a:extLst>
              <a:ext uri="{FF2B5EF4-FFF2-40B4-BE49-F238E27FC236}">
                <a16:creationId xmlns:a16="http://schemas.microsoft.com/office/drawing/2014/main" id="{25E0D209-0754-40E4-8D15-911AD4C1F582}"/>
              </a:ext>
            </a:extLst>
          </p:cNvPr>
          <p:cNvSpPr txBox="1"/>
          <p:nvPr/>
        </p:nvSpPr>
        <p:spPr>
          <a:xfrm>
            <a:off x="11076020" y="1447940"/>
            <a:ext cx="1081405" cy="584775"/>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black"/>
                </a:solidFill>
                <a:effectLst/>
                <a:uLnTx/>
                <a:uFillTx/>
                <a:latin typeface="Arial"/>
                <a:ea typeface="+mn-ea"/>
                <a:cs typeface="+mn-cs"/>
              </a:rPr>
              <a:t>IAM</a:t>
            </a:r>
          </a:p>
        </p:txBody>
      </p:sp>
      <p:pic>
        <p:nvPicPr>
          <p:cNvPr id="49" name="Picture 48">
            <a:extLst>
              <a:ext uri="{FF2B5EF4-FFF2-40B4-BE49-F238E27FC236}">
                <a16:creationId xmlns:a16="http://schemas.microsoft.com/office/drawing/2014/main" id="{9FBADB07-41A9-4B04-B42F-4AA67D038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4411" y="1231132"/>
            <a:ext cx="2975233" cy="4766829"/>
          </a:xfrm>
          <a:prstGeom prst="rect">
            <a:avLst/>
          </a:prstGeom>
        </p:spPr>
      </p:pic>
      <p:sp>
        <p:nvSpPr>
          <p:cNvPr id="50" name="TextBox 49">
            <a:extLst>
              <a:ext uri="{FF2B5EF4-FFF2-40B4-BE49-F238E27FC236}">
                <a16:creationId xmlns:a16="http://schemas.microsoft.com/office/drawing/2014/main" id="{E83CA83F-BFAB-461E-8FF2-178014776C90}"/>
              </a:ext>
            </a:extLst>
          </p:cNvPr>
          <p:cNvSpPr txBox="1"/>
          <p:nvPr/>
        </p:nvSpPr>
        <p:spPr>
          <a:xfrm>
            <a:off x="446730" y="3226865"/>
            <a:ext cx="1968809" cy="50276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AU" sz="2667" b="1" i="0" u="none" strike="noStrike" kern="1200" cap="none" spc="0" normalizeH="0" baseline="0" noProof="0">
                <a:ln>
                  <a:noFill/>
                </a:ln>
                <a:solidFill>
                  <a:prstClr val="white"/>
                </a:solidFill>
                <a:effectLst/>
                <a:uLnTx/>
                <a:uFillTx/>
                <a:latin typeface="Arial"/>
                <a:ea typeface="+mn-ea"/>
                <a:cs typeface="Courier New" panose="02070309020205020404" pitchFamily="49" charset="0"/>
              </a:rPr>
              <a:t>Allow: S3:*</a:t>
            </a:r>
          </a:p>
        </p:txBody>
      </p:sp>
      <p:sp>
        <p:nvSpPr>
          <p:cNvPr id="51" name="TextBox 50">
            <a:extLst>
              <a:ext uri="{FF2B5EF4-FFF2-40B4-BE49-F238E27FC236}">
                <a16:creationId xmlns:a16="http://schemas.microsoft.com/office/drawing/2014/main" id="{7BF996E5-5DB5-493E-8F39-C349EA5AAB3D}"/>
              </a:ext>
            </a:extLst>
          </p:cNvPr>
          <p:cNvSpPr txBox="1"/>
          <p:nvPr/>
        </p:nvSpPr>
        <p:spPr>
          <a:xfrm>
            <a:off x="9451176" y="3270192"/>
            <a:ext cx="2271776" cy="50276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AU" sz="2667" b="1" i="0" u="none" strike="noStrike" kern="1200" cap="none" spc="0" normalizeH="0" baseline="0" noProof="0" dirty="0">
                <a:ln>
                  <a:noFill/>
                </a:ln>
                <a:solidFill>
                  <a:prstClr val="white"/>
                </a:solidFill>
                <a:effectLst/>
                <a:uLnTx/>
                <a:uFillTx/>
                <a:latin typeface="Arial"/>
                <a:ea typeface="+mn-ea"/>
                <a:cs typeface="Courier New" panose="02070309020205020404" pitchFamily="49" charset="0"/>
              </a:rPr>
              <a:t>Allow: SQS:*</a:t>
            </a:r>
          </a:p>
        </p:txBody>
      </p:sp>
      <p:sp>
        <p:nvSpPr>
          <p:cNvPr id="52" name="TextBox 51">
            <a:extLst>
              <a:ext uri="{FF2B5EF4-FFF2-40B4-BE49-F238E27FC236}">
                <a16:creationId xmlns:a16="http://schemas.microsoft.com/office/drawing/2014/main" id="{3F50B0B6-BF76-4AC3-A337-5C0FEC34320B}"/>
              </a:ext>
            </a:extLst>
          </p:cNvPr>
          <p:cNvSpPr txBox="1"/>
          <p:nvPr/>
        </p:nvSpPr>
        <p:spPr>
          <a:xfrm>
            <a:off x="9451177" y="2938711"/>
            <a:ext cx="2215671" cy="50276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AU" sz="2667" b="1" i="0" u="none" strike="noStrike" kern="1200" cap="none" spc="0" normalizeH="0" baseline="0" noProof="0">
                <a:ln>
                  <a:noFill/>
                </a:ln>
                <a:solidFill>
                  <a:prstClr val="white"/>
                </a:solidFill>
                <a:effectLst/>
                <a:uLnTx/>
                <a:uFillTx/>
                <a:latin typeface="Arial"/>
                <a:ea typeface="+mn-ea"/>
                <a:cs typeface="Courier New" panose="02070309020205020404" pitchFamily="49" charset="0"/>
              </a:rPr>
              <a:t>Allow: EC2:*</a:t>
            </a:r>
          </a:p>
        </p:txBody>
      </p:sp>
      <p:sp>
        <p:nvSpPr>
          <p:cNvPr id="53" name="TextBox 52">
            <a:extLst>
              <a:ext uri="{FF2B5EF4-FFF2-40B4-BE49-F238E27FC236}">
                <a16:creationId xmlns:a16="http://schemas.microsoft.com/office/drawing/2014/main" id="{096075A6-0665-4236-A92C-E81502B3D7E1}"/>
              </a:ext>
            </a:extLst>
          </p:cNvPr>
          <p:cNvSpPr txBox="1"/>
          <p:nvPr/>
        </p:nvSpPr>
        <p:spPr>
          <a:xfrm>
            <a:off x="446730" y="2877751"/>
            <a:ext cx="2215671" cy="502766"/>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AU" sz="2667" b="1" i="0" u="none" strike="noStrike" kern="1200" cap="none" spc="0" normalizeH="0" baseline="0" noProof="0">
                <a:ln>
                  <a:noFill/>
                </a:ln>
                <a:solidFill>
                  <a:prstClr val="white"/>
                </a:solidFill>
                <a:effectLst/>
                <a:uLnTx/>
                <a:uFillTx/>
                <a:latin typeface="Arial"/>
                <a:ea typeface="+mn-ea"/>
                <a:cs typeface="Courier New" panose="02070309020205020404" pitchFamily="49" charset="0"/>
              </a:rPr>
              <a:t>Allow: EC2:*</a:t>
            </a:r>
          </a:p>
        </p:txBody>
      </p:sp>
      <p:pic>
        <p:nvPicPr>
          <p:cNvPr id="15" name="Picture 14">
            <a:hlinkClick r:id="rId6"/>
            <a:extLst>
              <a:ext uri="{FF2B5EF4-FFF2-40B4-BE49-F238E27FC236}">
                <a16:creationId xmlns:a16="http://schemas.microsoft.com/office/drawing/2014/main" id="{10751D66-9053-4920-B253-2173EF52DEB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525200" y="6168968"/>
            <a:ext cx="543001" cy="536967"/>
          </a:xfrm>
          <a:prstGeom prst="rect">
            <a:avLst/>
          </a:prstGeom>
        </p:spPr>
      </p:pic>
    </p:spTree>
    <p:extLst>
      <p:ext uri="{BB962C8B-B14F-4D97-AF65-F5344CB8AC3E}">
        <p14:creationId xmlns:p14="http://schemas.microsoft.com/office/powerpoint/2010/main" val="28942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dissolve">
                                      <p:cBhvr>
                                        <p:cTn id="15" dur="500"/>
                                        <p:tgtEl>
                                          <p:spTgt spid="44"/>
                                        </p:tgtEl>
                                      </p:cBhvr>
                                    </p:animEffect>
                                  </p:childTnLst>
                                </p:cTn>
                              </p:par>
                              <p:par>
                                <p:cTn id="16" presetID="9"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dissolve">
                                      <p:cBhvr>
                                        <p:cTn id="18" dur="500"/>
                                        <p:tgtEl>
                                          <p:spTgt spid="45"/>
                                        </p:tgtEl>
                                      </p:cBhvr>
                                    </p:animEffect>
                                  </p:childTnLst>
                                </p:cTn>
                              </p:par>
                              <p:par>
                                <p:cTn id="19" presetID="9" presetClass="entr" presetSubtype="0" fill="hold" grpId="1"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dissolve">
                                      <p:cBhvr>
                                        <p:cTn id="21" dur="500"/>
                                        <p:tgtEl>
                                          <p:spTgt spid="48"/>
                                        </p:tgtEl>
                                      </p:cBhvr>
                                    </p:animEffect>
                                  </p:childTnLst>
                                </p:cTn>
                              </p:par>
                              <p:par>
                                <p:cTn id="22" presetID="1"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51"/>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nodeType="clickEffect">
                                  <p:stCondLst>
                                    <p:cond delay="0"/>
                                  </p:stCondLst>
                                  <p:childTnLst>
                                    <p:animMotion origin="layout" path="M 4.16667E-6 -1.85185E-6 L 0.12903 -0.00069 " pathEditMode="relative" rAng="0" ptsTypes="AA">
                                      <p:cBhvr>
                                        <p:cTn id="31" dur="2000" fill="hold"/>
                                        <p:tgtEl>
                                          <p:spTgt spid="43"/>
                                        </p:tgtEl>
                                        <p:attrNameLst>
                                          <p:attrName>ppt_x</p:attrName>
                                          <p:attrName>ppt_y</p:attrName>
                                        </p:attrNameLst>
                                      </p:cBhvr>
                                      <p:rCtr x="6445" y="-46"/>
                                    </p:animMotion>
                                  </p:childTnLst>
                                </p:cTn>
                              </p:par>
                              <p:par>
                                <p:cTn id="32" presetID="63" presetClass="path" presetSubtype="0" accel="50000" decel="50000" fill="hold" grpId="0" nodeType="withEffect">
                                  <p:stCondLst>
                                    <p:cond delay="0"/>
                                  </p:stCondLst>
                                  <p:childTnLst>
                                    <p:animMotion origin="layout" path="M 2.29167E-6 -7.40741E-7 L 0.12552 -0.00208 " pathEditMode="relative" rAng="0" ptsTypes="AA">
                                      <p:cBhvr>
                                        <p:cTn id="33" dur="2000" fill="hold"/>
                                        <p:tgtEl>
                                          <p:spTgt spid="47"/>
                                        </p:tgtEl>
                                        <p:attrNameLst>
                                          <p:attrName>ppt_x</p:attrName>
                                          <p:attrName>ppt_y</p:attrName>
                                        </p:attrNameLst>
                                      </p:cBhvr>
                                      <p:rCtr x="6276" y="-116"/>
                                    </p:animMotion>
                                  </p:childTnLst>
                                </p:cTn>
                              </p:par>
                              <p:par>
                                <p:cTn id="34" presetID="63" presetClass="path" presetSubtype="0" accel="50000" decel="50000" fill="hold" nodeType="withEffect">
                                  <p:stCondLst>
                                    <p:cond delay="0"/>
                                  </p:stCondLst>
                                  <p:childTnLst>
                                    <p:animMotion origin="layout" path="M -1.875E-6 3.33333E-6 L 0.12826 0.00254 " pathEditMode="relative" rAng="0" ptsTypes="AA">
                                      <p:cBhvr>
                                        <p:cTn id="35" dur="2000" fill="hold"/>
                                        <p:tgtEl>
                                          <p:spTgt spid="46"/>
                                        </p:tgtEl>
                                        <p:attrNameLst>
                                          <p:attrName>ppt_x</p:attrName>
                                          <p:attrName>ppt_y</p:attrName>
                                        </p:attrNameLst>
                                      </p:cBhvr>
                                      <p:rCtr x="6406" y="116"/>
                                    </p:animMotion>
                                  </p:childTnLst>
                                </p:cTn>
                              </p:par>
                              <p:par>
                                <p:cTn id="36" presetID="35" presetClass="path" presetSubtype="0" accel="50000" decel="50000" fill="hold" nodeType="withEffect">
                                  <p:stCondLst>
                                    <p:cond delay="0"/>
                                  </p:stCondLst>
                                  <p:childTnLst>
                                    <p:animMotion origin="layout" path="M 4.375E-6 -1.85185E-6 L -0.15209 -0.00069 " pathEditMode="relative" rAng="0" ptsTypes="AA">
                                      <p:cBhvr>
                                        <p:cTn id="37" dur="2000" fill="hold"/>
                                        <p:tgtEl>
                                          <p:spTgt spid="44"/>
                                        </p:tgtEl>
                                        <p:attrNameLst>
                                          <p:attrName>ppt_x</p:attrName>
                                          <p:attrName>ppt_y</p:attrName>
                                        </p:attrNameLst>
                                      </p:cBhvr>
                                      <p:rCtr x="-7604" y="-46"/>
                                    </p:animMotion>
                                  </p:childTnLst>
                                </p:cTn>
                              </p:par>
                              <p:par>
                                <p:cTn id="38" presetID="35" presetClass="path" presetSubtype="0" accel="50000" decel="50000" fill="hold" grpId="0" nodeType="withEffect">
                                  <p:stCondLst>
                                    <p:cond delay="0"/>
                                  </p:stCondLst>
                                  <p:childTnLst>
                                    <p:animMotion origin="layout" path="M -4.375E-6 -3.7037E-6 L -0.15455 -0.00902 " pathEditMode="relative" rAng="0" ptsTypes="AA">
                                      <p:cBhvr>
                                        <p:cTn id="39" dur="2000" fill="hold"/>
                                        <p:tgtEl>
                                          <p:spTgt spid="48"/>
                                        </p:tgtEl>
                                        <p:attrNameLst>
                                          <p:attrName>ppt_x</p:attrName>
                                          <p:attrName>ppt_y</p:attrName>
                                        </p:attrNameLst>
                                      </p:cBhvr>
                                      <p:rCtr x="-7734" y="-463"/>
                                    </p:animMotion>
                                  </p:childTnLst>
                                </p:cTn>
                              </p:par>
                              <p:par>
                                <p:cTn id="40" presetID="35" presetClass="path" presetSubtype="0" accel="50000" decel="50000" fill="hold" nodeType="withEffect">
                                  <p:stCondLst>
                                    <p:cond delay="0"/>
                                  </p:stCondLst>
                                  <p:childTnLst>
                                    <p:animMotion origin="layout" path="M 3.54167E-6 -4.44444E-6 L -0.15157 0.00209 " pathEditMode="relative" rAng="0" ptsTypes="AA">
                                      <p:cBhvr>
                                        <p:cTn id="41" dur="2000" fill="hold"/>
                                        <p:tgtEl>
                                          <p:spTgt spid="45"/>
                                        </p:tgtEl>
                                        <p:attrNameLst>
                                          <p:attrName>ppt_x</p:attrName>
                                          <p:attrName>ppt_y</p:attrName>
                                        </p:attrNameLst>
                                      </p:cBhvr>
                                      <p:rCtr x="-7578" y="93"/>
                                    </p:animMotion>
                                  </p:childTnLst>
                                </p:cTn>
                              </p:par>
                              <p:par>
                                <p:cTn id="42" presetID="42" presetClass="path" presetSubtype="0" accel="50000" decel="50000" fill="hold" grpId="0" nodeType="withEffect">
                                  <p:stCondLst>
                                    <p:cond delay="0"/>
                                  </p:stCondLst>
                                  <p:childTnLst>
                                    <p:animMotion origin="layout" path="M 2.29167E-6 4.07407E-6 L 0.13997 0.00555 " pathEditMode="relative" rAng="0" ptsTypes="AA">
                                      <p:cBhvr>
                                        <p:cTn id="43" dur="2000" fill="hold"/>
                                        <p:tgtEl>
                                          <p:spTgt spid="50"/>
                                        </p:tgtEl>
                                        <p:attrNameLst>
                                          <p:attrName>ppt_x</p:attrName>
                                          <p:attrName>ppt_y</p:attrName>
                                        </p:attrNameLst>
                                      </p:cBhvr>
                                      <p:rCtr x="6992" y="278"/>
                                    </p:animMotion>
                                  </p:childTnLst>
                                </p:cTn>
                              </p:par>
                              <p:par>
                                <p:cTn id="44" presetID="42" presetClass="path" presetSubtype="0" accel="50000" decel="50000" fill="hold" grpId="0" nodeType="withEffect">
                                  <p:stCondLst>
                                    <p:cond delay="0"/>
                                  </p:stCondLst>
                                  <p:childTnLst>
                                    <p:animMotion origin="layout" path="M 6.25E-7 4.07407E-6 L -0.15547 -0.00602 " pathEditMode="relative" rAng="0" ptsTypes="AA">
                                      <p:cBhvr>
                                        <p:cTn id="45" dur="2000" fill="hold"/>
                                        <p:tgtEl>
                                          <p:spTgt spid="51"/>
                                        </p:tgtEl>
                                        <p:attrNameLst>
                                          <p:attrName>ppt_x</p:attrName>
                                          <p:attrName>ppt_y</p:attrName>
                                        </p:attrNameLst>
                                      </p:cBhvr>
                                      <p:rCtr x="-7773" y="-301"/>
                                    </p:animMotion>
                                  </p:childTnLst>
                                </p:cTn>
                              </p:par>
                              <p:par>
                                <p:cTn id="46" presetID="42" presetClass="path" presetSubtype="0" accel="50000" decel="50000" fill="hold" grpId="0" nodeType="withEffect">
                                  <p:stCondLst>
                                    <p:cond delay="0"/>
                                  </p:stCondLst>
                                  <p:childTnLst>
                                    <p:animMotion origin="layout" path="M 4.375E-6 3.7037E-6 L -0.37383 0.02986 " pathEditMode="relative" rAng="0" ptsTypes="AA">
                                      <p:cBhvr>
                                        <p:cTn id="47" dur="2000" fill="hold"/>
                                        <p:tgtEl>
                                          <p:spTgt spid="52"/>
                                        </p:tgtEl>
                                        <p:attrNameLst>
                                          <p:attrName>ppt_x</p:attrName>
                                          <p:attrName>ppt_y</p:attrName>
                                        </p:attrNameLst>
                                      </p:cBhvr>
                                      <p:rCtr x="-18698" y="1481"/>
                                    </p:animMotion>
                                  </p:childTnLst>
                                </p:cTn>
                              </p:par>
                              <p:par>
                                <p:cTn id="48" presetID="42" presetClass="path" presetSubtype="0" accel="50000" decel="50000" fill="hold" grpId="0" nodeType="withEffect">
                                  <p:stCondLst>
                                    <p:cond delay="0"/>
                                  </p:stCondLst>
                                  <p:childTnLst>
                                    <p:animMotion origin="layout" path="M -3.95833E-6 -5.55112E-17 L 0.36472 0.03889 " pathEditMode="relative" rAng="0" ptsTypes="AA">
                                      <p:cBhvr>
                                        <p:cTn id="49" dur="2000" fill="hold"/>
                                        <p:tgtEl>
                                          <p:spTgt spid="53"/>
                                        </p:tgtEl>
                                        <p:attrNameLst>
                                          <p:attrName>ppt_x</p:attrName>
                                          <p:attrName>ppt_y</p:attrName>
                                        </p:attrNameLst>
                                      </p:cBhvr>
                                      <p:rCtr x="18229" y="1944"/>
                                    </p:animMotion>
                                  </p:childTnLst>
                                </p:cTn>
                              </p:par>
                              <p:par>
                                <p:cTn id="50" presetID="1" presetClass="entr" presetSubtype="0" fill="hold" nodeType="withEffect">
                                  <p:stCondLst>
                                    <p:cond delay="1500"/>
                                  </p:stCondLst>
                                  <p:childTnLst>
                                    <p:set>
                                      <p:cBhvr>
                                        <p:cTn id="51" dur="1" fill="hold">
                                          <p:stCondLst>
                                            <p:cond delay="0"/>
                                          </p:stCondLst>
                                        </p:cTn>
                                        <p:tgtEl>
                                          <p:spTgt spid="49"/>
                                        </p:tgtEl>
                                        <p:attrNameLst>
                                          <p:attrName>style.visibility</p:attrName>
                                        </p:attrNameLst>
                                      </p:cBhvr>
                                      <p:to>
                                        <p:strVal val="visible"/>
                                      </p:to>
                                    </p:set>
                                  </p:childTnLst>
                                </p:cTn>
                              </p:par>
                            </p:childTnLst>
                          </p:cTn>
                        </p:par>
                        <p:par>
                          <p:cTn id="52" fill="hold">
                            <p:stCondLst>
                              <p:cond delay="2000"/>
                            </p:stCondLst>
                            <p:childTnLst>
                              <p:par>
                                <p:cTn id="53" presetID="1" presetClass="exit" presetSubtype="0" fill="hold" grpId="2" nodeType="afterEffect">
                                  <p:stCondLst>
                                    <p:cond delay="0"/>
                                  </p:stCondLst>
                                  <p:childTnLst>
                                    <p:set>
                                      <p:cBhvr>
                                        <p:cTn id="54" dur="1" fill="hold">
                                          <p:stCondLst>
                                            <p:cond delay="0"/>
                                          </p:stCondLst>
                                        </p:cTn>
                                        <p:tgtEl>
                                          <p:spTgt spid="53"/>
                                        </p:tgtEl>
                                        <p:attrNameLst>
                                          <p:attrName>style.visibility</p:attrName>
                                        </p:attrNameLst>
                                      </p:cBhvr>
                                      <p:to>
                                        <p:strVal val="hidden"/>
                                      </p:to>
                                    </p:set>
                                  </p:childTnLst>
                                </p:cTn>
                              </p:par>
                              <p:par>
                                <p:cTn id="55" presetID="3" presetClass="emph" presetSubtype="2" fill="hold" grpId="2" nodeType="withEffect">
                                  <p:stCondLst>
                                    <p:cond delay="0"/>
                                  </p:stCondLst>
                                  <p:childTnLst>
                                    <p:animClr clrSpc="rgb" dir="cw">
                                      <p:cBhvr override="childStyle">
                                        <p:cTn id="56" dur="2000" fill="hold"/>
                                        <p:tgtEl>
                                          <p:spTgt spid="50"/>
                                        </p:tgtEl>
                                        <p:attrNameLst>
                                          <p:attrName>style.color</p:attrName>
                                        </p:attrNameLst>
                                      </p:cBhvr>
                                      <p:to>
                                        <a:srgbClr val="FF0000"/>
                                      </p:to>
                                    </p:animClr>
                                  </p:childTnLst>
                                </p:cTn>
                              </p:par>
                              <p:par>
                                <p:cTn id="57" presetID="3" presetClass="emph" presetSubtype="2" fill="hold" grpId="2" nodeType="withEffect">
                                  <p:stCondLst>
                                    <p:cond delay="0"/>
                                  </p:stCondLst>
                                  <p:childTnLst>
                                    <p:animClr clrSpc="rgb" dir="cw">
                                      <p:cBhvr override="childStyle">
                                        <p:cTn id="58" dur="2000" fill="hold"/>
                                        <p:tgtEl>
                                          <p:spTgt spid="51"/>
                                        </p:tgtEl>
                                        <p:attrNameLst>
                                          <p:attrName>style.color</p:attrName>
                                        </p:attrNameLst>
                                      </p:cBhvr>
                                      <p:to>
                                        <a:srgbClr val="FF0000"/>
                                      </p:to>
                                    </p:animClr>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8" grpId="1"/>
      <p:bldP spid="50" grpId="0"/>
      <p:bldP spid="50" grpId="1"/>
      <p:bldP spid="50" grpId="2"/>
      <p:bldP spid="51" grpId="0"/>
      <p:bldP spid="51" grpId="1"/>
      <p:bldP spid="51" grpId="2"/>
      <p:bldP spid="52" grpId="0"/>
      <p:bldP spid="52" grpId="1"/>
      <p:bldP spid="53" grpId="0"/>
      <p:bldP spid="53" grpId="1"/>
      <p:bldP spid="53" grpId="2"/>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B9D35B-5C9F-47B0-947D-711DAA9D4437}"/>
              </a:ext>
            </a:extLst>
          </p:cNvPr>
          <p:cNvSpPr>
            <a:spLocks noGrp="1"/>
          </p:cNvSpPr>
          <p:nvPr>
            <p:ph type="body" sz="quarter" idx="12"/>
          </p:nvPr>
        </p:nvSpPr>
        <p:spPr/>
        <p:txBody>
          <a:bodyPr/>
          <a:lstStyle/>
          <a:p>
            <a:r>
              <a:rPr lang="en-GB" dirty="0"/>
              <a:t>AWS Systems Manager</a:t>
            </a:r>
          </a:p>
        </p:txBody>
      </p:sp>
      <p:sp>
        <p:nvSpPr>
          <p:cNvPr id="5" name="Rectangle 4">
            <a:extLst>
              <a:ext uri="{FF2B5EF4-FFF2-40B4-BE49-F238E27FC236}">
                <a16:creationId xmlns:a16="http://schemas.microsoft.com/office/drawing/2014/main" id="{1EA12017-96FE-41D9-9EA8-B4B1D6555075}"/>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105">
            <a:extLst>
              <a:ext uri="{FF2B5EF4-FFF2-40B4-BE49-F238E27FC236}">
                <a16:creationId xmlns:a16="http://schemas.microsoft.com/office/drawing/2014/main" id="{186528AF-914F-4AE6-85DD-CF8F7B924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6456" y="745007"/>
            <a:ext cx="2179825" cy="2179825"/>
          </a:xfrm>
          <a:prstGeom prst="rect">
            <a:avLst/>
          </a:prstGeom>
        </p:spPr>
      </p:pic>
    </p:spTree>
    <p:extLst>
      <p:ext uri="{BB962C8B-B14F-4D97-AF65-F5344CB8AC3E}">
        <p14:creationId xmlns:p14="http://schemas.microsoft.com/office/powerpoint/2010/main" val="19917618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06E1A55-D15A-4657-8D95-5A64C472CD42}"/>
              </a:ext>
            </a:extLst>
          </p:cNvPr>
          <p:cNvSpPr>
            <a:spLocks noGrp="1"/>
          </p:cNvSpPr>
          <p:nvPr>
            <p:ph type="body" sz="quarter" idx="10"/>
          </p:nvPr>
        </p:nvSpPr>
        <p:spPr/>
        <p:txBody>
          <a:bodyPr/>
          <a:lstStyle/>
          <a:p>
            <a:r>
              <a:rPr lang="en-GB" dirty="0"/>
              <a:t>AWS Systems Manager</a:t>
            </a:r>
          </a:p>
        </p:txBody>
      </p:sp>
      <p:sp>
        <p:nvSpPr>
          <p:cNvPr id="6" name="Text Placeholder 5">
            <a:extLst>
              <a:ext uri="{FF2B5EF4-FFF2-40B4-BE49-F238E27FC236}">
                <a16:creationId xmlns:a16="http://schemas.microsoft.com/office/drawing/2014/main" id="{3249E789-70C7-4738-9308-3FD5F526E71B}"/>
              </a:ext>
            </a:extLst>
          </p:cNvPr>
          <p:cNvSpPr>
            <a:spLocks noGrp="1"/>
          </p:cNvSpPr>
          <p:nvPr>
            <p:ph type="body" sz="quarter" idx="11"/>
          </p:nvPr>
        </p:nvSpPr>
        <p:spPr/>
        <p:txBody>
          <a:bodyPr/>
          <a:lstStyle/>
          <a:p>
            <a:r>
              <a:rPr lang="en-US" dirty="0"/>
              <a:t>AWS Systems Manager is the operations hub for your AWS applications and resources and a secure end-to-end management solution for hybrid and </a:t>
            </a:r>
            <a:r>
              <a:rPr lang="en-US" dirty="0" err="1"/>
              <a:t>multicloud</a:t>
            </a:r>
            <a:r>
              <a:rPr lang="en-US" dirty="0"/>
              <a:t> environments that enables secure operations at scale.</a:t>
            </a:r>
          </a:p>
          <a:p>
            <a:endParaRPr lang="en-GB" dirty="0"/>
          </a:p>
        </p:txBody>
      </p:sp>
      <p:grpSp>
        <p:nvGrpSpPr>
          <p:cNvPr id="2" name="Group 1">
            <a:extLst>
              <a:ext uri="{FF2B5EF4-FFF2-40B4-BE49-F238E27FC236}">
                <a16:creationId xmlns:a16="http://schemas.microsoft.com/office/drawing/2014/main" id="{C230EBE7-3035-411E-B83D-0CD6C18E8B07}"/>
              </a:ext>
            </a:extLst>
          </p:cNvPr>
          <p:cNvGrpSpPr/>
          <p:nvPr/>
        </p:nvGrpSpPr>
        <p:grpSpPr>
          <a:xfrm>
            <a:off x="949894" y="3114538"/>
            <a:ext cx="2247902" cy="2207134"/>
            <a:chOff x="2788219" y="3114538"/>
            <a:chExt cx="2247902" cy="2207134"/>
          </a:xfrm>
        </p:grpSpPr>
        <p:sp>
          <p:nvSpPr>
            <p:cNvPr id="9" name="Rectangle: Rounded Corners 8">
              <a:extLst>
                <a:ext uri="{FF2B5EF4-FFF2-40B4-BE49-F238E27FC236}">
                  <a16:creationId xmlns:a16="http://schemas.microsoft.com/office/drawing/2014/main" id="{1DED99B2-B5FF-4FFE-93F9-79DC22974BA3}"/>
                </a:ext>
              </a:extLst>
            </p:cNvPr>
            <p:cNvSpPr/>
            <p:nvPr/>
          </p:nvSpPr>
          <p:spPr>
            <a:xfrm>
              <a:off x="2788219" y="3114538"/>
              <a:ext cx="2247902" cy="2207134"/>
            </a:xfrm>
            <a:prstGeom prst="roundRect">
              <a:avLst>
                <a:gd name="adj" fmla="val 0"/>
              </a:avLst>
            </a:prstGeom>
          </p:spPr>
          <p:style>
            <a:lnRef idx="2">
              <a:schemeClr val="dk1">
                <a:shade val="50000"/>
              </a:schemeClr>
            </a:lnRef>
            <a:fillRef idx="1">
              <a:schemeClr val="dk1"/>
            </a:fillRef>
            <a:effectRef idx="0">
              <a:schemeClr val="dk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600" dirty="0"/>
                <a:t>AWS Systems Manager</a:t>
              </a:r>
            </a:p>
          </p:txBody>
        </p:sp>
        <p:pic>
          <p:nvPicPr>
            <p:cNvPr id="11" name="Picture 10">
              <a:extLst>
                <a:ext uri="{FF2B5EF4-FFF2-40B4-BE49-F238E27FC236}">
                  <a16:creationId xmlns:a16="http://schemas.microsoft.com/office/drawing/2014/main" id="{6FFFB56D-3F90-42E9-86A7-3B88335044FD}"/>
                </a:ext>
              </a:extLst>
            </p:cNvPr>
            <p:cNvPicPr>
              <a:picLocks noChangeAspect="1"/>
            </p:cNvPicPr>
            <p:nvPr/>
          </p:nvPicPr>
          <p:blipFill>
            <a:blip r:embed="rId2"/>
            <a:stretch>
              <a:fillRect/>
            </a:stretch>
          </p:blipFill>
          <p:spPr>
            <a:xfrm>
              <a:off x="3080490" y="3274268"/>
              <a:ext cx="1650661" cy="1650661"/>
            </a:xfrm>
            <a:prstGeom prst="rect">
              <a:avLst/>
            </a:prstGeom>
          </p:spPr>
        </p:pic>
      </p:grpSp>
      <p:grpSp>
        <p:nvGrpSpPr>
          <p:cNvPr id="3" name="Group 2">
            <a:extLst>
              <a:ext uri="{FF2B5EF4-FFF2-40B4-BE49-F238E27FC236}">
                <a16:creationId xmlns:a16="http://schemas.microsoft.com/office/drawing/2014/main" id="{C06C99FB-570B-4EC9-9283-2E307CE0E003}"/>
              </a:ext>
            </a:extLst>
          </p:cNvPr>
          <p:cNvGrpSpPr/>
          <p:nvPr/>
        </p:nvGrpSpPr>
        <p:grpSpPr>
          <a:xfrm>
            <a:off x="3178553" y="2162307"/>
            <a:ext cx="6656260" cy="4426503"/>
            <a:chOff x="3969128" y="2162307"/>
            <a:chExt cx="6656260" cy="4426503"/>
          </a:xfrm>
        </p:grpSpPr>
        <p:sp>
          <p:nvSpPr>
            <p:cNvPr id="12" name="TextBox 12">
              <a:extLst>
                <a:ext uri="{FF2B5EF4-FFF2-40B4-BE49-F238E27FC236}">
                  <a16:creationId xmlns:a16="http://schemas.microsoft.com/office/drawing/2014/main" id="{EE6E6C2E-598E-46C6-A356-AA41282429B2}"/>
                </a:ext>
              </a:extLst>
            </p:cNvPr>
            <p:cNvSpPr txBox="1">
              <a:spLocks noChangeArrowheads="1"/>
            </p:cNvSpPr>
            <p:nvPr/>
          </p:nvSpPr>
          <p:spPr bwMode="auto">
            <a:xfrm>
              <a:off x="5705942" y="2626144"/>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 name="TextBox 16">
              <a:extLst>
                <a:ext uri="{FF2B5EF4-FFF2-40B4-BE49-F238E27FC236}">
                  <a16:creationId xmlns:a16="http://schemas.microsoft.com/office/drawing/2014/main" id="{D171C304-0458-471E-BEED-4099E3F547D7}"/>
                </a:ext>
              </a:extLst>
            </p:cNvPr>
            <p:cNvSpPr txBox="1">
              <a:spLocks noChangeArrowheads="1"/>
            </p:cNvSpPr>
            <p:nvPr/>
          </p:nvSpPr>
          <p:spPr bwMode="auto">
            <a:xfrm>
              <a:off x="6918408" y="2626144"/>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Documents</a:t>
              </a:r>
            </a:p>
          </p:txBody>
        </p:sp>
        <p:sp>
          <p:nvSpPr>
            <p:cNvPr id="14" name="TextBox 17">
              <a:extLst>
                <a:ext uri="{FF2B5EF4-FFF2-40B4-BE49-F238E27FC236}">
                  <a16:creationId xmlns:a16="http://schemas.microsoft.com/office/drawing/2014/main" id="{AD28F778-3CE8-4802-893A-9D27BAD502F7}"/>
                </a:ext>
              </a:extLst>
            </p:cNvPr>
            <p:cNvSpPr txBox="1">
              <a:spLocks noChangeArrowheads="1"/>
            </p:cNvSpPr>
            <p:nvPr/>
          </p:nvSpPr>
          <p:spPr bwMode="auto">
            <a:xfrm>
              <a:off x="8128179" y="2626144"/>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Patch Manager</a:t>
              </a:r>
            </a:p>
          </p:txBody>
        </p:sp>
        <p:sp>
          <p:nvSpPr>
            <p:cNvPr id="15" name="TextBox 18">
              <a:extLst>
                <a:ext uri="{FF2B5EF4-FFF2-40B4-BE49-F238E27FC236}">
                  <a16:creationId xmlns:a16="http://schemas.microsoft.com/office/drawing/2014/main" id="{5030A928-0406-4009-BE89-C150119FDBCB}"/>
                </a:ext>
              </a:extLst>
            </p:cNvPr>
            <p:cNvSpPr txBox="1">
              <a:spLocks noChangeArrowheads="1"/>
            </p:cNvSpPr>
            <p:nvPr/>
          </p:nvSpPr>
          <p:spPr bwMode="auto">
            <a:xfrm>
              <a:off x="8251549" y="6102082"/>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OpsCenter</a:t>
              </a:r>
            </a:p>
          </p:txBody>
        </p:sp>
        <p:sp>
          <p:nvSpPr>
            <p:cNvPr id="16" name="TextBox 19">
              <a:extLst>
                <a:ext uri="{FF2B5EF4-FFF2-40B4-BE49-F238E27FC236}">
                  <a16:creationId xmlns:a16="http://schemas.microsoft.com/office/drawing/2014/main" id="{24E2D571-9544-4EBE-8394-2B1BFB123979}"/>
                </a:ext>
              </a:extLst>
            </p:cNvPr>
            <p:cNvSpPr txBox="1">
              <a:spLocks noChangeArrowheads="1"/>
            </p:cNvSpPr>
            <p:nvPr/>
          </p:nvSpPr>
          <p:spPr bwMode="auto">
            <a:xfrm>
              <a:off x="5705466" y="3761207"/>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Inventory</a:t>
              </a:r>
            </a:p>
          </p:txBody>
        </p:sp>
        <p:sp>
          <p:nvSpPr>
            <p:cNvPr id="17" name="TextBox 20">
              <a:extLst>
                <a:ext uri="{FF2B5EF4-FFF2-40B4-BE49-F238E27FC236}">
                  <a16:creationId xmlns:a16="http://schemas.microsoft.com/office/drawing/2014/main" id="{C8F0B0EC-B253-48CD-B8D5-CDFA3F61BFEA}"/>
                </a:ext>
              </a:extLst>
            </p:cNvPr>
            <p:cNvSpPr txBox="1">
              <a:spLocks noChangeArrowheads="1"/>
            </p:cNvSpPr>
            <p:nvPr/>
          </p:nvSpPr>
          <p:spPr bwMode="auto">
            <a:xfrm>
              <a:off x="9441750" y="6112868"/>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8" name="TextBox 21">
              <a:extLst>
                <a:ext uri="{FF2B5EF4-FFF2-40B4-BE49-F238E27FC236}">
                  <a16:creationId xmlns:a16="http://schemas.microsoft.com/office/drawing/2014/main" id="{4AD4456C-3BA7-4027-BE39-AFCF407E1831}"/>
                </a:ext>
              </a:extLst>
            </p:cNvPr>
            <p:cNvSpPr txBox="1">
              <a:spLocks noChangeArrowheads="1"/>
            </p:cNvSpPr>
            <p:nvPr/>
          </p:nvSpPr>
          <p:spPr bwMode="auto">
            <a:xfrm>
              <a:off x="8111928" y="376120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Run Command</a:t>
              </a:r>
            </a:p>
          </p:txBody>
        </p:sp>
        <p:sp>
          <p:nvSpPr>
            <p:cNvPr id="19" name="TextBox 23">
              <a:extLst>
                <a:ext uri="{FF2B5EF4-FFF2-40B4-BE49-F238E27FC236}">
                  <a16:creationId xmlns:a16="http://schemas.microsoft.com/office/drawing/2014/main" id="{6D3BB6FF-B005-4C08-BC32-0CD1AC9836D6}"/>
                </a:ext>
              </a:extLst>
            </p:cNvPr>
            <p:cNvSpPr txBox="1">
              <a:spLocks noChangeArrowheads="1"/>
            </p:cNvSpPr>
            <p:nvPr/>
          </p:nvSpPr>
          <p:spPr bwMode="auto">
            <a:xfrm>
              <a:off x="9275357" y="2626144"/>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20" name="TextBox 24">
              <a:extLst>
                <a:ext uri="{FF2B5EF4-FFF2-40B4-BE49-F238E27FC236}">
                  <a16:creationId xmlns:a16="http://schemas.microsoft.com/office/drawing/2014/main" id="{7D8E52E3-FD03-4326-B641-1162CEDC665C}"/>
                </a:ext>
              </a:extLst>
            </p:cNvPr>
            <p:cNvSpPr txBox="1">
              <a:spLocks noChangeArrowheads="1"/>
            </p:cNvSpPr>
            <p:nvPr/>
          </p:nvSpPr>
          <p:spPr bwMode="auto">
            <a:xfrm>
              <a:off x="6916673" y="3761207"/>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State Manager</a:t>
              </a:r>
            </a:p>
          </p:txBody>
        </p:sp>
        <p:sp>
          <p:nvSpPr>
            <p:cNvPr id="21" name="TextBox 21">
              <a:extLst>
                <a:ext uri="{FF2B5EF4-FFF2-40B4-BE49-F238E27FC236}">
                  <a16:creationId xmlns:a16="http://schemas.microsoft.com/office/drawing/2014/main" id="{79E08D14-E8F7-4BC1-8E82-C2B922D19520}"/>
                </a:ext>
              </a:extLst>
            </p:cNvPr>
            <p:cNvSpPr txBox="1">
              <a:spLocks noChangeArrowheads="1"/>
            </p:cNvSpPr>
            <p:nvPr/>
          </p:nvSpPr>
          <p:spPr bwMode="auto">
            <a:xfrm>
              <a:off x="5643470" y="6127145"/>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Session Manager</a:t>
              </a:r>
            </a:p>
          </p:txBody>
        </p:sp>
        <p:sp>
          <p:nvSpPr>
            <p:cNvPr id="22" name="TextBox 19">
              <a:extLst>
                <a:ext uri="{FF2B5EF4-FFF2-40B4-BE49-F238E27FC236}">
                  <a16:creationId xmlns:a16="http://schemas.microsoft.com/office/drawing/2014/main" id="{FAA1BADE-BA2B-4A23-949D-1A754CD2ADA6}"/>
                </a:ext>
              </a:extLst>
            </p:cNvPr>
            <p:cNvSpPr txBox="1">
              <a:spLocks noChangeArrowheads="1"/>
            </p:cNvSpPr>
            <p:nvPr/>
          </p:nvSpPr>
          <p:spPr bwMode="auto">
            <a:xfrm>
              <a:off x="6862018" y="6122758"/>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Change Manager</a:t>
              </a:r>
            </a:p>
          </p:txBody>
        </p:sp>
        <p:sp>
          <p:nvSpPr>
            <p:cNvPr id="23" name="TextBox 19">
              <a:extLst>
                <a:ext uri="{FF2B5EF4-FFF2-40B4-BE49-F238E27FC236}">
                  <a16:creationId xmlns:a16="http://schemas.microsoft.com/office/drawing/2014/main" id="{D1F1F579-ECAA-44E1-84B2-36202AD61EC1}"/>
                </a:ext>
              </a:extLst>
            </p:cNvPr>
            <p:cNvSpPr txBox="1">
              <a:spLocks noChangeArrowheads="1"/>
            </p:cNvSpPr>
            <p:nvPr/>
          </p:nvSpPr>
          <p:spPr bwMode="auto">
            <a:xfrm>
              <a:off x="5637017" y="4902757"/>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Calendar</a:t>
              </a:r>
            </a:p>
          </p:txBody>
        </p:sp>
        <p:sp>
          <p:nvSpPr>
            <p:cNvPr id="24" name="TextBox 19">
              <a:extLst>
                <a:ext uri="{FF2B5EF4-FFF2-40B4-BE49-F238E27FC236}">
                  <a16:creationId xmlns:a16="http://schemas.microsoft.com/office/drawing/2014/main" id="{27429B8E-A6F5-49E1-AB5E-DE11CF9C6208}"/>
                </a:ext>
              </a:extLst>
            </p:cNvPr>
            <p:cNvSpPr txBox="1">
              <a:spLocks noChangeArrowheads="1"/>
            </p:cNvSpPr>
            <p:nvPr/>
          </p:nvSpPr>
          <p:spPr bwMode="auto">
            <a:xfrm>
              <a:off x="6903020" y="4897131"/>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Compliance</a:t>
              </a:r>
            </a:p>
          </p:txBody>
        </p:sp>
        <p:sp>
          <p:nvSpPr>
            <p:cNvPr id="25" name="TextBox 19">
              <a:extLst>
                <a:ext uri="{FF2B5EF4-FFF2-40B4-BE49-F238E27FC236}">
                  <a16:creationId xmlns:a16="http://schemas.microsoft.com/office/drawing/2014/main" id="{4DC1B166-FAF1-485C-AC4F-8B5C2B91A52A}"/>
                </a:ext>
              </a:extLst>
            </p:cNvPr>
            <p:cNvSpPr txBox="1">
              <a:spLocks noChangeArrowheads="1"/>
            </p:cNvSpPr>
            <p:nvPr/>
          </p:nvSpPr>
          <p:spPr bwMode="auto">
            <a:xfrm>
              <a:off x="9306075" y="3752196"/>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Incident Manager</a:t>
              </a:r>
            </a:p>
          </p:txBody>
        </p:sp>
        <p:sp>
          <p:nvSpPr>
            <p:cNvPr id="26" name="TextBox 19">
              <a:extLst>
                <a:ext uri="{FF2B5EF4-FFF2-40B4-BE49-F238E27FC236}">
                  <a16:creationId xmlns:a16="http://schemas.microsoft.com/office/drawing/2014/main" id="{E8997096-245A-48E0-BB63-E807C450843E}"/>
                </a:ext>
              </a:extLst>
            </p:cNvPr>
            <p:cNvSpPr txBox="1">
              <a:spLocks noChangeArrowheads="1"/>
            </p:cNvSpPr>
            <p:nvPr/>
          </p:nvSpPr>
          <p:spPr bwMode="auto">
            <a:xfrm>
              <a:off x="9334494" y="4897131"/>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Distributor</a:t>
              </a:r>
            </a:p>
          </p:txBody>
        </p:sp>
        <p:sp>
          <p:nvSpPr>
            <p:cNvPr id="27" name="TextBox 19">
              <a:extLst>
                <a:ext uri="{FF2B5EF4-FFF2-40B4-BE49-F238E27FC236}">
                  <a16:creationId xmlns:a16="http://schemas.microsoft.com/office/drawing/2014/main" id="{C4A95606-7FF1-412D-91A7-852BA65AC136}"/>
                </a:ext>
              </a:extLst>
            </p:cNvPr>
            <p:cNvSpPr txBox="1">
              <a:spLocks noChangeArrowheads="1"/>
            </p:cNvSpPr>
            <p:nvPr/>
          </p:nvSpPr>
          <p:spPr bwMode="auto">
            <a:xfrm>
              <a:off x="8111928" y="4897131"/>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28" name="Graphic 73">
              <a:extLst>
                <a:ext uri="{FF2B5EF4-FFF2-40B4-BE49-F238E27FC236}">
                  <a16:creationId xmlns:a16="http://schemas.microsoft.com/office/drawing/2014/main" id="{3FF808BB-1256-417B-A3B5-2E83F27EAC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9121" y="3269267"/>
              <a:ext cx="457200" cy="457200"/>
            </a:xfrm>
            <a:prstGeom prst="rect">
              <a:avLst/>
            </a:prstGeom>
          </p:spPr>
        </p:pic>
        <p:pic>
          <p:nvPicPr>
            <p:cNvPr id="29" name="Graphic 74">
              <a:extLst>
                <a:ext uri="{FF2B5EF4-FFF2-40B4-BE49-F238E27FC236}">
                  <a16:creationId xmlns:a16="http://schemas.microsoft.com/office/drawing/2014/main" id="{CCA357CB-5D16-402A-AA07-BF2F828CEB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8443" y="5632311"/>
              <a:ext cx="457200" cy="457200"/>
            </a:xfrm>
            <a:prstGeom prst="rect">
              <a:avLst/>
            </a:prstGeom>
          </p:spPr>
        </p:pic>
        <p:pic>
          <p:nvPicPr>
            <p:cNvPr id="30" name="Graphic 75">
              <a:extLst>
                <a:ext uri="{FF2B5EF4-FFF2-40B4-BE49-F238E27FC236}">
                  <a16:creationId xmlns:a16="http://schemas.microsoft.com/office/drawing/2014/main" id="{41F2F4CC-3816-49CA-8BC2-E1B9DEEBE7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7867" y="3268121"/>
              <a:ext cx="457200" cy="457200"/>
            </a:xfrm>
            <a:prstGeom prst="rect">
              <a:avLst/>
            </a:prstGeom>
          </p:spPr>
        </p:pic>
        <p:pic>
          <p:nvPicPr>
            <p:cNvPr id="31" name="Graphic 76">
              <a:extLst>
                <a:ext uri="{FF2B5EF4-FFF2-40B4-BE49-F238E27FC236}">
                  <a16:creationId xmlns:a16="http://schemas.microsoft.com/office/drawing/2014/main" id="{0756E9C6-0532-40AD-8753-E52C07C509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7301" y="2162307"/>
              <a:ext cx="457200" cy="457200"/>
            </a:xfrm>
            <a:prstGeom prst="rect">
              <a:avLst/>
            </a:prstGeom>
          </p:spPr>
        </p:pic>
        <p:pic>
          <p:nvPicPr>
            <p:cNvPr id="32" name="Graphic 77">
              <a:extLst>
                <a:ext uri="{FF2B5EF4-FFF2-40B4-BE49-F238E27FC236}">
                  <a16:creationId xmlns:a16="http://schemas.microsoft.com/office/drawing/2014/main" id="{427E455A-04E2-446D-BC4C-6864E6C11B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1459" y="2162307"/>
              <a:ext cx="457200" cy="457200"/>
            </a:xfrm>
            <a:prstGeom prst="rect">
              <a:avLst/>
            </a:prstGeom>
          </p:spPr>
        </p:pic>
        <p:pic>
          <p:nvPicPr>
            <p:cNvPr id="33" name="Graphic 78">
              <a:extLst>
                <a:ext uri="{FF2B5EF4-FFF2-40B4-BE49-F238E27FC236}">
                  <a16:creationId xmlns:a16="http://schemas.microsoft.com/office/drawing/2014/main" id="{B917EF4B-8644-4FF2-B270-66A512B834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79727" y="5644882"/>
              <a:ext cx="457200" cy="457200"/>
            </a:xfrm>
            <a:prstGeom prst="rect">
              <a:avLst/>
            </a:prstGeom>
          </p:spPr>
        </p:pic>
        <p:pic>
          <p:nvPicPr>
            <p:cNvPr id="34" name="Graphic 79">
              <a:extLst>
                <a:ext uri="{FF2B5EF4-FFF2-40B4-BE49-F238E27FC236}">
                  <a16:creationId xmlns:a16="http://schemas.microsoft.com/office/drawing/2014/main" id="{BAC7A2F7-9E6D-43A5-A1EE-6AC6AB15405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93885" y="5635569"/>
              <a:ext cx="457200" cy="457200"/>
            </a:xfrm>
            <a:prstGeom prst="rect">
              <a:avLst/>
            </a:prstGeom>
          </p:spPr>
        </p:pic>
        <p:pic>
          <p:nvPicPr>
            <p:cNvPr id="35" name="Graphic 80">
              <a:extLst>
                <a:ext uri="{FF2B5EF4-FFF2-40B4-BE49-F238E27FC236}">
                  <a16:creationId xmlns:a16="http://schemas.microsoft.com/office/drawing/2014/main" id="{819EEEAA-454B-4013-8A72-17435993631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62341" y="3283997"/>
              <a:ext cx="457200" cy="457200"/>
            </a:xfrm>
            <a:prstGeom prst="rect">
              <a:avLst/>
            </a:prstGeom>
          </p:spPr>
        </p:pic>
        <p:pic>
          <p:nvPicPr>
            <p:cNvPr id="36" name="Graphic 81">
              <a:extLst>
                <a:ext uri="{FF2B5EF4-FFF2-40B4-BE49-F238E27FC236}">
                  <a16:creationId xmlns:a16="http://schemas.microsoft.com/office/drawing/2014/main" id="{4BAB2227-C527-45E5-8A5E-E9CF0970B6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11459" y="3266373"/>
              <a:ext cx="457200" cy="457200"/>
            </a:xfrm>
            <a:prstGeom prst="rect">
              <a:avLst/>
            </a:prstGeom>
          </p:spPr>
        </p:pic>
        <p:pic>
          <p:nvPicPr>
            <p:cNvPr id="37" name="Graphic 82">
              <a:extLst>
                <a:ext uri="{FF2B5EF4-FFF2-40B4-BE49-F238E27FC236}">
                  <a16:creationId xmlns:a16="http://schemas.microsoft.com/office/drawing/2014/main" id="{0FD4EBE9-5EE5-4CF7-A4FB-9435B47E06A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83143" y="2168944"/>
              <a:ext cx="457200" cy="457200"/>
            </a:xfrm>
            <a:prstGeom prst="rect">
              <a:avLst/>
            </a:prstGeom>
          </p:spPr>
        </p:pic>
        <p:pic>
          <p:nvPicPr>
            <p:cNvPr id="38" name="Graphic 83">
              <a:extLst>
                <a:ext uri="{FF2B5EF4-FFF2-40B4-BE49-F238E27FC236}">
                  <a16:creationId xmlns:a16="http://schemas.microsoft.com/office/drawing/2014/main" id="{DD8147AB-F478-40D9-BE2F-5D831C25006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711458" y="4411355"/>
              <a:ext cx="457200" cy="457200"/>
            </a:xfrm>
            <a:prstGeom prst="rect">
              <a:avLst/>
            </a:prstGeom>
          </p:spPr>
        </p:pic>
        <p:pic>
          <p:nvPicPr>
            <p:cNvPr id="39" name="Graphic 84">
              <a:extLst>
                <a:ext uri="{FF2B5EF4-FFF2-40B4-BE49-F238E27FC236}">
                  <a16:creationId xmlns:a16="http://schemas.microsoft.com/office/drawing/2014/main" id="{873757E8-9FEF-4E82-B284-090C8E4DE56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84275" y="4411308"/>
              <a:ext cx="457200" cy="457200"/>
            </a:xfrm>
            <a:prstGeom prst="rect">
              <a:avLst/>
            </a:prstGeom>
          </p:spPr>
        </p:pic>
        <p:pic>
          <p:nvPicPr>
            <p:cNvPr id="40" name="Graphic 85">
              <a:extLst>
                <a:ext uri="{FF2B5EF4-FFF2-40B4-BE49-F238E27FC236}">
                  <a16:creationId xmlns:a16="http://schemas.microsoft.com/office/drawing/2014/main" id="{B852759B-DE53-4282-8C3A-A50A7D6A69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88548" y="5644882"/>
              <a:ext cx="457200" cy="457200"/>
            </a:xfrm>
            <a:prstGeom prst="rect">
              <a:avLst/>
            </a:prstGeom>
          </p:spPr>
        </p:pic>
        <p:pic>
          <p:nvPicPr>
            <p:cNvPr id="41" name="Graphic 86">
              <a:extLst>
                <a:ext uri="{FF2B5EF4-FFF2-40B4-BE49-F238E27FC236}">
                  <a16:creationId xmlns:a16="http://schemas.microsoft.com/office/drawing/2014/main" id="{B859F790-07C9-45D6-AF40-362D0F26F6C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60663" y="4422560"/>
              <a:ext cx="457200" cy="457200"/>
            </a:xfrm>
            <a:prstGeom prst="rect">
              <a:avLst/>
            </a:prstGeom>
          </p:spPr>
        </p:pic>
        <p:pic>
          <p:nvPicPr>
            <p:cNvPr id="42" name="Graphic 87">
              <a:extLst>
                <a:ext uri="{FF2B5EF4-FFF2-40B4-BE49-F238E27FC236}">
                  <a16:creationId xmlns:a16="http://schemas.microsoft.com/office/drawing/2014/main" id="{867A7512-8F8A-4866-9188-10E26C8A8B2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060663" y="2168944"/>
              <a:ext cx="457200" cy="457200"/>
            </a:xfrm>
            <a:prstGeom prst="rect">
              <a:avLst/>
            </a:prstGeom>
          </p:spPr>
        </p:pic>
        <p:pic>
          <p:nvPicPr>
            <p:cNvPr id="43" name="Graphic 88">
              <a:extLst>
                <a:ext uri="{FF2B5EF4-FFF2-40B4-BE49-F238E27FC236}">
                  <a16:creationId xmlns:a16="http://schemas.microsoft.com/office/drawing/2014/main" id="{E88A2463-821C-4C1B-AD70-6ECC3652060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497301" y="4409692"/>
              <a:ext cx="457200" cy="457200"/>
            </a:xfrm>
            <a:prstGeom prst="rect">
              <a:avLst/>
            </a:prstGeom>
          </p:spPr>
        </p:pic>
        <p:sp>
          <p:nvSpPr>
            <p:cNvPr id="44" name="Left Brace 43">
              <a:extLst>
                <a:ext uri="{FF2B5EF4-FFF2-40B4-BE49-F238E27FC236}">
                  <a16:creationId xmlns:a16="http://schemas.microsoft.com/office/drawing/2014/main" id="{524C96AF-4409-4168-A470-D19DF7AAC558}"/>
                </a:ext>
              </a:extLst>
            </p:cNvPr>
            <p:cNvSpPr/>
            <p:nvPr/>
          </p:nvSpPr>
          <p:spPr>
            <a:xfrm>
              <a:off x="5080529" y="2168944"/>
              <a:ext cx="678294" cy="4415479"/>
            </a:xfrm>
            <a:prstGeom prst="leftBrace">
              <a:avLst>
                <a:gd name="adj1" fmla="val 9965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p:sp>
          <p:nvSpPr>
            <p:cNvPr id="45" name="TextBox 12">
              <a:extLst>
                <a:ext uri="{FF2B5EF4-FFF2-40B4-BE49-F238E27FC236}">
                  <a16:creationId xmlns:a16="http://schemas.microsoft.com/office/drawing/2014/main" id="{07B46D35-CC72-42F9-A067-6A59C07404A3}"/>
                </a:ext>
              </a:extLst>
            </p:cNvPr>
            <p:cNvSpPr txBox="1">
              <a:spLocks noChangeArrowheads="1"/>
            </p:cNvSpPr>
            <p:nvPr/>
          </p:nvSpPr>
          <p:spPr bwMode="auto">
            <a:xfrm>
              <a:off x="3969128" y="4216161"/>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Capabilities</a:t>
              </a:r>
            </a:p>
          </p:txBody>
        </p:sp>
      </p:grpSp>
      <p:grpSp>
        <p:nvGrpSpPr>
          <p:cNvPr id="55" name="Group 54">
            <a:extLst>
              <a:ext uri="{FF2B5EF4-FFF2-40B4-BE49-F238E27FC236}">
                <a16:creationId xmlns:a16="http://schemas.microsoft.com/office/drawing/2014/main" id="{51E3C162-0348-4F77-AD13-8909B3388F36}"/>
              </a:ext>
            </a:extLst>
          </p:cNvPr>
          <p:cNvGrpSpPr/>
          <p:nvPr/>
        </p:nvGrpSpPr>
        <p:grpSpPr>
          <a:xfrm>
            <a:off x="11017196" y="5973645"/>
            <a:ext cx="1084197" cy="718682"/>
            <a:chOff x="11017196" y="5973645"/>
            <a:chExt cx="1084197" cy="718682"/>
          </a:xfrm>
        </p:grpSpPr>
        <p:pic>
          <p:nvPicPr>
            <p:cNvPr id="53" name="Picture 52">
              <a:hlinkClick r:id="rId35"/>
              <a:extLst>
                <a:ext uri="{FF2B5EF4-FFF2-40B4-BE49-F238E27FC236}">
                  <a16:creationId xmlns:a16="http://schemas.microsoft.com/office/drawing/2014/main" id="{43F08ECC-1E38-4878-A69D-8E915E7A7824}"/>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284951" y="5973645"/>
              <a:ext cx="548688" cy="542591"/>
            </a:xfrm>
            <a:prstGeom prst="rect">
              <a:avLst/>
            </a:prstGeom>
          </p:spPr>
        </p:pic>
        <p:sp>
          <p:nvSpPr>
            <p:cNvPr id="54" name="TextBox 23">
              <a:hlinkClick r:id="rId35"/>
              <a:extLst>
                <a:ext uri="{FF2B5EF4-FFF2-40B4-BE49-F238E27FC236}">
                  <a16:creationId xmlns:a16="http://schemas.microsoft.com/office/drawing/2014/main" id="{A6606AEB-2379-4FB3-B747-1D20F596B558}"/>
                </a:ext>
              </a:extLst>
            </p:cNvPr>
            <p:cNvSpPr txBox="1">
              <a:spLocks noChangeArrowheads="1"/>
            </p:cNvSpPr>
            <p:nvPr/>
          </p:nvSpPr>
          <p:spPr bwMode="auto">
            <a:xfrm>
              <a:off x="11017196" y="6415328"/>
              <a:ext cx="1084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Workshop</a:t>
              </a:r>
            </a:p>
          </p:txBody>
        </p:sp>
      </p:grpSp>
    </p:spTree>
    <p:extLst>
      <p:ext uri="{BB962C8B-B14F-4D97-AF65-F5344CB8AC3E}">
        <p14:creationId xmlns:p14="http://schemas.microsoft.com/office/powerpoint/2010/main" val="160772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3CC2B77B-3B00-4B57-AB82-21A43115DBA8}"/>
              </a:ext>
            </a:extLst>
          </p:cNvPr>
          <p:cNvGrpSpPr/>
          <p:nvPr/>
        </p:nvGrpSpPr>
        <p:grpSpPr>
          <a:xfrm>
            <a:off x="293119" y="2676569"/>
            <a:ext cx="2596730" cy="3852610"/>
            <a:chOff x="293119" y="2676569"/>
            <a:chExt cx="2596730" cy="3852610"/>
          </a:xfrm>
        </p:grpSpPr>
        <p:sp>
          <p:nvSpPr>
            <p:cNvPr id="30" name="Rectangle 29">
              <a:extLst>
                <a:ext uri="{FF2B5EF4-FFF2-40B4-BE49-F238E27FC236}">
                  <a16:creationId xmlns:a16="http://schemas.microsoft.com/office/drawing/2014/main" id="{223FE117-4474-4119-81D3-1F1B6C2FBD41}"/>
                </a:ext>
              </a:extLst>
            </p:cNvPr>
            <p:cNvSpPr/>
            <p:nvPr/>
          </p:nvSpPr>
          <p:spPr bwMode="auto">
            <a:xfrm>
              <a:off x="293119" y="2676569"/>
              <a:ext cx="2596730" cy="3852610"/>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31" name="Graphic 30">
              <a:extLst>
                <a:ext uri="{FF2B5EF4-FFF2-40B4-BE49-F238E27FC236}">
                  <a16:creationId xmlns:a16="http://schemas.microsoft.com/office/drawing/2014/main" id="{C7118F4D-9A9B-4E6C-A3D2-4C09032EFFF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4707" y="2676569"/>
              <a:ext cx="381000" cy="381000"/>
            </a:xfrm>
            <a:prstGeom prst="rect">
              <a:avLst/>
            </a:prstGeom>
          </p:spPr>
        </p:pic>
        <p:sp>
          <p:nvSpPr>
            <p:cNvPr id="33" name="Callout: Down Arrow 32">
              <a:extLst>
                <a:ext uri="{FF2B5EF4-FFF2-40B4-BE49-F238E27FC236}">
                  <a16:creationId xmlns:a16="http://schemas.microsoft.com/office/drawing/2014/main" id="{1C44A6DC-1E50-4856-9293-986AE85CBB62}"/>
                </a:ext>
              </a:extLst>
            </p:cNvPr>
            <p:cNvSpPr/>
            <p:nvPr/>
          </p:nvSpPr>
          <p:spPr>
            <a:xfrm>
              <a:off x="511984" y="4982492"/>
              <a:ext cx="1984075" cy="362309"/>
            </a:xfrm>
            <a:prstGeom prst="downArrowCallout">
              <a:avLst>
                <a:gd name="adj1" fmla="val 50000"/>
                <a:gd name="adj2" fmla="val 3571"/>
                <a:gd name="adj3" fmla="val 25000"/>
                <a:gd name="adj4" fmla="val 783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1E63A462-EEAB-455C-8CFF-34CCFE5016B3}"/>
                </a:ext>
              </a:extLst>
            </p:cNvPr>
            <p:cNvSpPr/>
            <p:nvPr/>
          </p:nvSpPr>
          <p:spPr>
            <a:xfrm>
              <a:off x="958653" y="5253666"/>
              <a:ext cx="1090739" cy="114235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400" dirty="0"/>
                <a:t>Amazon EC2</a:t>
              </a:r>
            </a:p>
          </p:txBody>
        </p:sp>
        <p:sp>
          <p:nvSpPr>
            <p:cNvPr id="35" name="Callout: Down Arrow 34">
              <a:extLst>
                <a:ext uri="{FF2B5EF4-FFF2-40B4-BE49-F238E27FC236}">
                  <a16:creationId xmlns:a16="http://schemas.microsoft.com/office/drawing/2014/main" id="{2377A3A2-ED58-4503-84B5-5AA1DC4DACE7}"/>
                </a:ext>
              </a:extLst>
            </p:cNvPr>
            <p:cNvSpPr/>
            <p:nvPr/>
          </p:nvSpPr>
          <p:spPr>
            <a:xfrm>
              <a:off x="511984" y="3248729"/>
              <a:ext cx="1984075" cy="362309"/>
            </a:xfrm>
            <a:prstGeom prst="downArrowCallout">
              <a:avLst>
                <a:gd name="adj1" fmla="val 50000"/>
                <a:gd name="adj2" fmla="val 3571"/>
                <a:gd name="adj3" fmla="val 25000"/>
                <a:gd name="adj4" fmla="val 783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02EC3D79-B38B-4352-855E-D6AACF0D1AEB}"/>
                </a:ext>
              </a:extLst>
            </p:cNvPr>
            <p:cNvSpPr/>
            <p:nvPr/>
          </p:nvSpPr>
          <p:spPr>
            <a:xfrm>
              <a:off x="958653" y="3519903"/>
              <a:ext cx="1090739" cy="114235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400" dirty="0"/>
                <a:t>Amazon EC2</a:t>
              </a:r>
            </a:p>
          </p:txBody>
        </p:sp>
        <p:sp>
          <p:nvSpPr>
            <p:cNvPr id="36" name="TextBox 35">
              <a:extLst>
                <a:ext uri="{FF2B5EF4-FFF2-40B4-BE49-F238E27FC236}">
                  <a16:creationId xmlns:a16="http://schemas.microsoft.com/office/drawing/2014/main" id="{B9CC6972-2B36-4587-A20C-E2BB012A7D85}"/>
                </a:ext>
              </a:extLst>
            </p:cNvPr>
            <p:cNvSpPr txBox="1"/>
            <p:nvPr/>
          </p:nvSpPr>
          <p:spPr>
            <a:xfrm>
              <a:off x="483622" y="3250584"/>
              <a:ext cx="1035027" cy="276999"/>
            </a:xfrm>
            <a:prstGeom prst="rect">
              <a:avLst/>
            </a:prstGeom>
            <a:noFill/>
          </p:spPr>
          <p:txBody>
            <a:bodyPr wrap="none" rtlCol="0">
              <a:spAutoFit/>
            </a:bodyPr>
            <a:lstStyle/>
            <a:p>
              <a:pPr algn="ctr"/>
              <a:r>
                <a:rPr lang="en-GB" sz="1200" dirty="0"/>
                <a:t>Public Subnet</a:t>
              </a:r>
            </a:p>
          </p:txBody>
        </p:sp>
        <p:sp>
          <p:nvSpPr>
            <p:cNvPr id="37" name="TextBox 36">
              <a:extLst>
                <a:ext uri="{FF2B5EF4-FFF2-40B4-BE49-F238E27FC236}">
                  <a16:creationId xmlns:a16="http://schemas.microsoft.com/office/drawing/2014/main" id="{52544E9B-AEC7-4C01-9809-4960E674AEB8}"/>
                </a:ext>
              </a:extLst>
            </p:cNvPr>
            <p:cNvSpPr txBox="1"/>
            <p:nvPr/>
          </p:nvSpPr>
          <p:spPr>
            <a:xfrm>
              <a:off x="412541" y="4994211"/>
              <a:ext cx="1092222" cy="276999"/>
            </a:xfrm>
            <a:prstGeom prst="rect">
              <a:avLst/>
            </a:prstGeom>
            <a:noFill/>
          </p:spPr>
          <p:txBody>
            <a:bodyPr wrap="none" rtlCol="0">
              <a:spAutoFit/>
            </a:bodyPr>
            <a:lstStyle/>
            <a:p>
              <a:pPr algn="ctr"/>
              <a:r>
                <a:rPr lang="en-GB" sz="1200" dirty="0"/>
                <a:t>Private Subnet</a:t>
              </a:r>
            </a:p>
          </p:txBody>
        </p:sp>
      </p:grpSp>
      <p:sp>
        <p:nvSpPr>
          <p:cNvPr id="2" name="Text Placeholder 1">
            <a:extLst>
              <a:ext uri="{FF2B5EF4-FFF2-40B4-BE49-F238E27FC236}">
                <a16:creationId xmlns:a16="http://schemas.microsoft.com/office/drawing/2014/main" id="{4A5868D2-AE3F-4650-A380-D49569F7F975}"/>
              </a:ext>
            </a:extLst>
          </p:cNvPr>
          <p:cNvSpPr>
            <a:spLocks noGrp="1"/>
          </p:cNvSpPr>
          <p:nvPr>
            <p:ph type="body" sz="quarter" idx="10"/>
          </p:nvPr>
        </p:nvSpPr>
        <p:spPr/>
        <p:txBody>
          <a:bodyPr/>
          <a:lstStyle/>
          <a:p>
            <a:r>
              <a:rPr lang="en-US" dirty="0"/>
              <a:t>Managing nodes using the AWS Systems Manager agent</a:t>
            </a:r>
            <a:endParaRPr lang="en-GB" dirty="0"/>
          </a:p>
        </p:txBody>
      </p:sp>
      <p:grpSp>
        <p:nvGrpSpPr>
          <p:cNvPr id="17" name="Group 16">
            <a:extLst>
              <a:ext uri="{FF2B5EF4-FFF2-40B4-BE49-F238E27FC236}">
                <a16:creationId xmlns:a16="http://schemas.microsoft.com/office/drawing/2014/main" id="{DD1AC89F-374E-4A2D-B53B-C9D3046E549E}"/>
              </a:ext>
            </a:extLst>
          </p:cNvPr>
          <p:cNvGrpSpPr/>
          <p:nvPr/>
        </p:nvGrpSpPr>
        <p:grpSpPr>
          <a:xfrm>
            <a:off x="6278311" y="2422674"/>
            <a:ext cx="2247902" cy="2207134"/>
            <a:chOff x="5244687" y="2532281"/>
            <a:chExt cx="2247902" cy="2207134"/>
          </a:xfrm>
        </p:grpSpPr>
        <p:sp>
          <p:nvSpPr>
            <p:cNvPr id="11" name="Rectangle: Rounded Corners 10">
              <a:extLst>
                <a:ext uri="{FF2B5EF4-FFF2-40B4-BE49-F238E27FC236}">
                  <a16:creationId xmlns:a16="http://schemas.microsoft.com/office/drawing/2014/main" id="{A4116171-B4F3-41B6-82FD-41E77A840A51}"/>
                </a:ext>
              </a:extLst>
            </p:cNvPr>
            <p:cNvSpPr/>
            <p:nvPr/>
          </p:nvSpPr>
          <p:spPr>
            <a:xfrm>
              <a:off x="5244687" y="2532281"/>
              <a:ext cx="2247902" cy="2207134"/>
            </a:xfrm>
            <a:prstGeom prst="roundRect">
              <a:avLst>
                <a:gd name="adj" fmla="val 0"/>
              </a:avLst>
            </a:prstGeom>
          </p:spPr>
          <p:style>
            <a:lnRef idx="2">
              <a:schemeClr val="dk1">
                <a:shade val="50000"/>
              </a:schemeClr>
            </a:lnRef>
            <a:fillRef idx="1">
              <a:schemeClr val="dk1"/>
            </a:fillRef>
            <a:effectRef idx="0">
              <a:schemeClr val="dk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600" dirty="0"/>
                <a:t>AWS Systems Manager</a:t>
              </a:r>
            </a:p>
          </p:txBody>
        </p:sp>
        <p:pic>
          <p:nvPicPr>
            <p:cNvPr id="15" name="Picture 14">
              <a:extLst>
                <a:ext uri="{FF2B5EF4-FFF2-40B4-BE49-F238E27FC236}">
                  <a16:creationId xmlns:a16="http://schemas.microsoft.com/office/drawing/2014/main" id="{D080C18A-7BC8-4E6D-8C4A-18271DC9B417}"/>
                </a:ext>
              </a:extLst>
            </p:cNvPr>
            <p:cNvPicPr>
              <a:picLocks noChangeAspect="1"/>
            </p:cNvPicPr>
            <p:nvPr/>
          </p:nvPicPr>
          <p:blipFill>
            <a:blip r:embed="rId4"/>
            <a:stretch>
              <a:fillRect/>
            </a:stretch>
          </p:blipFill>
          <p:spPr>
            <a:xfrm>
              <a:off x="5536958" y="2692011"/>
              <a:ext cx="1650661" cy="1650661"/>
            </a:xfrm>
            <a:prstGeom prst="rect">
              <a:avLst/>
            </a:prstGeom>
          </p:spPr>
        </p:pic>
      </p:grpSp>
      <p:sp>
        <p:nvSpPr>
          <p:cNvPr id="18" name="TextBox 17">
            <a:extLst>
              <a:ext uri="{FF2B5EF4-FFF2-40B4-BE49-F238E27FC236}">
                <a16:creationId xmlns:a16="http://schemas.microsoft.com/office/drawing/2014/main" id="{C9D76811-923B-4145-AA06-543382A91B94}"/>
              </a:ext>
            </a:extLst>
          </p:cNvPr>
          <p:cNvSpPr txBox="1"/>
          <p:nvPr/>
        </p:nvSpPr>
        <p:spPr>
          <a:xfrm>
            <a:off x="761037" y="791336"/>
            <a:ext cx="1515223" cy="369332"/>
          </a:xfrm>
          <a:prstGeom prst="rect">
            <a:avLst/>
          </a:prstGeom>
          <a:noFill/>
        </p:spPr>
        <p:txBody>
          <a:bodyPr wrap="none" rtlCol="0">
            <a:spAutoFit/>
          </a:bodyPr>
          <a:lstStyle/>
          <a:p>
            <a:pPr algn="ctr"/>
            <a:r>
              <a:rPr lang="en-GB" dirty="0"/>
              <a:t>Activation Key</a:t>
            </a:r>
          </a:p>
        </p:txBody>
      </p:sp>
      <p:sp>
        <p:nvSpPr>
          <p:cNvPr id="27" name="Rectangle: Rounded Corners 26">
            <a:extLst>
              <a:ext uri="{FF2B5EF4-FFF2-40B4-BE49-F238E27FC236}">
                <a16:creationId xmlns:a16="http://schemas.microsoft.com/office/drawing/2014/main" id="{892892C3-7845-4C2E-882E-AF22A13B7726}"/>
              </a:ext>
            </a:extLst>
          </p:cNvPr>
          <p:cNvSpPr/>
          <p:nvPr/>
        </p:nvSpPr>
        <p:spPr>
          <a:xfrm>
            <a:off x="973280" y="1179961"/>
            <a:ext cx="1090739" cy="114235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400" dirty="0"/>
              <a:t>On-Prem Server</a:t>
            </a:r>
          </a:p>
        </p:txBody>
      </p:sp>
      <p:grpSp>
        <p:nvGrpSpPr>
          <p:cNvPr id="114" name="Group 113">
            <a:extLst>
              <a:ext uri="{FF2B5EF4-FFF2-40B4-BE49-F238E27FC236}">
                <a16:creationId xmlns:a16="http://schemas.microsoft.com/office/drawing/2014/main" id="{8CC034EF-1C9F-45AE-9CAE-B5331C7EC715}"/>
              </a:ext>
            </a:extLst>
          </p:cNvPr>
          <p:cNvGrpSpPr/>
          <p:nvPr/>
        </p:nvGrpSpPr>
        <p:grpSpPr>
          <a:xfrm>
            <a:off x="1217297" y="1865335"/>
            <a:ext cx="683892" cy="4443037"/>
            <a:chOff x="1217297" y="1865335"/>
            <a:chExt cx="683892" cy="4443037"/>
          </a:xfrm>
        </p:grpSpPr>
        <p:pic>
          <p:nvPicPr>
            <p:cNvPr id="28" name="Picture 27" descr="Gear Clipart Logo Png - Transparent Background Gear Icon, Cliparts &amp;  Cartoons - Jing.fm">
              <a:extLst>
                <a:ext uri="{FF2B5EF4-FFF2-40B4-BE49-F238E27FC236}">
                  <a16:creationId xmlns:a16="http://schemas.microsoft.com/office/drawing/2014/main" id="{BFB60C75-379D-4C32-81D9-CC14B3A11267}"/>
                </a:ext>
              </a:extLst>
            </p:cNvPr>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backgroundRemoval t="2892" b="96997" l="2442" r="97558"/>
                      </a14:imgEffect>
                    </a14:imgLayer>
                  </a14:imgProps>
                </a:ext>
                <a:ext uri="{28A0092B-C50C-407E-A947-70E740481C1C}">
                  <a14:useLocalDpi xmlns:a14="http://schemas.microsoft.com/office/drawing/2010/main" val="0"/>
                </a:ext>
              </a:extLst>
            </a:blip>
            <a:srcRect/>
            <a:stretch>
              <a:fillRect/>
            </a:stretch>
          </p:blipFill>
          <p:spPr bwMode="auto">
            <a:xfrm>
              <a:off x="1649716" y="1918576"/>
              <a:ext cx="251473" cy="26285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5D1CD11-AAAB-4C75-9187-01FD00F55FC4}"/>
                </a:ext>
              </a:extLst>
            </p:cNvPr>
            <p:cNvSpPr txBox="1"/>
            <p:nvPr/>
          </p:nvSpPr>
          <p:spPr>
            <a:xfrm>
              <a:off x="1231924" y="1865335"/>
              <a:ext cx="37683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b="1" dirty="0"/>
                <a:t>SSM</a:t>
              </a:r>
            </a:p>
            <a:p>
              <a:pPr algn="ctr"/>
              <a:r>
                <a:rPr lang="en-GB" sz="1200" b="1" dirty="0"/>
                <a:t>Agent</a:t>
              </a:r>
            </a:p>
          </p:txBody>
        </p:sp>
        <p:pic>
          <p:nvPicPr>
            <p:cNvPr id="24" name="Picture 23" descr="Gear Clipart Logo Png - Transparent Background Gear Icon, Cliparts &amp;  Cartoons - Jing.fm">
              <a:extLst>
                <a:ext uri="{FF2B5EF4-FFF2-40B4-BE49-F238E27FC236}">
                  <a16:creationId xmlns:a16="http://schemas.microsoft.com/office/drawing/2014/main" id="{60257199-E806-4F60-A4D2-04F06C1FFA00}"/>
                </a:ext>
              </a:extLst>
            </p:cNvPr>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backgroundRemoval t="2892" b="96997" l="2442" r="97558"/>
                      </a14:imgEffect>
                    </a14:imgLayer>
                  </a14:imgProps>
                </a:ext>
                <a:ext uri="{28A0092B-C50C-407E-A947-70E740481C1C}">
                  <a14:useLocalDpi xmlns:a14="http://schemas.microsoft.com/office/drawing/2010/main" val="0"/>
                </a:ext>
              </a:extLst>
            </a:blip>
            <a:srcRect/>
            <a:stretch>
              <a:fillRect/>
            </a:stretch>
          </p:blipFill>
          <p:spPr bwMode="auto">
            <a:xfrm>
              <a:off x="1635089" y="5992281"/>
              <a:ext cx="251473" cy="26285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96AFFB0-0BE3-4EF8-B726-A1E48F03B0E1}"/>
                </a:ext>
              </a:extLst>
            </p:cNvPr>
            <p:cNvSpPr txBox="1"/>
            <p:nvPr/>
          </p:nvSpPr>
          <p:spPr>
            <a:xfrm>
              <a:off x="1217297" y="5939040"/>
              <a:ext cx="37683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b="1" dirty="0"/>
                <a:t>SSM</a:t>
              </a:r>
            </a:p>
            <a:p>
              <a:pPr algn="ctr"/>
              <a:r>
                <a:rPr lang="en-GB" sz="1200" b="1" dirty="0"/>
                <a:t>Agent</a:t>
              </a:r>
            </a:p>
          </p:txBody>
        </p:sp>
        <p:pic>
          <p:nvPicPr>
            <p:cNvPr id="7" name="Picture 6" descr="Gear Clipart Logo Png - Transparent Background Gear Icon, Cliparts &amp;  Cartoons - Jing.fm">
              <a:extLst>
                <a:ext uri="{FF2B5EF4-FFF2-40B4-BE49-F238E27FC236}">
                  <a16:creationId xmlns:a16="http://schemas.microsoft.com/office/drawing/2014/main" id="{E1496EED-EBB4-40BA-B180-46D754187F65}"/>
                </a:ext>
              </a:extLst>
            </p:cNvPr>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backgroundRemoval t="2892" b="96997" l="2442" r="97558"/>
                      </a14:imgEffect>
                    </a14:imgLayer>
                  </a14:imgProps>
                </a:ext>
                <a:ext uri="{28A0092B-C50C-407E-A947-70E740481C1C}">
                  <a14:useLocalDpi xmlns:a14="http://schemas.microsoft.com/office/drawing/2010/main" val="0"/>
                </a:ext>
              </a:extLst>
            </a:blip>
            <a:srcRect/>
            <a:stretch>
              <a:fillRect/>
            </a:stretch>
          </p:blipFill>
          <p:spPr bwMode="auto">
            <a:xfrm>
              <a:off x="1635089" y="4258518"/>
              <a:ext cx="251473" cy="2628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ADF349-E384-40D5-A98D-3C4C41F0BADD}"/>
                </a:ext>
              </a:extLst>
            </p:cNvPr>
            <p:cNvSpPr txBox="1"/>
            <p:nvPr/>
          </p:nvSpPr>
          <p:spPr>
            <a:xfrm>
              <a:off x="1217297" y="4205277"/>
              <a:ext cx="376834" cy="36933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b="1" dirty="0"/>
                <a:t>SSM</a:t>
              </a:r>
            </a:p>
            <a:p>
              <a:pPr algn="ctr"/>
              <a:r>
                <a:rPr lang="en-GB" sz="1200" b="1" dirty="0"/>
                <a:t>Agent</a:t>
              </a:r>
            </a:p>
          </p:txBody>
        </p:sp>
      </p:grpSp>
      <p:cxnSp>
        <p:nvCxnSpPr>
          <p:cNvPr id="46" name="Connector: Elbow 45">
            <a:extLst>
              <a:ext uri="{FF2B5EF4-FFF2-40B4-BE49-F238E27FC236}">
                <a16:creationId xmlns:a16="http://schemas.microsoft.com/office/drawing/2014/main" id="{66266DDA-D245-4B73-A326-7163F0E016BF}"/>
              </a:ext>
            </a:extLst>
          </p:cNvPr>
          <p:cNvCxnSpPr>
            <a:cxnSpLocks/>
            <a:stCxn id="28" idx="3"/>
          </p:cNvCxnSpPr>
          <p:nvPr/>
        </p:nvCxnSpPr>
        <p:spPr>
          <a:xfrm>
            <a:off x="1901189" y="2050002"/>
            <a:ext cx="4377122" cy="997255"/>
          </a:xfrm>
          <a:prstGeom prst="bentConnector3">
            <a:avLst>
              <a:gd name="adj1" fmla="val 3642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1F97EF46-A5AC-4E6C-817C-A99A903D08C2}"/>
              </a:ext>
            </a:extLst>
          </p:cNvPr>
          <p:cNvCxnSpPr>
            <a:cxnSpLocks/>
            <a:stCxn id="7" idx="3"/>
            <a:endCxn id="11" idx="1"/>
          </p:cNvCxnSpPr>
          <p:nvPr/>
        </p:nvCxnSpPr>
        <p:spPr>
          <a:xfrm flipV="1">
            <a:off x="1886562" y="3526241"/>
            <a:ext cx="4391749" cy="863703"/>
          </a:xfrm>
          <a:prstGeom prst="bentConnector3">
            <a:avLst>
              <a:gd name="adj1" fmla="val 3655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85BC296E-AF57-4CD6-B99C-B8FEC42E161A}"/>
              </a:ext>
            </a:extLst>
          </p:cNvPr>
          <p:cNvPicPr>
            <a:picLocks noChangeAspect="1"/>
          </p:cNvPicPr>
          <p:nvPr/>
        </p:nvPicPr>
        <p:blipFill rotWithShape="1">
          <a:blip r:embed="rId7">
            <a:extLst>
              <a:ext uri="{28A0092B-C50C-407E-A947-70E740481C1C}">
                <a14:useLocalDpi xmlns:a14="http://schemas.microsoft.com/office/drawing/2010/main" val="0"/>
              </a:ext>
            </a:extLst>
          </a:blip>
          <a:srcRect l="32539" t="21425" r="32730" b="18657"/>
          <a:stretch/>
        </p:blipFill>
        <p:spPr>
          <a:xfrm>
            <a:off x="4030740" y="2536470"/>
            <a:ext cx="1407114" cy="1429580"/>
          </a:xfrm>
          <a:prstGeom prst="ellipse">
            <a:avLst/>
          </a:prstGeom>
          <a:effectLst>
            <a:outerShdw blurRad="63500" sx="102000" sy="102000" algn="ctr" rotWithShape="0">
              <a:prstClr val="black">
                <a:alpha val="40000"/>
              </a:prstClr>
            </a:outerShdw>
          </a:effectLst>
        </p:spPr>
      </p:pic>
      <p:sp>
        <p:nvSpPr>
          <p:cNvPr id="54" name="TextBox 53">
            <a:extLst>
              <a:ext uri="{FF2B5EF4-FFF2-40B4-BE49-F238E27FC236}">
                <a16:creationId xmlns:a16="http://schemas.microsoft.com/office/drawing/2014/main" id="{2477E05F-9D8B-45E0-A654-0C2874E980A5}"/>
              </a:ext>
            </a:extLst>
          </p:cNvPr>
          <p:cNvSpPr txBox="1"/>
          <p:nvPr/>
        </p:nvSpPr>
        <p:spPr>
          <a:xfrm>
            <a:off x="4261764" y="2137651"/>
            <a:ext cx="945067" cy="369332"/>
          </a:xfrm>
          <a:prstGeom prst="rect">
            <a:avLst/>
          </a:prstGeom>
          <a:noFill/>
        </p:spPr>
        <p:txBody>
          <a:bodyPr wrap="none" rtlCol="0">
            <a:spAutoFit/>
          </a:bodyPr>
          <a:lstStyle/>
          <a:p>
            <a:pPr algn="ctr"/>
            <a:r>
              <a:rPr lang="en-GB" dirty="0"/>
              <a:t>Internet</a:t>
            </a:r>
          </a:p>
        </p:txBody>
      </p:sp>
      <p:grpSp>
        <p:nvGrpSpPr>
          <p:cNvPr id="115" name="Group 114">
            <a:extLst>
              <a:ext uri="{FF2B5EF4-FFF2-40B4-BE49-F238E27FC236}">
                <a16:creationId xmlns:a16="http://schemas.microsoft.com/office/drawing/2014/main" id="{C2B556EE-3B4C-4225-9CF9-A1C5DBB27BA6}"/>
              </a:ext>
            </a:extLst>
          </p:cNvPr>
          <p:cNvGrpSpPr/>
          <p:nvPr/>
        </p:nvGrpSpPr>
        <p:grpSpPr>
          <a:xfrm>
            <a:off x="1886562" y="4629808"/>
            <a:ext cx="5515700" cy="1493899"/>
            <a:chOff x="1886562" y="4629808"/>
            <a:chExt cx="5515700" cy="1493899"/>
          </a:xfrm>
        </p:grpSpPr>
        <p:cxnSp>
          <p:nvCxnSpPr>
            <p:cNvPr id="58" name="Connector: Elbow 57">
              <a:extLst>
                <a:ext uri="{FF2B5EF4-FFF2-40B4-BE49-F238E27FC236}">
                  <a16:creationId xmlns:a16="http://schemas.microsoft.com/office/drawing/2014/main" id="{0A30A824-777B-4C38-BE52-76BD9FD5604C}"/>
                </a:ext>
              </a:extLst>
            </p:cNvPr>
            <p:cNvCxnSpPr>
              <a:cxnSpLocks/>
              <a:stCxn id="24" idx="3"/>
            </p:cNvCxnSpPr>
            <p:nvPr/>
          </p:nvCxnSpPr>
          <p:spPr>
            <a:xfrm flipV="1">
              <a:off x="1886562" y="5514591"/>
              <a:ext cx="2761638" cy="609116"/>
            </a:xfrm>
            <a:prstGeom prst="bentConnector3">
              <a:avLst>
                <a:gd name="adj1" fmla="val 104154"/>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E22ADB3A-80E8-4F96-BBFB-C99E1C90185B}"/>
                </a:ext>
              </a:extLst>
            </p:cNvPr>
            <p:cNvGrpSpPr/>
            <p:nvPr/>
          </p:nvGrpSpPr>
          <p:grpSpPr>
            <a:xfrm>
              <a:off x="3911972" y="5132710"/>
              <a:ext cx="1644650" cy="773703"/>
              <a:chOff x="3911972" y="4389943"/>
              <a:chExt cx="1644650" cy="773703"/>
            </a:xfrm>
          </p:grpSpPr>
          <p:sp>
            <p:nvSpPr>
              <p:cNvPr id="62" name="Rectangle: Rounded Corners 61">
                <a:extLst>
                  <a:ext uri="{FF2B5EF4-FFF2-40B4-BE49-F238E27FC236}">
                    <a16:creationId xmlns:a16="http://schemas.microsoft.com/office/drawing/2014/main" id="{2F028BF4-53A2-4D71-B045-A623B94E5B27}"/>
                  </a:ext>
                </a:extLst>
              </p:cNvPr>
              <p:cNvSpPr/>
              <p:nvPr/>
            </p:nvSpPr>
            <p:spPr>
              <a:xfrm>
                <a:off x="4082436" y="4389943"/>
                <a:ext cx="1355418" cy="763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99DC0863-4F4A-4BFA-B86D-28F05C8B5D91}"/>
                  </a:ext>
                </a:extLst>
              </p:cNvPr>
              <p:cNvGrpSpPr/>
              <p:nvPr/>
            </p:nvGrpSpPr>
            <p:grpSpPr>
              <a:xfrm>
                <a:off x="3911972" y="4428654"/>
                <a:ext cx="1644650" cy="734992"/>
                <a:chOff x="3967660" y="5271210"/>
                <a:chExt cx="1644650" cy="734992"/>
              </a:xfrm>
            </p:grpSpPr>
            <p:sp>
              <p:nvSpPr>
                <p:cNvPr id="55" name="TextBox 25">
                  <a:extLst>
                    <a:ext uri="{FF2B5EF4-FFF2-40B4-BE49-F238E27FC236}">
                      <a16:creationId xmlns:a16="http://schemas.microsoft.com/office/drawing/2014/main" id="{3422C365-EBB0-45C0-97D7-B2189ABB1EAB}"/>
                    </a:ext>
                  </a:extLst>
                </p:cNvPr>
                <p:cNvSpPr txBox="1">
                  <a:spLocks noChangeArrowheads="1"/>
                </p:cNvSpPr>
                <p:nvPr/>
              </p:nvSpPr>
              <p:spPr bwMode="auto">
                <a:xfrm>
                  <a:off x="3967660" y="572920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Endpoints</a:t>
                  </a:r>
                </a:p>
              </p:txBody>
            </p:sp>
            <p:pic>
              <p:nvPicPr>
                <p:cNvPr id="56" name="Graphic 55">
                  <a:extLst>
                    <a:ext uri="{FF2B5EF4-FFF2-40B4-BE49-F238E27FC236}">
                      <a16:creationId xmlns:a16="http://schemas.microsoft.com/office/drawing/2014/main" id="{735EB3AF-99A6-4E0B-8BFC-EE6FD859B0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6514" y="5271210"/>
                  <a:ext cx="457200" cy="457200"/>
                </a:xfrm>
                <a:prstGeom prst="rect">
                  <a:avLst/>
                </a:prstGeom>
              </p:spPr>
            </p:pic>
          </p:grpSp>
        </p:grpSp>
        <p:cxnSp>
          <p:nvCxnSpPr>
            <p:cNvPr id="65" name="Connector: Elbow 64">
              <a:extLst>
                <a:ext uri="{FF2B5EF4-FFF2-40B4-BE49-F238E27FC236}">
                  <a16:creationId xmlns:a16="http://schemas.microsoft.com/office/drawing/2014/main" id="{8FAA7DF2-E4C2-4F75-81A3-1D987D604F7D}"/>
                </a:ext>
              </a:extLst>
            </p:cNvPr>
            <p:cNvCxnSpPr>
              <a:cxnSpLocks/>
              <a:endCxn id="11" idx="2"/>
            </p:cNvCxnSpPr>
            <p:nvPr/>
          </p:nvCxnSpPr>
          <p:spPr>
            <a:xfrm flipV="1">
              <a:off x="5105400" y="4629808"/>
              <a:ext cx="2296862" cy="884783"/>
            </a:xfrm>
            <a:prstGeom prst="bentConnector2">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D68A644-4B19-40D0-9C20-C1225680812A}"/>
              </a:ext>
            </a:extLst>
          </p:cNvPr>
          <p:cNvGrpSpPr/>
          <p:nvPr/>
        </p:nvGrpSpPr>
        <p:grpSpPr>
          <a:xfrm>
            <a:off x="1963232" y="3620288"/>
            <a:ext cx="965636" cy="2375773"/>
            <a:chOff x="1963232" y="3620288"/>
            <a:chExt cx="965636" cy="2375773"/>
          </a:xfrm>
        </p:grpSpPr>
        <p:grpSp>
          <p:nvGrpSpPr>
            <p:cNvPr id="74" name="Group 73">
              <a:extLst>
                <a:ext uri="{FF2B5EF4-FFF2-40B4-BE49-F238E27FC236}">
                  <a16:creationId xmlns:a16="http://schemas.microsoft.com/office/drawing/2014/main" id="{3B0E488B-D10C-4C0D-8477-5285EA2C5424}"/>
                </a:ext>
              </a:extLst>
            </p:cNvPr>
            <p:cNvGrpSpPr/>
            <p:nvPr/>
          </p:nvGrpSpPr>
          <p:grpSpPr>
            <a:xfrm>
              <a:off x="1989774" y="3620288"/>
              <a:ext cx="939094" cy="594017"/>
              <a:chOff x="10959787" y="2692395"/>
              <a:chExt cx="939094" cy="594017"/>
            </a:xfrm>
          </p:grpSpPr>
          <p:sp>
            <p:nvSpPr>
              <p:cNvPr id="72" name="TextBox 29">
                <a:extLst>
                  <a:ext uri="{FF2B5EF4-FFF2-40B4-BE49-F238E27FC236}">
                    <a16:creationId xmlns:a16="http://schemas.microsoft.com/office/drawing/2014/main" id="{1D89D4E9-944B-4D13-9CC7-6B11B73D858A}"/>
                  </a:ext>
                </a:extLst>
              </p:cNvPr>
              <p:cNvSpPr txBox="1">
                <a:spLocks noChangeArrowheads="1"/>
              </p:cNvSpPr>
              <p:nvPr/>
            </p:nvSpPr>
            <p:spPr bwMode="auto">
              <a:xfrm>
                <a:off x="10959787" y="3009413"/>
                <a:ext cx="939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Role</a:t>
                </a:r>
              </a:p>
            </p:txBody>
          </p:sp>
          <p:pic>
            <p:nvPicPr>
              <p:cNvPr id="73" name="Graphic 72">
                <a:extLst>
                  <a:ext uri="{FF2B5EF4-FFF2-40B4-BE49-F238E27FC236}">
                    <a16:creationId xmlns:a16="http://schemas.microsoft.com/office/drawing/2014/main" id="{AC95ACCC-9DCE-4DE9-91CC-350EB4BD41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74192" y="2692395"/>
                <a:ext cx="457200" cy="457200"/>
              </a:xfrm>
              <a:prstGeom prst="rect">
                <a:avLst/>
              </a:prstGeom>
            </p:spPr>
          </p:pic>
        </p:grpSp>
        <p:grpSp>
          <p:nvGrpSpPr>
            <p:cNvPr id="75" name="Group 74">
              <a:extLst>
                <a:ext uri="{FF2B5EF4-FFF2-40B4-BE49-F238E27FC236}">
                  <a16:creationId xmlns:a16="http://schemas.microsoft.com/office/drawing/2014/main" id="{07E9C6F9-AD85-474A-B905-8B7916179431}"/>
                </a:ext>
              </a:extLst>
            </p:cNvPr>
            <p:cNvGrpSpPr/>
            <p:nvPr/>
          </p:nvGrpSpPr>
          <p:grpSpPr>
            <a:xfrm>
              <a:off x="1963232" y="5402044"/>
              <a:ext cx="939094" cy="594017"/>
              <a:chOff x="10959787" y="2692395"/>
              <a:chExt cx="939094" cy="594017"/>
            </a:xfrm>
          </p:grpSpPr>
          <p:sp>
            <p:nvSpPr>
              <p:cNvPr id="76" name="TextBox 29">
                <a:extLst>
                  <a:ext uri="{FF2B5EF4-FFF2-40B4-BE49-F238E27FC236}">
                    <a16:creationId xmlns:a16="http://schemas.microsoft.com/office/drawing/2014/main" id="{3720EDBD-0ADE-4CE0-BAD8-B4ECBEB0ACAD}"/>
                  </a:ext>
                </a:extLst>
              </p:cNvPr>
              <p:cNvSpPr txBox="1">
                <a:spLocks noChangeArrowheads="1"/>
              </p:cNvSpPr>
              <p:nvPr/>
            </p:nvSpPr>
            <p:spPr bwMode="auto">
              <a:xfrm>
                <a:off x="10959787" y="3009413"/>
                <a:ext cx="939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Role</a:t>
                </a:r>
              </a:p>
            </p:txBody>
          </p:sp>
          <p:pic>
            <p:nvPicPr>
              <p:cNvPr id="77" name="Graphic 76">
                <a:extLst>
                  <a:ext uri="{FF2B5EF4-FFF2-40B4-BE49-F238E27FC236}">
                    <a16:creationId xmlns:a16="http://schemas.microsoft.com/office/drawing/2014/main" id="{C34B3BCA-B3DF-447A-82E2-0A8CAB02DB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74192" y="2692395"/>
                <a:ext cx="457200" cy="457200"/>
              </a:xfrm>
              <a:prstGeom prst="rect">
                <a:avLst/>
              </a:prstGeom>
            </p:spPr>
          </p:pic>
        </p:grpSp>
      </p:grpSp>
      <p:grpSp>
        <p:nvGrpSpPr>
          <p:cNvPr id="122" name="Group 121">
            <a:extLst>
              <a:ext uri="{FF2B5EF4-FFF2-40B4-BE49-F238E27FC236}">
                <a16:creationId xmlns:a16="http://schemas.microsoft.com/office/drawing/2014/main" id="{0947EF69-D668-4D76-B950-574B68B796DD}"/>
              </a:ext>
            </a:extLst>
          </p:cNvPr>
          <p:cNvGrpSpPr/>
          <p:nvPr/>
        </p:nvGrpSpPr>
        <p:grpSpPr>
          <a:xfrm>
            <a:off x="8542257" y="1056352"/>
            <a:ext cx="3621169" cy="5066342"/>
            <a:chOff x="8542257" y="1056352"/>
            <a:chExt cx="3621169" cy="5066342"/>
          </a:xfrm>
        </p:grpSpPr>
        <p:sp>
          <p:nvSpPr>
            <p:cNvPr id="78" name="TextBox 12">
              <a:extLst>
                <a:ext uri="{FF2B5EF4-FFF2-40B4-BE49-F238E27FC236}">
                  <a16:creationId xmlns:a16="http://schemas.microsoft.com/office/drawing/2014/main" id="{726854FA-2D5B-4C1D-BF23-8F423FD88CE9}"/>
                </a:ext>
              </a:extLst>
            </p:cNvPr>
            <p:cNvSpPr txBox="1">
              <a:spLocks noChangeArrowheads="1"/>
            </p:cNvSpPr>
            <p:nvPr/>
          </p:nvSpPr>
          <p:spPr bwMode="auto">
            <a:xfrm>
              <a:off x="10117956" y="1838983"/>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79" name="TextBox 16">
              <a:extLst>
                <a:ext uri="{FF2B5EF4-FFF2-40B4-BE49-F238E27FC236}">
                  <a16:creationId xmlns:a16="http://schemas.microsoft.com/office/drawing/2014/main" id="{7DFF6A48-F57B-4B7B-830D-15C55A69C7D4}"/>
                </a:ext>
              </a:extLst>
            </p:cNvPr>
            <p:cNvSpPr txBox="1">
              <a:spLocks noChangeArrowheads="1"/>
            </p:cNvSpPr>
            <p:nvPr/>
          </p:nvSpPr>
          <p:spPr bwMode="auto">
            <a:xfrm>
              <a:off x="11175813" y="1838983"/>
              <a:ext cx="9860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80" name="TextBox 17">
              <a:extLst>
                <a:ext uri="{FF2B5EF4-FFF2-40B4-BE49-F238E27FC236}">
                  <a16:creationId xmlns:a16="http://schemas.microsoft.com/office/drawing/2014/main" id="{43635CA8-8A66-4E11-9BDC-8D0B9D239B9A}"/>
                </a:ext>
              </a:extLst>
            </p:cNvPr>
            <p:cNvSpPr txBox="1">
              <a:spLocks noChangeArrowheads="1"/>
            </p:cNvSpPr>
            <p:nvPr/>
          </p:nvSpPr>
          <p:spPr bwMode="auto">
            <a:xfrm>
              <a:off x="10118792" y="409791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Patch Manager</a:t>
              </a:r>
            </a:p>
          </p:txBody>
        </p:sp>
        <p:sp>
          <p:nvSpPr>
            <p:cNvPr id="82" name="TextBox 19">
              <a:extLst>
                <a:ext uri="{FF2B5EF4-FFF2-40B4-BE49-F238E27FC236}">
                  <a16:creationId xmlns:a16="http://schemas.microsoft.com/office/drawing/2014/main" id="{A814C7BC-0A23-4AA0-81E9-270F7DF5215F}"/>
                </a:ext>
              </a:extLst>
            </p:cNvPr>
            <p:cNvSpPr txBox="1">
              <a:spLocks noChangeArrowheads="1"/>
            </p:cNvSpPr>
            <p:nvPr/>
          </p:nvSpPr>
          <p:spPr bwMode="auto">
            <a:xfrm>
              <a:off x="10117480" y="2974046"/>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Inventory</a:t>
              </a:r>
            </a:p>
          </p:txBody>
        </p:sp>
        <p:sp>
          <p:nvSpPr>
            <p:cNvPr id="84" name="TextBox 21">
              <a:extLst>
                <a:ext uri="{FF2B5EF4-FFF2-40B4-BE49-F238E27FC236}">
                  <a16:creationId xmlns:a16="http://schemas.microsoft.com/office/drawing/2014/main" id="{2333C1AB-6CED-46AD-B041-DD1E3B25F0F0}"/>
                </a:ext>
              </a:extLst>
            </p:cNvPr>
            <p:cNvSpPr txBox="1">
              <a:spLocks noChangeArrowheads="1"/>
            </p:cNvSpPr>
            <p:nvPr/>
          </p:nvSpPr>
          <p:spPr bwMode="auto">
            <a:xfrm>
              <a:off x="11141770" y="4077488"/>
              <a:ext cx="1021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Command</a:t>
              </a:r>
            </a:p>
          </p:txBody>
        </p:sp>
        <p:sp>
          <p:nvSpPr>
            <p:cNvPr id="86" name="TextBox 24">
              <a:extLst>
                <a:ext uri="{FF2B5EF4-FFF2-40B4-BE49-F238E27FC236}">
                  <a16:creationId xmlns:a16="http://schemas.microsoft.com/office/drawing/2014/main" id="{428178C8-A150-431D-8D33-EF51689D7AEE}"/>
                </a:ext>
              </a:extLst>
            </p:cNvPr>
            <p:cNvSpPr txBox="1">
              <a:spLocks noChangeArrowheads="1"/>
            </p:cNvSpPr>
            <p:nvPr/>
          </p:nvSpPr>
          <p:spPr bwMode="auto">
            <a:xfrm>
              <a:off x="11175813" y="2974046"/>
              <a:ext cx="987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87" name="TextBox 21">
              <a:extLst>
                <a:ext uri="{FF2B5EF4-FFF2-40B4-BE49-F238E27FC236}">
                  <a16:creationId xmlns:a16="http://schemas.microsoft.com/office/drawing/2014/main" id="{866F810E-F53D-49BD-8999-CCB7CE37AE99}"/>
                </a:ext>
              </a:extLst>
            </p:cNvPr>
            <p:cNvSpPr txBox="1">
              <a:spLocks noChangeArrowheads="1"/>
            </p:cNvSpPr>
            <p:nvPr/>
          </p:nvSpPr>
          <p:spPr bwMode="auto">
            <a:xfrm>
              <a:off x="10055484" y="5339984"/>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Session Manager</a:t>
              </a:r>
            </a:p>
          </p:txBody>
        </p:sp>
        <p:sp>
          <p:nvSpPr>
            <p:cNvPr id="88" name="TextBox 19">
              <a:extLst>
                <a:ext uri="{FF2B5EF4-FFF2-40B4-BE49-F238E27FC236}">
                  <a16:creationId xmlns:a16="http://schemas.microsoft.com/office/drawing/2014/main" id="{D4CD9E9F-4E0C-49A9-B83B-81F2FEFA40B7}"/>
                </a:ext>
              </a:extLst>
            </p:cNvPr>
            <p:cNvSpPr txBox="1">
              <a:spLocks noChangeArrowheads="1"/>
            </p:cNvSpPr>
            <p:nvPr/>
          </p:nvSpPr>
          <p:spPr bwMode="auto">
            <a:xfrm>
              <a:off x="11272299" y="5335597"/>
              <a:ext cx="8911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4" name="Graphic 73">
              <a:extLst>
                <a:ext uri="{FF2B5EF4-FFF2-40B4-BE49-F238E27FC236}">
                  <a16:creationId xmlns:a16="http://schemas.microsoft.com/office/drawing/2014/main" id="{57C6B651-772D-470D-BF84-F98CB8190D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440248" y="2482106"/>
              <a:ext cx="457200" cy="457200"/>
            </a:xfrm>
            <a:prstGeom prst="rect">
              <a:avLst/>
            </a:prstGeom>
          </p:spPr>
        </p:pic>
        <p:pic>
          <p:nvPicPr>
            <p:cNvPr id="95" name="Graphic 74">
              <a:extLst>
                <a:ext uri="{FF2B5EF4-FFF2-40B4-BE49-F238E27FC236}">
                  <a16:creationId xmlns:a16="http://schemas.microsoft.com/office/drawing/2014/main" id="{046410B0-1930-4CE0-8060-B074460752A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80457" y="4845150"/>
              <a:ext cx="457200" cy="457200"/>
            </a:xfrm>
            <a:prstGeom prst="rect">
              <a:avLst/>
            </a:prstGeom>
          </p:spPr>
        </p:pic>
        <p:pic>
          <p:nvPicPr>
            <p:cNvPr id="96" name="Graphic 75">
              <a:extLst>
                <a:ext uri="{FF2B5EF4-FFF2-40B4-BE49-F238E27FC236}">
                  <a16:creationId xmlns:a16="http://schemas.microsoft.com/office/drawing/2014/main" id="{29A11B13-E55F-4D22-A487-AA9CEB62483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432972" y="3584402"/>
              <a:ext cx="457200" cy="457200"/>
            </a:xfrm>
            <a:prstGeom prst="rect">
              <a:avLst/>
            </a:prstGeom>
          </p:spPr>
        </p:pic>
        <p:pic>
          <p:nvPicPr>
            <p:cNvPr id="97" name="Graphic 76">
              <a:extLst>
                <a:ext uri="{FF2B5EF4-FFF2-40B4-BE49-F238E27FC236}">
                  <a16:creationId xmlns:a16="http://schemas.microsoft.com/office/drawing/2014/main" id="{32966802-59CB-41DB-B64D-7E4B18BFFE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87914" y="3634073"/>
              <a:ext cx="457200" cy="457200"/>
            </a:xfrm>
            <a:prstGeom prst="rect">
              <a:avLst/>
            </a:prstGeom>
          </p:spPr>
        </p:pic>
        <p:pic>
          <p:nvPicPr>
            <p:cNvPr id="101" name="Graphic 80">
              <a:extLst>
                <a:ext uri="{FF2B5EF4-FFF2-40B4-BE49-F238E27FC236}">
                  <a16:creationId xmlns:a16="http://schemas.microsoft.com/office/drawing/2014/main" id="{EDD51D07-A081-409A-9D4F-6A3ADF5949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74355" y="2496836"/>
              <a:ext cx="457200" cy="457200"/>
            </a:xfrm>
            <a:prstGeom prst="rect">
              <a:avLst/>
            </a:prstGeom>
          </p:spPr>
        </p:pic>
        <p:pic>
          <p:nvPicPr>
            <p:cNvPr id="103" name="Graphic 82">
              <a:extLst>
                <a:ext uri="{FF2B5EF4-FFF2-40B4-BE49-F238E27FC236}">
                  <a16:creationId xmlns:a16="http://schemas.microsoft.com/office/drawing/2014/main" id="{21C2E9D3-C7F5-454C-A40C-D3F2E527529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444270" y="1381783"/>
              <a:ext cx="457200" cy="457200"/>
            </a:xfrm>
            <a:prstGeom prst="rect">
              <a:avLst/>
            </a:prstGeom>
          </p:spPr>
        </p:pic>
        <p:pic>
          <p:nvPicPr>
            <p:cNvPr id="106" name="Graphic 85">
              <a:extLst>
                <a:ext uri="{FF2B5EF4-FFF2-40B4-BE49-F238E27FC236}">
                  <a16:creationId xmlns:a16="http://schemas.microsoft.com/office/drawing/2014/main" id="{E6B4F954-FB8E-4C7C-B340-7142B740064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484125" y="4857721"/>
              <a:ext cx="457200" cy="457200"/>
            </a:xfrm>
            <a:prstGeom prst="rect">
              <a:avLst/>
            </a:prstGeom>
          </p:spPr>
        </p:pic>
        <p:pic>
          <p:nvPicPr>
            <p:cNvPr id="108" name="Graphic 87">
              <a:extLst>
                <a:ext uri="{FF2B5EF4-FFF2-40B4-BE49-F238E27FC236}">
                  <a16:creationId xmlns:a16="http://schemas.microsoft.com/office/drawing/2014/main" id="{B51D975C-FF50-428F-8218-F1C7D49918B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72677" y="1381783"/>
              <a:ext cx="457200" cy="457200"/>
            </a:xfrm>
            <a:prstGeom prst="rect">
              <a:avLst/>
            </a:prstGeom>
          </p:spPr>
        </p:pic>
        <p:sp>
          <p:nvSpPr>
            <p:cNvPr id="110" name="Left Brace 109">
              <a:extLst>
                <a:ext uri="{FF2B5EF4-FFF2-40B4-BE49-F238E27FC236}">
                  <a16:creationId xmlns:a16="http://schemas.microsoft.com/office/drawing/2014/main" id="{14CBC639-47EC-49A7-B6A2-2DA9321A3F9D}"/>
                </a:ext>
              </a:extLst>
            </p:cNvPr>
            <p:cNvSpPr/>
            <p:nvPr/>
          </p:nvSpPr>
          <p:spPr>
            <a:xfrm>
              <a:off x="9740985" y="1056352"/>
              <a:ext cx="678294" cy="5066342"/>
            </a:xfrm>
            <a:prstGeom prst="leftBrace">
              <a:avLst>
                <a:gd name="adj1" fmla="val 9965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p:sp>
          <p:nvSpPr>
            <p:cNvPr id="111" name="TextBox 12">
              <a:extLst>
                <a:ext uri="{FF2B5EF4-FFF2-40B4-BE49-F238E27FC236}">
                  <a16:creationId xmlns:a16="http://schemas.microsoft.com/office/drawing/2014/main" id="{E6FE69B1-9E29-4504-98CA-DF0DBDC5FBF3}"/>
                </a:ext>
              </a:extLst>
            </p:cNvPr>
            <p:cNvSpPr txBox="1">
              <a:spLocks noChangeArrowheads="1"/>
            </p:cNvSpPr>
            <p:nvPr/>
          </p:nvSpPr>
          <p:spPr bwMode="auto">
            <a:xfrm>
              <a:off x="8542257" y="3445902"/>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Capabilities</a:t>
              </a:r>
            </a:p>
          </p:txBody>
        </p:sp>
      </p:grpSp>
    </p:spTree>
    <p:extLst>
      <p:ext uri="{BB962C8B-B14F-4D97-AF65-F5344CB8AC3E}">
        <p14:creationId xmlns:p14="http://schemas.microsoft.com/office/powerpoint/2010/main" val="119658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7" grpId="0" animBg="1"/>
      <p:bldP spid="5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589FBC-5BED-4213-BFAE-E95C341EBED4}"/>
              </a:ext>
            </a:extLst>
          </p:cNvPr>
          <p:cNvSpPr>
            <a:spLocks noGrp="1"/>
          </p:cNvSpPr>
          <p:nvPr>
            <p:ph type="body" sz="quarter" idx="10"/>
          </p:nvPr>
        </p:nvSpPr>
        <p:spPr/>
        <p:txBody>
          <a:bodyPr/>
          <a:lstStyle/>
          <a:p>
            <a:r>
              <a:rPr lang="en-GB" dirty="0"/>
              <a:t>Session Manager</a:t>
            </a:r>
          </a:p>
        </p:txBody>
      </p:sp>
      <p:sp>
        <p:nvSpPr>
          <p:cNvPr id="3" name="Text Placeholder 2">
            <a:extLst>
              <a:ext uri="{FF2B5EF4-FFF2-40B4-BE49-F238E27FC236}">
                <a16:creationId xmlns:a16="http://schemas.microsoft.com/office/drawing/2014/main" id="{79065A49-93DA-4894-81E0-1B61F39C390E}"/>
              </a:ext>
            </a:extLst>
          </p:cNvPr>
          <p:cNvSpPr>
            <a:spLocks noGrp="1"/>
          </p:cNvSpPr>
          <p:nvPr>
            <p:ph type="body" sz="quarter" idx="11"/>
          </p:nvPr>
        </p:nvSpPr>
        <p:spPr/>
        <p:txBody>
          <a:bodyPr/>
          <a:lstStyle/>
          <a:p>
            <a:r>
              <a:rPr lang="en-US" dirty="0"/>
              <a:t>Session Manager lets you manage your EC2 instances, on-premises servers, edge devices, and virtual machines (VMs), including VMs in other cloud environments, through an interactive one-click browser-based shell or through the AWS CLI. </a:t>
            </a:r>
          </a:p>
          <a:p>
            <a:r>
              <a:rPr lang="en-US" dirty="0"/>
              <a:t>Session Manager provides secure and auditable instance management without the need to open inbound ports, maintain bastion hosts, or manage SSH keys. </a:t>
            </a:r>
          </a:p>
          <a:p>
            <a:endParaRPr lang="en-GB" dirty="0"/>
          </a:p>
        </p:txBody>
      </p:sp>
      <p:grpSp>
        <p:nvGrpSpPr>
          <p:cNvPr id="6" name="Group 5">
            <a:extLst>
              <a:ext uri="{FF2B5EF4-FFF2-40B4-BE49-F238E27FC236}">
                <a16:creationId xmlns:a16="http://schemas.microsoft.com/office/drawing/2014/main" id="{AE7E7B3D-95B4-473A-A04F-54AE0F01F2D3}"/>
              </a:ext>
            </a:extLst>
          </p:cNvPr>
          <p:cNvGrpSpPr/>
          <p:nvPr/>
        </p:nvGrpSpPr>
        <p:grpSpPr>
          <a:xfrm>
            <a:off x="9167599" y="4493250"/>
            <a:ext cx="2943652" cy="2157115"/>
            <a:chOff x="4733499" y="4493250"/>
            <a:chExt cx="2943652" cy="2157115"/>
          </a:xfrm>
        </p:grpSpPr>
        <p:sp>
          <p:nvSpPr>
            <p:cNvPr id="4" name="TextBox 21">
              <a:extLst>
                <a:ext uri="{FF2B5EF4-FFF2-40B4-BE49-F238E27FC236}">
                  <a16:creationId xmlns:a16="http://schemas.microsoft.com/office/drawing/2014/main" id="{4EFE2AC6-6CF8-4F40-AF94-FA543EB354C2}"/>
                </a:ext>
              </a:extLst>
            </p:cNvPr>
            <p:cNvSpPr txBox="1">
              <a:spLocks noChangeArrowheads="1"/>
            </p:cNvSpPr>
            <p:nvPr/>
          </p:nvSpPr>
          <p:spPr bwMode="auto">
            <a:xfrm>
              <a:off x="4733499" y="6188700"/>
              <a:ext cx="29436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5" name="Graphic 74">
              <a:extLst>
                <a:ext uri="{FF2B5EF4-FFF2-40B4-BE49-F238E27FC236}">
                  <a16:creationId xmlns:a16="http://schemas.microsoft.com/office/drawing/2014/main" id="{867F13D3-E3CE-4454-BC39-21EBEB7E48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7600" y="4493250"/>
              <a:ext cx="1695450" cy="1695450"/>
            </a:xfrm>
            <a:prstGeom prst="rect">
              <a:avLst/>
            </a:prstGeom>
          </p:spPr>
        </p:pic>
      </p:grpSp>
    </p:spTree>
    <p:extLst>
      <p:ext uri="{BB962C8B-B14F-4D97-AF65-F5344CB8AC3E}">
        <p14:creationId xmlns:p14="http://schemas.microsoft.com/office/powerpoint/2010/main" val="275424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25C3D-E36A-47D2-887D-F9B579FEC793}"/>
              </a:ext>
            </a:extLst>
          </p:cNvPr>
          <p:cNvSpPr>
            <a:spLocks noGrp="1"/>
          </p:cNvSpPr>
          <p:nvPr>
            <p:ph type="body" sz="quarter" idx="10"/>
          </p:nvPr>
        </p:nvSpPr>
        <p:spPr/>
        <p:txBody>
          <a:bodyPr/>
          <a:lstStyle/>
          <a:p>
            <a:r>
              <a:rPr lang="en-GB" dirty="0"/>
              <a:t>Documents</a:t>
            </a:r>
          </a:p>
        </p:txBody>
      </p:sp>
      <p:sp>
        <p:nvSpPr>
          <p:cNvPr id="3" name="Text Placeholder 2">
            <a:extLst>
              <a:ext uri="{FF2B5EF4-FFF2-40B4-BE49-F238E27FC236}">
                <a16:creationId xmlns:a16="http://schemas.microsoft.com/office/drawing/2014/main" id="{40D1FFF9-84A9-4D0A-9C77-D7B71417F321}"/>
              </a:ext>
            </a:extLst>
          </p:cNvPr>
          <p:cNvSpPr>
            <a:spLocks noGrp="1"/>
          </p:cNvSpPr>
          <p:nvPr>
            <p:ph type="body" sz="quarter" idx="11"/>
          </p:nvPr>
        </p:nvSpPr>
        <p:spPr/>
        <p:txBody>
          <a:bodyPr/>
          <a:lstStyle/>
          <a:p>
            <a:r>
              <a:rPr lang="en-US" b="0" i="0" dirty="0">
                <a:solidFill>
                  <a:srgbClr val="16191F"/>
                </a:solidFill>
                <a:effectLst/>
                <a:latin typeface="Amazon Ember" panose="020B0603020204020204"/>
              </a:rPr>
              <a:t>An AWS Systems Manager document (SSM document) the configuration options, policies, and the actions that Systems Manager performs on your managed instances and other AWS resources. </a:t>
            </a:r>
          </a:p>
          <a:p>
            <a:endParaRPr lang="en-US" dirty="0">
              <a:solidFill>
                <a:srgbClr val="16191F"/>
              </a:solidFill>
              <a:latin typeface="Amazon Ember" panose="020B0603020204020204"/>
            </a:endParaRPr>
          </a:p>
          <a:p>
            <a:r>
              <a:rPr lang="en-US" b="0" i="0" dirty="0">
                <a:solidFill>
                  <a:srgbClr val="16191F"/>
                </a:solidFill>
                <a:effectLst/>
                <a:latin typeface="Amazon Ember" panose="020B0603020204020204"/>
              </a:rPr>
              <a:t>Documents use JavaScript Object Notation (JSON) or YAML, and they include steps and parameters that you specify.</a:t>
            </a:r>
            <a:endParaRPr lang="en-US" dirty="0">
              <a:solidFill>
                <a:srgbClr val="16191F"/>
              </a:solidFill>
              <a:latin typeface="Amazon Ember" panose="020B0603020204020204"/>
            </a:endParaRPr>
          </a:p>
          <a:p>
            <a:endParaRPr lang="en-US" dirty="0"/>
          </a:p>
          <a:p>
            <a:r>
              <a:rPr lang="en-US" dirty="0"/>
              <a:t>You can use pre-defined AWS managed documents or create your own depending on your use case.</a:t>
            </a:r>
            <a:endParaRPr lang="en-GB" dirty="0"/>
          </a:p>
        </p:txBody>
      </p:sp>
      <p:sp>
        <p:nvSpPr>
          <p:cNvPr id="4" name="TextBox 21">
            <a:extLst>
              <a:ext uri="{FF2B5EF4-FFF2-40B4-BE49-F238E27FC236}">
                <a16:creationId xmlns:a16="http://schemas.microsoft.com/office/drawing/2014/main" id="{B2FB9784-766A-4064-9629-DA3E1511C74C}"/>
              </a:ext>
            </a:extLst>
          </p:cNvPr>
          <p:cNvSpPr txBox="1">
            <a:spLocks noChangeArrowheads="1"/>
          </p:cNvSpPr>
          <p:nvPr/>
        </p:nvSpPr>
        <p:spPr bwMode="auto">
          <a:xfrm>
            <a:off x="9322860" y="6212830"/>
            <a:ext cx="2789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Documents</a:t>
            </a:r>
          </a:p>
        </p:txBody>
      </p:sp>
      <p:grpSp>
        <p:nvGrpSpPr>
          <p:cNvPr id="6" name="Group 5">
            <a:extLst>
              <a:ext uri="{FF2B5EF4-FFF2-40B4-BE49-F238E27FC236}">
                <a16:creationId xmlns:a16="http://schemas.microsoft.com/office/drawing/2014/main" id="{C512231D-AC11-4073-BCA5-67AAF4933912}"/>
              </a:ext>
            </a:extLst>
          </p:cNvPr>
          <p:cNvGrpSpPr/>
          <p:nvPr/>
        </p:nvGrpSpPr>
        <p:grpSpPr>
          <a:xfrm>
            <a:off x="444500" y="5973645"/>
            <a:ext cx="1084197" cy="718682"/>
            <a:chOff x="11017196" y="5973645"/>
            <a:chExt cx="1084197" cy="718682"/>
          </a:xfrm>
        </p:grpSpPr>
        <p:pic>
          <p:nvPicPr>
            <p:cNvPr id="7" name="Picture 6">
              <a:hlinkClick r:id="rId3"/>
              <a:extLst>
                <a:ext uri="{FF2B5EF4-FFF2-40B4-BE49-F238E27FC236}">
                  <a16:creationId xmlns:a16="http://schemas.microsoft.com/office/drawing/2014/main" id="{F23B74E5-706F-4A18-BF34-427EF13E0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4951" y="5973645"/>
              <a:ext cx="548688" cy="542591"/>
            </a:xfrm>
            <a:prstGeom prst="rect">
              <a:avLst/>
            </a:prstGeom>
          </p:spPr>
        </p:pic>
        <p:sp>
          <p:nvSpPr>
            <p:cNvPr id="8" name="TextBox 23">
              <a:hlinkClick r:id="rId3"/>
              <a:extLst>
                <a:ext uri="{FF2B5EF4-FFF2-40B4-BE49-F238E27FC236}">
                  <a16:creationId xmlns:a16="http://schemas.microsoft.com/office/drawing/2014/main" id="{DF888C77-1A31-4CF7-AE11-4016D11DDCD3}"/>
                </a:ext>
              </a:extLst>
            </p:cNvPr>
            <p:cNvSpPr txBox="1">
              <a:spLocks noChangeArrowheads="1"/>
            </p:cNvSpPr>
            <p:nvPr/>
          </p:nvSpPr>
          <p:spPr bwMode="auto">
            <a:xfrm>
              <a:off x="11017196" y="6415328"/>
              <a:ext cx="1084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Example</a:t>
              </a:r>
            </a:p>
          </p:txBody>
        </p:sp>
      </p:grpSp>
      <p:pic>
        <p:nvPicPr>
          <p:cNvPr id="10" name="Picture 9">
            <a:extLst>
              <a:ext uri="{FF2B5EF4-FFF2-40B4-BE49-F238E27FC236}">
                <a16:creationId xmlns:a16="http://schemas.microsoft.com/office/drawing/2014/main" id="{D079DF9E-9084-486A-BD20-F76DA795EB04}"/>
              </a:ext>
            </a:extLst>
          </p:cNvPr>
          <p:cNvPicPr>
            <a:picLocks noChangeAspect="1"/>
          </p:cNvPicPr>
          <p:nvPr/>
        </p:nvPicPr>
        <p:blipFill>
          <a:blip r:embed="rId5"/>
          <a:stretch>
            <a:fillRect/>
          </a:stretch>
        </p:blipFill>
        <p:spPr>
          <a:xfrm>
            <a:off x="10089083" y="5007748"/>
            <a:ext cx="1257320" cy="1257320"/>
          </a:xfrm>
          <a:prstGeom prst="rect">
            <a:avLst/>
          </a:prstGeom>
        </p:spPr>
      </p:pic>
    </p:spTree>
    <p:extLst>
      <p:ext uri="{BB962C8B-B14F-4D97-AF65-F5344CB8AC3E}">
        <p14:creationId xmlns:p14="http://schemas.microsoft.com/office/powerpoint/2010/main" val="43583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49481A-9E0D-4C5D-8C42-E80627B83E9A}"/>
              </a:ext>
            </a:extLst>
          </p:cNvPr>
          <p:cNvSpPr>
            <a:spLocks noGrp="1"/>
          </p:cNvSpPr>
          <p:nvPr>
            <p:ph type="body" sz="quarter" idx="10"/>
          </p:nvPr>
        </p:nvSpPr>
        <p:spPr/>
        <p:txBody>
          <a:bodyPr/>
          <a:lstStyle/>
          <a:p>
            <a:r>
              <a:rPr lang="en-GB" dirty="0"/>
              <a:t>State Manager</a:t>
            </a:r>
          </a:p>
        </p:txBody>
      </p:sp>
      <p:sp>
        <p:nvSpPr>
          <p:cNvPr id="3" name="Text Placeholder 2">
            <a:extLst>
              <a:ext uri="{FF2B5EF4-FFF2-40B4-BE49-F238E27FC236}">
                <a16:creationId xmlns:a16="http://schemas.microsoft.com/office/drawing/2014/main" id="{3330409A-308D-4307-B5DC-E661625C603C}"/>
              </a:ext>
            </a:extLst>
          </p:cNvPr>
          <p:cNvSpPr>
            <a:spLocks noGrp="1"/>
          </p:cNvSpPr>
          <p:nvPr>
            <p:ph type="body" sz="quarter" idx="11"/>
          </p:nvPr>
        </p:nvSpPr>
        <p:spPr/>
        <p:txBody>
          <a:bodyPr/>
          <a:lstStyle/>
          <a:p>
            <a:r>
              <a:rPr lang="en-US" dirty="0"/>
              <a:t>State Manager automates the process of keeping your managed nodes and other AWS resources in a state that you define.</a:t>
            </a:r>
          </a:p>
          <a:p>
            <a:r>
              <a:rPr lang="en-US" dirty="0"/>
              <a:t>State Manager offers the following benefits for managing your nodes</a:t>
            </a:r>
          </a:p>
          <a:p>
            <a:pPr lvl="1"/>
            <a:r>
              <a:rPr lang="en-US" dirty="0"/>
              <a:t>Bootstrap nodes with specific software at start-up.</a:t>
            </a:r>
          </a:p>
          <a:p>
            <a:pPr lvl="1"/>
            <a:r>
              <a:rPr lang="en-US" dirty="0"/>
              <a:t>Download and update agents on a defined schedule, including the SSM Agent.</a:t>
            </a:r>
          </a:p>
          <a:p>
            <a:pPr lvl="1"/>
            <a:r>
              <a:rPr lang="en-US" dirty="0"/>
              <a:t>Join nodes to a Microsoft Active Directory domain.</a:t>
            </a:r>
          </a:p>
          <a:p>
            <a:pPr lvl="1"/>
            <a:r>
              <a:rPr lang="en-US" dirty="0"/>
              <a:t>Patch nodes with software updates throughout their lifecycle.</a:t>
            </a:r>
          </a:p>
          <a:p>
            <a:pPr lvl="1"/>
            <a:r>
              <a:rPr lang="en-US" dirty="0"/>
              <a:t>Run scripts on managed nodes throughout their lifecycle.</a:t>
            </a:r>
          </a:p>
          <a:p>
            <a:r>
              <a:rPr lang="en-US" dirty="0"/>
              <a:t>An association includes three components and one optional set of components:</a:t>
            </a:r>
          </a:p>
          <a:p>
            <a:pPr lvl="1"/>
            <a:r>
              <a:rPr lang="en-US" dirty="0"/>
              <a:t>A Command or Automation document that defines the state.</a:t>
            </a:r>
          </a:p>
          <a:p>
            <a:pPr lvl="1"/>
            <a:r>
              <a:rPr lang="en-US" dirty="0"/>
              <a:t>Target(s), which can be managed nodes or other AWS resources.</a:t>
            </a:r>
          </a:p>
          <a:p>
            <a:pPr lvl="1"/>
            <a:r>
              <a:rPr lang="en-US" dirty="0"/>
              <a:t>A schedule for when or how often to apply the state.</a:t>
            </a:r>
          </a:p>
          <a:p>
            <a:pPr lvl="1"/>
            <a:r>
              <a:rPr lang="en-US" dirty="0"/>
              <a:t>(Optional) Runtime parameters specific to the document.</a:t>
            </a:r>
            <a:endParaRPr lang="en-GB" dirty="0"/>
          </a:p>
        </p:txBody>
      </p:sp>
      <p:sp>
        <p:nvSpPr>
          <p:cNvPr id="4" name="TextBox 24">
            <a:extLst>
              <a:ext uri="{FF2B5EF4-FFF2-40B4-BE49-F238E27FC236}">
                <a16:creationId xmlns:a16="http://schemas.microsoft.com/office/drawing/2014/main" id="{A594B80B-052F-403F-BD66-2ACF63F9BE41}"/>
              </a:ext>
            </a:extLst>
          </p:cNvPr>
          <p:cNvSpPr txBox="1">
            <a:spLocks noChangeArrowheads="1"/>
          </p:cNvSpPr>
          <p:nvPr/>
        </p:nvSpPr>
        <p:spPr bwMode="auto">
          <a:xfrm>
            <a:off x="9778234" y="6166664"/>
            <a:ext cx="22994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5" name="Graphic 73">
            <a:extLst>
              <a:ext uri="{FF2B5EF4-FFF2-40B4-BE49-F238E27FC236}">
                <a16:creationId xmlns:a16="http://schemas.microsoft.com/office/drawing/2014/main" id="{80E692F0-5C38-4B2F-BF9A-D0CC7A4587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50" y="4693270"/>
            <a:ext cx="1473394" cy="1473394"/>
          </a:xfrm>
          <a:prstGeom prst="rect">
            <a:avLst/>
          </a:prstGeom>
        </p:spPr>
      </p:pic>
    </p:spTree>
    <p:extLst>
      <p:ext uri="{BB962C8B-B14F-4D97-AF65-F5344CB8AC3E}">
        <p14:creationId xmlns:p14="http://schemas.microsoft.com/office/powerpoint/2010/main" val="314150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7C40C0-E578-44EC-A2E9-19DE672AA036}"/>
              </a:ext>
            </a:extLst>
          </p:cNvPr>
          <p:cNvSpPr>
            <a:spLocks noGrp="1"/>
          </p:cNvSpPr>
          <p:nvPr>
            <p:ph type="body" sz="quarter" idx="10"/>
          </p:nvPr>
        </p:nvSpPr>
        <p:spPr/>
        <p:txBody>
          <a:bodyPr/>
          <a:lstStyle/>
          <a:p>
            <a:r>
              <a:rPr lang="en-GB" dirty="0"/>
              <a:t>Patch Manager</a:t>
            </a:r>
          </a:p>
        </p:txBody>
      </p:sp>
      <p:sp>
        <p:nvSpPr>
          <p:cNvPr id="3" name="Text Placeholder 2">
            <a:extLst>
              <a:ext uri="{FF2B5EF4-FFF2-40B4-BE49-F238E27FC236}">
                <a16:creationId xmlns:a16="http://schemas.microsoft.com/office/drawing/2014/main" id="{4FFAC3AF-1EBA-460D-AF4C-F2591315D900}"/>
              </a:ext>
            </a:extLst>
          </p:cNvPr>
          <p:cNvSpPr>
            <a:spLocks noGrp="1"/>
          </p:cNvSpPr>
          <p:nvPr>
            <p:ph type="body" sz="quarter" idx="11"/>
          </p:nvPr>
        </p:nvSpPr>
        <p:spPr/>
        <p:txBody>
          <a:bodyPr/>
          <a:lstStyle/>
          <a:p>
            <a:r>
              <a:rPr lang="en-US" dirty="0"/>
              <a:t>You can patch Amazon EC2 instances, edge devices, and on-premises servers and virtual machines (VMs), including VMs in other cloud environments. </a:t>
            </a:r>
          </a:p>
          <a:p>
            <a:r>
              <a:rPr lang="en-US" dirty="0"/>
              <a:t>You can scan instances to see only a report of missing patches, or you can scan and automatically install all missing patches. </a:t>
            </a:r>
          </a:p>
          <a:p>
            <a:r>
              <a:rPr lang="en-US" dirty="0"/>
              <a:t>You can target instances individually or in large groups by using resource tags or Resource Groups.</a:t>
            </a:r>
          </a:p>
          <a:p>
            <a:r>
              <a:rPr lang="en-US" dirty="0"/>
              <a:t>Patch Manager doesn’t support upgrading major versions of operating systems, such as Windows Server 2016 to Windows Server 2019, or SUSE Linux Enterprise Server (SLES) 12.0 to SLES 15.0. </a:t>
            </a:r>
          </a:p>
          <a:p>
            <a:endParaRPr lang="en-GB" dirty="0"/>
          </a:p>
        </p:txBody>
      </p:sp>
      <p:sp>
        <p:nvSpPr>
          <p:cNvPr id="4" name="TextBox 17">
            <a:extLst>
              <a:ext uri="{FF2B5EF4-FFF2-40B4-BE49-F238E27FC236}">
                <a16:creationId xmlns:a16="http://schemas.microsoft.com/office/drawing/2014/main" id="{A159D080-725F-484A-9203-58E5F148C395}"/>
              </a:ext>
            </a:extLst>
          </p:cNvPr>
          <p:cNvSpPr txBox="1">
            <a:spLocks noChangeArrowheads="1"/>
          </p:cNvSpPr>
          <p:nvPr/>
        </p:nvSpPr>
        <p:spPr bwMode="auto">
          <a:xfrm>
            <a:off x="9253010" y="6190318"/>
            <a:ext cx="28342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Patch Manager</a:t>
            </a:r>
          </a:p>
        </p:txBody>
      </p:sp>
      <p:pic>
        <p:nvPicPr>
          <p:cNvPr id="5" name="Graphic 76">
            <a:extLst>
              <a:ext uri="{FF2B5EF4-FFF2-40B4-BE49-F238E27FC236}">
                <a16:creationId xmlns:a16="http://schemas.microsoft.com/office/drawing/2014/main" id="{AAF19E0B-98FD-40C9-A444-ED0F84AB97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3393" y="4876869"/>
            <a:ext cx="1313449" cy="1313449"/>
          </a:xfrm>
          <a:prstGeom prst="rect">
            <a:avLst/>
          </a:prstGeom>
        </p:spPr>
      </p:pic>
    </p:spTree>
    <p:extLst>
      <p:ext uri="{BB962C8B-B14F-4D97-AF65-F5344CB8AC3E}">
        <p14:creationId xmlns:p14="http://schemas.microsoft.com/office/powerpoint/2010/main" val="342768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25C3D-E36A-47D2-887D-F9B579FEC793}"/>
              </a:ext>
            </a:extLst>
          </p:cNvPr>
          <p:cNvSpPr>
            <a:spLocks noGrp="1"/>
          </p:cNvSpPr>
          <p:nvPr>
            <p:ph type="body" sz="quarter" idx="10"/>
          </p:nvPr>
        </p:nvSpPr>
        <p:spPr/>
        <p:txBody>
          <a:bodyPr/>
          <a:lstStyle/>
          <a:p>
            <a:r>
              <a:rPr lang="en-GB" dirty="0"/>
              <a:t>Run Commands</a:t>
            </a:r>
          </a:p>
        </p:txBody>
      </p:sp>
      <p:sp>
        <p:nvSpPr>
          <p:cNvPr id="3" name="Text Placeholder 2">
            <a:extLst>
              <a:ext uri="{FF2B5EF4-FFF2-40B4-BE49-F238E27FC236}">
                <a16:creationId xmlns:a16="http://schemas.microsoft.com/office/drawing/2014/main" id="{40D1FFF9-84A9-4D0A-9C77-D7B71417F321}"/>
              </a:ext>
            </a:extLst>
          </p:cNvPr>
          <p:cNvSpPr>
            <a:spLocks noGrp="1"/>
          </p:cNvSpPr>
          <p:nvPr>
            <p:ph type="body" sz="quarter" idx="11"/>
          </p:nvPr>
        </p:nvSpPr>
        <p:spPr/>
        <p:txBody>
          <a:bodyPr/>
          <a:lstStyle/>
          <a:p>
            <a:r>
              <a:rPr lang="en-US" dirty="0"/>
              <a:t>Run Command  lets you remotely and securely manage the configuration of your managed instances. Run Command enables you to automate common administrative tasks and perform ad-hoc configuration changes at scale. </a:t>
            </a:r>
          </a:p>
          <a:p>
            <a:r>
              <a:rPr lang="en-US" dirty="0"/>
              <a:t>You can use Run Command from the AWS Management Console, the AWS Command Line Interface, AWS Tools for Windows PowerShell, or the AWS SDKs.</a:t>
            </a:r>
          </a:p>
          <a:p>
            <a:r>
              <a:rPr lang="en-US" dirty="0"/>
              <a:t>Administrators use Run Command to install or bootstrap applications, build a deployment pipeline, capture log files when an instance is removed from an Auto Scaling group, join instances to a Windows domain, and more.</a:t>
            </a:r>
          </a:p>
          <a:p>
            <a:endParaRPr lang="en-GB" dirty="0"/>
          </a:p>
        </p:txBody>
      </p:sp>
      <p:sp>
        <p:nvSpPr>
          <p:cNvPr id="4" name="TextBox 21">
            <a:extLst>
              <a:ext uri="{FF2B5EF4-FFF2-40B4-BE49-F238E27FC236}">
                <a16:creationId xmlns:a16="http://schemas.microsoft.com/office/drawing/2014/main" id="{B2FB9784-766A-4064-9629-DA3E1511C74C}"/>
              </a:ext>
            </a:extLst>
          </p:cNvPr>
          <p:cNvSpPr txBox="1">
            <a:spLocks noChangeArrowheads="1"/>
          </p:cNvSpPr>
          <p:nvPr/>
        </p:nvSpPr>
        <p:spPr bwMode="auto">
          <a:xfrm>
            <a:off x="9322860" y="6212830"/>
            <a:ext cx="2789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Run Command</a:t>
            </a:r>
          </a:p>
        </p:txBody>
      </p:sp>
      <p:pic>
        <p:nvPicPr>
          <p:cNvPr id="5" name="Graphic 75">
            <a:extLst>
              <a:ext uri="{FF2B5EF4-FFF2-40B4-BE49-F238E27FC236}">
                <a16:creationId xmlns:a16="http://schemas.microsoft.com/office/drawing/2014/main" id="{6F144C69-E5BD-4AE1-9633-B1E87B0F8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0489" y="4829154"/>
            <a:ext cx="1614508" cy="1614508"/>
          </a:xfrm>
          <a:prstGeom prst="rect">
            <a:avLst/>
          </a:prstGeom>
        </p:spPr>
      </p:pic>
    </p:spTree>
    <p:extLst>
      <p:ext uri="{BB962C8B-B14F-4D97-AF65-F5344CB8AC3E}">
        <p14:creationId xmlns:p14="http://schemas.microsoft.com/office/powerpoint/2010/main" val="22758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BE1AE3-3251-4ED4-A4C4-76A9EB51CEFD}"/>
              </a:ext>
            </a:extLst>
          </p:cNvPr>
          <p:cNvSpPr>
            <a:spLocks noGrp="1"/>
          </p:cNvSpPr>
          <p:nvPr>
            <p:ph type="body" sz="quarter" idx="10"/>
          </p:nvPr>
        </p:nvSpPr>
        <p:spPr/>
        <p:txBody>
          <a:bodyPr/>
          <a:lstStyle/>
          <a:p>
            <a:r>
              <a:rPr lang="en-GB" dirty="0"/>
              <a:t>Change Manager</a:t>
            </a:r>
          </a:p>
        </p:txBody>
      </p:sp>
      <p:sp>
        <p:nvSpPr>
          <p:cNvPr id="3" name="Text Placeholder 2">
            <a:extLst>
              <a:ext uri="{FF2B5EF4-FFF2-40B4-BE49-F238E27FC236}">
                <a16:creationId xmlns:a16="http://schemas.microsoft.com/office/drawing/2014/main" id="{1E3C34EF-ECB1-486A-8024-6A22F1EE7C87}"/>
              </a:ext>
            </a:extLst>
          </p:cNvPr>
          <p:cNvSpPr>
            <a:spLocks noGrp="1"/>
          </p:cNvSpPr>
          <p:nvPr>
            <p:ph type="body" sz="quarter" idx="11"/>
          </p:nvPr>
        </p:nvSpPr>
        <p:spPr/>
        <p:txBody>
          <a:bodyPr/>
          <a:lstStyle/>
          <a:p>
            <a:r>
              <a:rPr lang="en-US" dirty="0"/>
              <a:t>Change Manager, a capability of AWS Systems Manager, is an enterprise change management framework for requesting, approving, implementing, and reporting on operational changes to your application configuration and infrastructure. </a:t>
            </a:r>
          </a:p>
          <a:p>
            <a:r>
              <a:rPr lang="en-US" dirty="0"/>
              <a:t>With Change Manager, you can use preapproved change templates to help automate change processes for your resources and help avoid unintentional results when making operational changes.</a:t>
            </a:r>
          </a:p>
          <a:p>
            <a:r>
              <a:rPr lang="en-US" dirty="0"/>
              <a:t>Change templates can be helpful during audits to show how standard changes are made. </a:t>
            </a:r>
            <a:endParaRPr lang="en-GB" dirty="0"/>
          </a:p>
        </p:txBody>
      </p:sp>
      <p:sp>
        <p:nvSpPr>
          <p:cNvPr id="4" name="TextBox 19">
            <a:extLst>
              <a:ext uri="{FF2B5EF4-FFF2-40B4-BE49-F238E27FC236}">
                <a16:creationId xmlns:a16="http://schemas.microsoft.com/office/drawing/2014/main" id="{80A2A74B-2A20-4745-8258-5752DC802C8B}"/>
              </a:ext>
            </a:extLst>
          </p:cNvPr>
          <p:cNvSpPr txBox="1">
            <a:spLocks noChangeArrowheads="1"/>
          </p:cNvSpPr>
          <p:nvPr/>
        </p:nvSpPr>
        <p:spPr bwMode="auto">
          <a:xfrm>
            <a:off x="9258301" y="6243608"/>
            <a:ext cx="2809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5" name="Graphic 85">
            <a:extLst>
              <a:ext uri="{FF2B5EF4-FFF2-40B4-BE49-F238E27FC236}">
                <a16:creationId xmlns:a16="http://schemas.microsoft.com/office/drawing/2014/main" id="{FE88ACF4-23EF-4431-9D11-74612305E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0935" y="4449079"/>
            <a:ext cx="1884604" cy="1884604"/>
          </a:xfrm>
          <a:prstGeom prst="rect">
            <a:avLst/>
          </a:prstGeom>
        </p:spPr>
      </p:pic>
    </p:spTree>
    <p:extLst>
      <p:ext uri="{BB962C8B-B14F-4D97-AF65-F5344CB8AC3E}">
        <p14:creationId xmlns:p14="http://schemas.microsoft.com/office/powerpoint/2010/main" val="40902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a:extLst>
              <a:ext uri="{FF2B5EF4-FFF2-40B4-BE49-F238E27FC236}">
                <a16:creationId xmlns:a16="http://schemas.microsoft.com/office/drawing/2014/main" id="{ACB1A819-A2BF-4B71-A8DC-4DE5891485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0"/>
          <a:stretch/>
        </p:blipFill>
        <p:spPr>
          <a:xfrm>
            <a:off x="128587" y="672798"/>
            <a:ext cx="11934825" cy="6058803"/>
          </a:xfrm>
          <a:prstGeom prst="rect">
            <a:avLst/>
          </a:prstGeom>
        </p:spPr>
      </p:pic>
      <p:grpSp>
        <p:nvGrpSpPr>
          <p:cNvPr id="130" name="Group 129"/>
          <p:cNvGrpSpPr/>
          <p:nvPr/>
        </p:nvGrpSpPr>
        <p:grpSpPr>
          <a:xfrm>
            <a:off x="7481402" y="802752"/>
            <a:ext cx="2539882" cy="5715000"/>
            <a:chOff x="7481402" y="1143000"/>
            <a:chExt cx="2539882" cy="5715000"/>
          </a:xfrm>
        </p:grpSpPr>
        <p:sp>
          <p:nvSpPr>
            <p:cNvPr id="116" name="Rectangle 115"/>
            <p:cNvSpPr/>
            <p:nvPr/>
          </p:nvSpPr>
          <p:spPr>
            <a:xfrm>
              <a:off x="7481402" y="1143000"/>
              <a:ext cx="2539882" cy="57150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77A4605-6B8C-BC42-A3F7-E617E650095F}"/>
                </a:ext>
              </a:extLst>
            </p:cNvPr>
            <p:cNvSpPr/>
            <p:nvPr/>
          </p:nvSpPr>
          <p:spPr>
            <a:xfrm>
              <a:off x="8093830" y="3197110"/>
              <a:ext cx="1111397"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Automate</a:t>
              </a:r>
            </a:p>
          </p:txBody>
        </p:sp>
        <p:pic>
          <p:nvPicPr>
            <p:cNvPr id="20" name="Graphic 91">
              <a:extLst>
                <a:ext uri="{FF2B5EF4-FFF2-40B4-BE49-F238E27FC236}">
                  <a16:creationId xmlns:a16="http://schemas.microsoft.com/office/drawing/2014/main" id="{DA07B231-A55F-E94A-9C3F-841077DB8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0639" y="2336289"/>
              <a:ext cx="576000" cy="576000"/>
            </a:xfrm>
            <a:prstGeom prst="rect">
              <a:avLst/>
            </a:prstGeom>
          </p:spPr>
        </p:pic>
        <p:sp>
          <p:nvSpPr>
            <p:cNvPr id="21" name="TextBox 20">
              <a:extLst>
                <a:ext uri="{FF2B5EF4-FFF2-40B4-BE49-F238E27FC236}">
                  <a16:creationId xmlns:a16="http://schemas.microsoft.com/office/drawing/2014/main" id="{AC719FE2-66E7-0A4E-904E-DC238308C97D}"/>
                </a:ext>
              </a:extLst>
            </p:cNvPr>
            <p:cNvSpPr txBox="1"/>
            <p:nvPr/>
          </p:nvSpPr>
          <p:spPr>
            <a:xfrm>
              <a:off x="8914670" y="2919432"/>
              <a:ext cx="63590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Lambda</a:t>
              </a:r>
            </a:p>
          </p:txBody>
        </p:sp>
        <p:sp>
          <p:nvSpPr>
            <p:cNvPr id="22" name="TextBox 21">
              <a:extLst>
                <a:ext uri="{FF2B5EF4-FFF2-40B4-BE49-F238E27FC236}">
                  <a16:creationId xmlns:a16="http://schemas.microsoft.com/office/drawing/2014/main" id="{7C499AC1-6EF5-E644-A6D4-9EC9589BD82F}"/>
                </a:ext>
              </a:extLst>
            </p:cNvPr>
            <p:cNvSpPr txBox="1"/>
            <p:nvPr/>
          </p:nvSpPr>
          <p:spPr>
            <a:xfrm>
              <a:off x="7829646" y="1853411"/>
              <a:ext cx="959239" cy="307776"/>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23" name="Graphic 100">
              <a:extLst>
                <a:ext uri="{FF2B5EF4-FFF2-40B4-BE49-F238E27FC236}">
                  <a16:creationId xmlns:a16="http://schemas.microsoft.com/office/drawing/2014/main" id="{291E4841-3A35-0040-89D5-C240C1651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8747" y="1271147"/>
              <a:ext cx="576000" cy="576000"/>
            </a:xfrm>
            <a:prstGeom prst="rect">
              <a:avLst/>
            </a:prstGeom>
          </p:spPr>
        </p:pic>
        <p:sp>
          <p:nvSpPr>
            <p:cNvPr id="71" name="TextBox 70">
              <a:extLst>
                <a:ext uri="{FF2B5EF4-FFF2-40B4-BE49-F238E27FC236}">
                  <a16:creationId xmlns:a16="http://schemas.microsoft.com/office/drawing/2014/main" id="{33E12C25-5685-DE49-9FA2-066BEE4202B0}"/>
                </a:ext>
              </a:extLst>
            </p:cNvPr>
            <p:cNvSpPr txBox="1"/>
            <p:nvPr/>
          </p:nvSpPr>
          <p:spPr>
            <a:xfrm>
              <a:off x="8857674" y="1853411"/>
              <a:ext cx="737560" cy="307776"/>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Step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Functions</a:t>
              </a:r>
            </a:p>
          </p:txBody>
        </p:sp>
        <p:pic>
          <p:nvPicPr>
            <p:cNvPr id="72" name="Graphic 77">
              <a:extLst>
                <a:ext uri="{FF2B5EF4-FFF2-40B4-BE49-F238E27FC236}">
                  <a16:creationId xmlns:a16="http://schemas.microsoft.com/office/drawing/2014/main" id="{871005A7-6E0E-E541-B9D9-A6B437F15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639" y="1271146"/>
              <a:ext cx="576000" cy="576000"/>
            </a:xfrm>
            <a:prstGeom prst="rect">
              <a:avLst/>
            </a:prstGeom>
          </p:spPr>
        </p:pic>
        <p:sp>
          <p:nvSpPr>
            <p:cNvPr id="97" name="TextBox 96">
              <a:extLst>
                <a:ext uri="{FF2B5EF4-FFF2-40B4-BE49-F238E27FC236}">
                  <a16:creationId xmlns:a16="http://schemas.microsoft.com/office/drawing/2014/main" id="{BE6FE3C3-764F-B848-ADCE-F4C632EDBADC}"/>
                </a:ext>
              </a:extLst>
            </p:cNvPr>
            <p:cNvSpPr txBox="1"/>
            <p:nvPr/>
          </p:nvSpPr>
          <p:spPr>
            <a:xfrm>
              <a:off x="7868741" y="2919432"/>
              <a:ext cx="87216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Systems Manager</a:t>
              </a:r>
            </a:p>
          </p:txBody>
        </p:sp>
        <p:pic>
          <p:nvPicPr>
            <p:cNvPr id="98" name="Graphic 105">
              <a:extLst>
                <a:ext uri="{FF2B5EF4-FFF2-40B4-BE49-F238E27FC236}">
                  <a16:creationId xmlns:a16="http://schemas.microsoft.com/office/drawing/2014/main" id="{185EA557-31A0-FA4C-88DC-056FF52D2A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009" y="2336289"/>
              <a:ext cx="576000" cy="576000"/>
            </a:xfrm>
            <a:prstGeom prst="rect">
              <a:avLst/>
            </a:prstGeom>
          </p:spPr>
        </p:pic>
      </p:grpSp>
      <p:sp>
        <p:nvSpPr>
          <p:cNvPr id="3" name="Text Placeholder 2">
            <a:extLst>
              <a:ext uri="{FF2B5EF4-FFF2-40B4-BE49-F238E27FC236}">
                <a16:creationId xmlns:a16="http://schemas.microsoft.com/office/drawing/2014/main" id="{11F6C491-28CE-4558-B532-3560427C9BAA}"/>
              </a:ext>
            </a:extLst>
          </p:cNvPr>
          <p:cNvSpPr>
            <a:spLocks noGrp="1"/>
          </p:cNvSpPr>
          <p:nvPr>
            <p:ph type="body" sz="quarter" idx="10"/>
          </p:nvPr>
        </p:nvSpPr>
        <p:spPr/>
        <p:txBody>
          <a:bodyPr/>
          <a:lstStyle/>
          <a:p>
            <a:r>
              <a:rPr lang="en-GB" dirty="0"/>
              <a:t>AWS Foundational and Layered Security Services</a:t>
            </a:r>
          </a:p>
        </p:txBody>
      </p:sp>
      <p:grpSp>
        <p:nvGrpSpPr>
          <p:cNvPr id="122" name="Group 121"/>
          <p:cNvGrpSpPr/>
          <p:nvPr/>
        </p:nvGrpSpPr>
        <p:grpSpPr>
          <a:xfrm>
            <a:off x="215026" y="802752"/>
            <a:ext cx="1905339" cy="5715000"/>
            <a:chOff x="215026" y="1143000"/>
            <a:chExt cx="1905339" cy="5715000"/>
          </a:xfrm>
        </p:grpSpPr>
        <p:sp>
          <p:nvSpPr>
            <p:cNvPr id="113" name="Rectangle 112"/>
            <p:cNvSpPr/>
            <p:nvPr/>
          </p:nvSpPr>
          <p:spPr>
            <a:xfrm>
              <a:off x="215026" y="1143000"/>
              <a:ext cx="1905339" cy="5715000"/>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330805" y="1274317"/>
              <a:ext cx="1697555" cy="5447188"/>
              <a:chOff x="330805" y="1274317"/>
              <a:chExt cx="1697555" cy="5447188"/>
            </a:xfrm>
          </p:grpSpPr>
          <p:sp>
            <p:nvSpPr>
              <p:cNvPr id="16" name="TextBox 15">
                <a:extLst>
                  <a:ext uri="{FF2B5EF4-FFF2-40B4-BE49-F238E27FC236}">
                    <a16:creationId xmlns:a16="http://schemas.microsoft.com/office/drawing/2014/main" id="{56C6603E-A489-8F45-B4CF-E1D9B1CA57A7}"/>
                  </a:ext>
                </a:extLst>
              </p:cNvPr>
              <p:cNvSpPr txBox="1"/>
              <p:nvPr/>
            </p:nvSpPr>
            <p:spPr>
              <a:xfrm>
                <a:off x="1097291" y="6244643"/>
                <a:ext cx="872161"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Systems Manager</a:t>
                </a:r>
              </a:p>
            </p:txBody>
          </p:sp>
          <p:pic>
            <p:nvPicPr>
              <p:cNvPr id="17" name="Graphic 85">
                <a:extLst>
                  <a:ext uri="{FF2B5EF4-FFF2-40B4-BE49-F238E27FC236}">
                    <a16:creationId xmlns:a16="http://schemas.microsoft.com/office/drawing/2014/main" id="{800B173A-436D-C542-A031-FAC5692A9F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5502" y="5647649"/>
                <a:ext cx="576000" cy="576000"/>
              </a:xfrm>
              <a:prstGeom prst="rect">
                <a:avLst/>
              </a:prstGeom>
            </p:spPr>
          </p:pic>
          <p:sp>
            <p:nvSpPr>
              <p:cNvPr id="18" name="TextBox 17">
                <a:extLst>
                  <a:ext uri="{FF2B5EF4-FFF2-40B4-BE49-F238E27FC236}">
                    <a16:creationId xmlns:a16="http://schemas.microsoft.com/office/drawing/2014/main" id="{E2EDEC96-4CBA-4349-A647-984A93D9DABB}"/>
                  </a:ext>
                </a:extLst>
              </p:cNvPr>
              <p:cNvSpPr txBox="1"/>
              <p:nvPr/>
            </p:nvSpPr>
            <p:spPr>
              <a:xfrm>
                <a:off x="1124416" y="5159246"/>
                <a:ext cx="903944"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19" name="Graphic 87">
                <a:extLst>
                  <a:ext uri="{FF2B5EF4-FFF2-40B4-BE49-F238E27FC236}">
                    <a16:creationId xmlns:a16="http://schemas.microsoft.com/office/drawing/2014/main" id="{AE05F96D-4545-7644-8732-54DA271C8E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4642" y="4559287"/>
                <a:ext cx="576000" cy="576000"/>
              </a:xfrm>
              <a:prstGeom prst="rect">
                <a:avLst/>
              </a:prstGeom>
            </p:spPr>
          </p:pic>
          <p:sp>
            <p:nvSpPr>
              <p:cNvPr id="30" name="TextBox 29">
                <a:extLst>
                  <a:ext uri="{FF2B5EF4-FFF2-40B4-BE49-F238E27FC236}">
                    <a16:creationId xmlns:a16="http://schemas.microsoft.com/office/drawing/2014/main" id="{DD2C0BE4-67B9-9644-BB10-658C5500ABED}"/>
                  </a:ext>
                </a:extLst>
              </p:cNvPr>
              <p:cNvSpPr txBox="1"/>
              <p:nvPr/>
            </p:nvSpPr>
            <p:spPr>
              <a:xfrm>
                <a:off x="330805" y="1866977"/>
                <a:ext cx="875385"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Hub </a:t>
                </a:r>
              </a:p>
            </p:txBody>
          </p:sp>
          <p:pic>
            <p:nvPicPr>
              <p:cNvPr id="31" name="Graphic 114">
                <a:extLst>
                  <a:ext uri="{FF2B5EF4-FFF2-40B4-BE49-F238E27FC236}">
                    <a16:creationId xmlns:a16="http://schemas.microsoft.com/office/drawing/2014/main" id="{97A024B2-1D6D-394A-B2A1-BDDC9867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022" y="1274317"/>
                <a:ext cx="576000" cy="576000"/>
              </a:xfrm>
              <a:prstGeom prst="rect">
                <a:avLst/>
              </a:prstGeom>
            </p:spPr>
          </p:pic>
          <p:sp>
            <p:nvSpPr>
              <p:cNvPr id="59" name="TextBox 58">
                <a:extLst>
                  <a:ext uri="{FF2B5EF4-FFF2-40B4-BE49-F238E27FC236}">
                    <a16:creationId xmlns:a16="http://schemas.microsoft.com/office/drawing/2014/main" id="{3DF31B4F-E03E-F549-8D82-49238F6E73E7}"/>
                  </a:ext>
                </a:extLst>
              </p:cNvPr>
              <p:cNvSpPr txBox="1"/>
              <p:nvPr/>
            </p:nvSpPr>
            <p:spPr>
              <a:xfrm>
                <a:off x="1033742" y="1866977"/>
                <a:ext cx="9081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Organizations</a:t>
                </a:r>
              </a:p>
            </p:txBody>
          </p:sp>
          <p:pic>
            <p:nvPicPr>
              <p:cNvPr id="60" name="Graphic 63">
                <a:extLst>
                  <a:ext uri="{FF2B5EF4-FFF2-40B4-BE49-F238E27FC236}">
                    <a16:creationId xmlns:a16="http://schemas.microsoft.com/office/drawing/2014/main" id="{372E3E83-5AEF-F34B-BFBE-950BD7D4F7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6774" y="1274317"/>
                <a:ext cx="576000" cy="576000"/>
              </a:xfrm>
              <a:prstGeom prst="rect">
                <a:avLst/>
              </a:prstGeom>
            </p:spPr>
          </p:pic>
          <p:sp>
            <p:nvSpPr>
              <p:cNvPr id="79" name="TextBox 78">
                <a:extLst>
                  <a:ext uri="{FF2B5EF4-FFF2-40B4-BE49-F238E27FC236}">
                    <a16:creationId xmlns:a16="http://schemas.microsoft.com/office/drawing/2014/main" id="{B8C6A6E9-D1D8-6F4E-BC17-A5171B50FA40}"/>
                  </a:ext>
                </a:extLst>
              </p:cNvPr>
              <p:cNvSpPr txBox="1"/>
              <p:nvPr/>
            </p:nvSpPr>
            <p:spPr>
              <a:xfrm>
                <a:off x="358052" y="2909253"/>
                <a:ext cx="791769"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Control Tower</a:t>
                </a:r>
              </a:p>
            </p:txBody>
          </p:sp>
          <p:pic>
            <p:nvPicPr>
              <p:cNvPr id="80" name="Graphic 93">
                <a:extLst>
                  <a:ext uri="{FF2B5EF4-FFF2-40B4-BE49-F238E27FC236}">
                    <a16:creationId xmlns:a16="http://schemas.microsoft.com/office/drawing/2014/main" id="{2196D254-2D21-3D47-9F07-201C510E3C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6169" y="2320855"/>
                <a:ext cx="576000" cy="576000"/>
              </a:xfrm>
              <a:prstGeom prst="rect">
                <a:avLst/>
              </a:prstGeom>
            </p:spPr>
          </p:pic>
          <p:sp>
            <p:nvSpPr>
              <p:cNvPr id="81" name="TextBox 80">
                <a:extLst>
                  <a:ext uri="{FF2B5EF4-FFF2-40B4-BE49-F238E27FC236}">
                    <a16:creationId xmlns:a16="http://schemas.microsoft.com/office/drawing/2014/main" id="{71AF66F2-E0AB-A247-9457-993FC2273C29}"/>
                  </a:ext>
                </a:extLst>
              </p:cNvPr>
              <p:cNvSpPr txBox="1"/>
              <p:nvPr/>
            </p:nvSpPr>
            <p:spPr>
              <a:xfrm>
                <a:off x="379938" y="5159246"/>
                <a:ext cx="855281"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Service Catalog</a:t>
                </a:r>
              </a:p>
            </p:txBody>
          </p:sp>
          <p:pic>
            <p:nvPicPr>
              <p:cNvPr id="82" name="Graphic 95">
                <a:extLst>
                  <a:ext uri="{FF2B5EF4-FFF2-40B4-BE49-F238E27FC236}">
                    <a16:creationId xmlns:a16="http://schemas.microsoft.com/office/drawing/2014/main" id="{009CBAA6-3B56-1C45-B102-904CF4A502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845" y="4563737"/>
                <a:ext cx="576000" cy="576000"/>
              </a:xfrm>
              <a:prstGeom prst="rect">
                <a:avLst/>
              </a:prstGeom>
            </p:spPr>
          </p:pic>
          <p:sp>
            <p:nvSpPr>
              <p:cNvPr id="83" name="TextBox 82">
                <a:extLst>
                  <a:ext uri="{FF2B5EF4-FFF2-40B4-BE49-F238E27FC236}">
                    <a16:creationId xmlns:a16="http://schemas.microsoft.com/office/drawing/2014/main" id="{61B30F6E-434D-174B-BD11-3B86760FF41A}"/>
                  </a:ext>
                </a:extLst>
              </p:cNvPr>
              <p:cNvSpPr txBox="1"/>
              <p:nvPr/>
            </p:nvSpPr>
            <p:spPr>
              <a:xfrm>
                <a:off x="344385" y="6244643"/>
                <a:ext cx="855335"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Well-Architected Tool </a:t>
                </a:r>
              </a:p>
            </p:txBody>
          </p:sp>
          <p:pic>
            <p:nvPicPr>
              <p:cNvPr id="84" name="Graphic 97">
                <a:extLst>
                  <a:ext uri="{FF2B5EF4-FFF2-40B4-BE49-F238E27FC236}">
                    <a16:creationId xmlns:a16="http://schemas.microsoft.com/office/drawing/2014/main" id="{D5D26A2B-36E3-4E41-A6A1-7A21E5A3D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7778" y="5647648"/>
                <a:ext cx="576000" cy="576000"/>
              </a:xfrm>
              <a:prstGeom prst="rect">
                <a:avLst/>
              </a:prstGeom>
            </p:spPr>
          </p:pic>
          <p:sp>
            <p:nvSpPr>
              <p:cNvPr id="85" name="TextBox 84">
                <a:extLst>
                  <a:ext uri="{FF2B5EF4-FFF2-40B4-BE49-F238E27FC236}">
                    <a16:creationId xmlns:a16="http://schemas.microsoft.com/office/drawing/2014/main" id="{818AFF1D-11FF-354F-BA6D-F1BB4BFBA239}"/>
                  </a:ext>
                </a:extLst>
              </p:cNvPr>
              <p:cNvSpPr txBox="1"/>
              <p:nvPr/>
            </p:nvSpPr>
            <p:spPr>
              <a:xfrm>
                <a:off x="1128999" y="2909253"/>
                <a:ext cx="678637"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Trusted Advisor</a:t>
                </a:r>
              </a:p>
            </p:txBody>
          </p:sp>
          <p:pic>
            <p:nvPicPr>
              <p:cNvPr id="86" name="Graphic 101">
                <a:extLst>
                  <a:ext uri="{FF2B5EF4-FFF2-40B4-BE49-F238E27FC236}">
                    <a16:creationId xmlns:a16="http://schemas.microsoft.com/office/drawing/2014/main" id="{0E90ED15-BEB5-004D-8C9A-2FDC4FB604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0139" y="2320855"/>
                <a:ext cx="576000" cy="576000"/>
              </a:xfrm>
              <a:prstGeom prst="rect">
                <a:avLst/>
              </a:prstGeom>
            </p:spPr>
          </p:pic>
        </p:grpSp>
      </p:grpSp>
      <p:grpSp>
        <p:nvGrpSpPr>
          <p:cNvPr id="123" name="Group 122"/>
          <p:cNvGrpSpPr/>
          <p:nvPr/>
        </p:nvGrpSpPr>
        <p:grpSpPr>
          <a:xfrm>
            <a:off x="2120366" y="802752"/>
            <a:ext cx="3709338" cy="5715000"/>
            <a:chOff x="2120366" y="1143000"/>
            <a:chExt cx="3709338" cy="5715000"/>
          </a:xfrm>
        </p:grpSpPr>
        <p:sp>
          <p:nvSpPr>
            <p:cNvPr id="114" name="Rectangle 113"/>
            <p:cNvSpPr/>
            <p:nvPr/>
          </p:nvSpPr>
          <p:spPr>
            <a:xfrm>
              <a:off x="2120366" y="1143000"/>
              <a:ext cx="3709338" cy="5715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0E2758A-C41F-BD4C-9216-06B19B3C140D}"/>
                </a:ext>
              </a:extLst>
            </p:cNvPr>
            <p:cNvSpPr txBox="1"/>
            <p:nvPr/>
          </p:nvSpPr>
          <p:spPr>
            <a:xfrm>
              <a:off x="4012488" y="1874588"/>
              <a:ext cx="80017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IoT Device Defender</a:t>
              </a:r>
            </a:p>
          </p:txBody>
        </p:sp>
        <p:pic>
          <p:nvPicPr>
            <p:cNvPr id="33" name="Graphic 116">
              <a:extLst>
                <a:ext uri="{FF2B5EF4-FFF2-40B4-BE49-F238E27FC236}">
                  <a16:creationId xmlns:a16="http://schemas.microsoft.com/office/drawing/2014/main" id="{1BBFFEC6-9D9C-1C4C-ACAF-8342F95F5B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36305" y="1274318"/>
              <a:ext cx="582036" cy="582036"/>
            </a:xfrm>
            <a:prstGeom prst="rect">
              <a:avLst/>
            </a:prstGeom>
          </p:spPr>
        </p:pic>
        <p:sp>
          <p:nvSpPr>
            <p:cNvPr id="34" name="TextBox 33">
              <a:extLst>
                <a:ext uri="{FF2B5EF4-FFF2-40B4-BE49-F238E27FC236}">
                  <a16:creationId xmlns:a16="http://schemas.microsoft.com/office/drawing/2014/main" id="{D85D4524-C62B-E243-8FE3-0F3147DD8411}"/>
                </a:ext>
              </a:extLst>
            </p:cNvPr>
            <p:cNvSpPr txBox="1"/>
            <p:nvPr/>
          </p:nvSpPr>
          <p:spPr>
            <a:xfrm>
              <a:off x="4329643" y="5142092"/>
              <a:ext cx="523308"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KMS</a:t>
              </a:r>
            </a:p>
          </p:txBody>
        </p:sp>
        <p:pic>
          <p:nvPicPr>
            <p:cNvPr id="35" name="Graphic 118">
              <a:extLst>
                <a:ext uri="{FF2B5EF4-FFF2-40B4-BE49-F238E27FC236}">
                  <a16:creationId xmlns:a16="http://schemas.microsoft.com/office/drawing/2014/main" id="{22CAA697-2296-AB46-963F-5FBFE28DCF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2389" y="4547009"/>
              <a:ext cx="576000" cy="576000"/>
            </a:xfrm>
            <a:prstGeom prst="rect">
              <a:avLst/>
            </a:prstGeom>
          </p:spPr>
        </p:pic>
        <p:sp>
          <p:nvSpPr>
            <p:cNvPr id="36" name="TextBox 35">
              <a:extLst>
                <a:ext uri="{FF2B5EF4-FFF2-40B4-BE49-F238E27FC236}">
                  <a16:creationId xmlns:a16="http://schemas.microsoft.com/office/drawing/2014/main" id="{ABD6A417-4B3C-6A4A-81BA-F2A7204E03AC}"/>
                </a:ext>
              </a:extLst>
            </p:cNvPr>
            <p:cNvSpPr txBox="1"/>
            <p:nvPr/>
          </p:nvSpPr>
          <p:spPr>
            <a:xfrm>
              <a:off x="2857515" y="5142092"/>
              <a:ext cx="89536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IAM</a:t>
              </a:r>
            </a:p>
          </p:txBody>
        </p:sp>
        <p:pic>
          <p:nvPicPr>
            <p:cNvPr id="37" name="Graphic 120">
              <a:extLst>
                <a:ext uri="{FF2B5EF4-FFF2-40B4-BE49-F238E27FC236}">
                  <a16:creationId xmlns:a16="http://schemas.microsoft.com/office/drawing/2014/main" id="{29AAA392-437B-104C-8107-2128B6573E1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25901" y="4547009"/>
              <a:ext cx="576000" cy="576000"/>
            </a:xfrm>
            <a:prstGeom prst="rect">
              <a:avLst/>
            </a:prstGeom>
          </p:spPr>
        </p:pic>
        <p:sp>
          <p:nvSpPr>
            <p:cNvPr id="38" name="TextBox 37">
              <a:extLst>
                <a:ext uri="{FF2B5EF4-FFF2-40B4-BE49-F238E27FC236}">
                  <a16:creationId xmlns:a16="http://schemas.microsoft.com/office/drawing/2014/main" id="{CAFECB64-10F5-CA4E-A751-0662743F4831}"/>
                </a:ext>
              </a:extLst>
            </p:cNvPr>
            <p:cNvSpPr txBox="1"/>
            <p:nvPr/>
          </p:nvSpPr>
          <p:spPr>
            <a:xfrm>
              <a:off x="4950201" y="6248250"/>
              <a:ext cx="635515"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IAM Identity Center</a:t>
              </a:r>
            </a:p>
          </p:txBody>
        </p:sp>
        <p:pic>
          <p:nvPicPr>
            <p:cNvPr id="39" name="Graphic 122">
              <a:extLst>
                <a:ext uri="{FF2B5EF4-FFF2-40B4-BE49-F238E27FC236}">
                  <a16:creationId xmlns:a16="http://schemas.microsoft.com/office/drawing/2014/main" id="{9111603F-F389-9D4C-A508-7872100F6A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03140" y="5644105"/>
              <a:ext cx="576000" cy="576000"/>
            </a:xfrm>
            <a:prstGeom prst="rect">
              <a:avLst/>
            </a:prstGeom>
          </p:spPr>
        </p:pic>
        <p:sp>
          <p:nvSpPr>
            <p:cNvPr id="48" name="TextBox 47">
              <a:extLst>
                <a:ext uri="{FF2B5EF4-FFF2-40B4-BE49-F238E27FC236}">
                  <a16:creationId xmlns:a16="http://schemas.microsoft.com/office/drawing/2014/main" id="{F474F8E7-5DFA-6D4E-960D-0927C3E71F49}"/>
                </a:ext>
              </a:extLst>
            </p:cNvPr>
            <p:cNvSpPr txBox="1"/>
            <p:nvPr/>
          </p:nvSpPr>
          <p:spPr>
            <a:xfrm>
              <a:off x="3210926" y="1874588"/>
              <a:ext cx="640253"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VPC</a:t>
              </a:r>
            </a:p>
          </p:txBody>
        </p:sp>
        <p:pic>
          <p:nvPicPr>
            <p:cNvPr id="49" name="Graphic 132">
              <a:extLst>
                <a:ext uri="{FF2B5EF4-FFF2-40B4-BE49-F238E27FC236}">
                  <a16:creationId xmlns:a16="http://schemas.microsoft.com/office/drawing/2014/main" id="{F6D8CBCF-731A-3543-A9A2-D04D2E5B4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30115" y="1274317"/>
              <a:ext cx="590328" cy="590328"/>
            </a:xfrm>
            <a:prstGeom prst="rect">
              <a:avLst/>
            </a:prstGeom>
          </p:spPr>
        </p:pic>
        <p:sp>
          <p:nvSpPr>
            <p:cNvPr id="50" name="TextBox 49">
              <a:extLst>
                <a:ext uri="{FF2B5EF4-FFF2-40B4-BE49-F238E27FC236}">
                  <a16:creationId xmlns:a16="http://schemas.microsoft.com/office/drawing/2014/main" id="{5B4D7B14-6A4E-4C4F-8B62-F73FFB89CB3C}"/>
                </a:ext>
              </a:extLst>
            </p:cNvPr>
            <p:cNvSpPr txBox="1"/>
            <p:nvPr/>
          </p:nvSpPr>
          <p:spPr>
            <a:xfrm>
              <a:off x="2338904" y="6248250"/>
              <a:ext cx="633227"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WAF</a:t>
              </a:r>
            </a:p>
          </p:txBody>
        </p:sp>
        <p:pic>
          <p:nvPicPr>
            <p:cNvPr id="51" name="Graphic 134">
              <a:extLst>
                <a:ext uri="{FF2B5EF4-FFF2-40B4-BE49-F238E27FC236}">
                  <a16:creationId xmlns:a16="http://schemas.microsoft.com/office/drawing/2014/main" id="{B4ED574D-87C9-E04D-A25C-4F93890FD0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378300" y="5644105"/>
              <a:ext cx="576000" cy="576000"/>
            </a:xfrm>
            <a:prstGeom prst="rect">
              <a:avLst/>
            </a:prstGeom>
          </p:spPr>
        </p:pic>
        <p:sp>
          <p:nvSpPr>
            <p:cNvPr id="52" name="TextBox 51">
              <a:extLst>
                <a:ext uri="{FF2B5EF4-FFF2-40B4-BE49-F238E27FC236}">
                  <a16:creationId xmlns:a16="http://schemas.microsoft.com/office/drawing/2014/main" id="{BEDE0537-BB81-814F-B012-BED255BF5070}"/>
                </a:ext>
              </a:extLst>
            </p:cNvPr>
            <p:cNvSpPr txBox="1"/>
            <p:nvPr/>
          </p:nvSpPr>
          <p:spPr>
            <a:xfrm>
              <a:off x="2250685" y="5142092"/>
              <a:ext cx="76205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Shield</a:t>
              </a:r>
            </a:p>
          </p:txBody>
        </p:sp>
        <p:pic>
          <p:nvPicPr>
            <p:cNvPr id="53" name="Graphic 136">
              <a:extLst>
                <a:ext uri="{FF2B5EF4-FFF2-40B4-BE49-F238E27FC236}">
                  <a16:creationId xmlns:a16="http://schemas.microsoft.com/office/drawing/2014/main" id="{5D4549F2-65E4-5044-BFE3-E50A963DDD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69302" y="4547010"/>
              <a:ext cx="576000" cy="576000"/>
            </a:xfrm>
            <a:prstGeom prst="rect">
              <a:avLst/>
            </a:prstGeom>
          </p:spPr>
        </p:pic>
        <p:sp>
          <p:nvSpPr>
            <p:cNvPr id="54" name="TextBox 53">
              <a:extLst>
                <a:ext uri="{FF2B5EF4-FFF2-40B4-BE49-F238E27FC236}">
                  <a16:creationId xmlns:a16="http://schemas.microsoft.com/office/drawing/2014/main" id="{D9E8FD76-4819-2A4F-84F1-A6F40386CF88}"/>
                </a:ext>
              </a:extLst>
            </p:cNvPr>
            <p:cNvSpPr txBox="1"/>
            <p:nvPr/>
          </p:nvSpPr>
          <p:spPr>
            <a:xfrm>
              <a:off x="3515967" y="5142092"/>
              <a:ext cx="826228"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Secrets Manager</a:t>
              </a:r>
            </a:p>
          </p:txBody>
        </p:sp>
        <p:pic>
          <p:nvPicPr>
            <p:cNvPr id="55" name="Graphic 138">
              <a:extLst>
                <a:ext uri="{FF2B5EF4-FFF2-40B4-BE49-F238E27FC236}">
                  <a16:creationId xmlns:a16="http://schemas.microsoft.com/office/drawing/2014/main" id="{10F5CEFC-8E0D-9A4C-83D8-1DB03534C03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84145" y="4547009"/>
              <a:ext cx="576000" cy="576000"/>
            </a:xfrm>
            <a:prstGeom prst="rect">
              <a:avLst/>
            </a:prstGeom>
          </p:spPr>
        </p:pic>
        <p:sp>
          <p:nvSpPr>
            <p:cNvPr id="56" name="TextBox 55">
              <a:extLst>
                <a:ext uri="{FF2B5EF4-FFF2-40B4-BE49-F238E27FC236}">
                  <a16:creationId xmlns:a16="http://schemas.microsoft.com/office/drawing/2014/main" id="{6845E9D7-6F35-AF4D-A3B2-CD3144A26DBB}"/>
                </a:ext>
              </a:extLst>
            </p:cNvPr>
            <p:cNvSpPr txBox="1"/>
            <p:nvPr/>
          </p:nvSpPr>
          <p:spPr>
            <a:xfrm>
              <a:off x="2945170" y="6248250"/>
              <a:ext cx="68349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Firewall Manager</a:t>
              </a:r>
            </a:p>
          </p:txBody>
        </p:sp>
        <p:pic>
          <p:nvPicPr>
            <p:cNvPr id="57" name="Graphic 140">
              <a:extLst>
                <a:ext uri="{FF2B5EF4-FFF2-40B4-BE49-F238E27FC236}">
                  <a16:creationId xmlns:a16="http://schemas.microsoft.com/office/drawing/2014/main" id="{FC738B6F-18BD-B04A-9BAC-DEBC81B297D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37530" y="5644105"/>
              <a:ext cx="576000" cy="576000"/>
            </a:xfrm>
            <a:prstGeom prst="rect">
              <a:avLst/>
            </a:prstGeom>
          </p:spPr>
        </p:pic>
        <p:sp>
          <p:nvSpPr>
            <p:cNvPr id="65" name="TextBox 64">
              <a:extLst>
                <a:ext uri="{FF2B5EF4-FFF2-40B4-BE49-F238E27FC236}">
                  <a16:creationId xmlns:a16="http://schemas.microsoft.com/office/drawing/2014/main" id="{99E414AF-89AC-3C4F-AD63-2DFC96C773B2}"/>
                </a:ext>
              </a:extLst>
            </p:cNvPr>
            <p:cNvSpPr txBox="1"/>
            <p:nvPr/>
          </p:nvSpPr>
          <p:spPr>
            <a:xfrm>
              <a:off x="3173312" y="2914611"/>
              <a:ext cx="647840"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Direct Connect</a:t>
              </a:r>
            </a:p>
          </p:txBody>
        </p:sp>
        <p:pic>
          <p:nvPicPr>
            <p:cNvPr id="66" name="Graphic 71">
              <a:extLst>
                <a:ext uri="{FF2B5EF4-FFF2-40B4-BE49-F238E27FC236}">
                  <a16:creationId xmlns:a16="http://schemas.microsoft.com/office/drawing/2014/main" id="{A4A7265C-8DA2-DA4C-8AE0-7F091E8591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29474" y="2332641"/>
              <a:ext cx="564543" cy="564543"/>
            </a:xfrm>
            <a:prstGeom prst="rect">
              <a:avLst/>
            </a:prstGeom>
          </p:spPr>
        </p:pic>
        <p:sp>
          <p:nvSpPr>
            <p:cNvPr id="67" name="TextBox 66">
              <a:extLst>
                <a:ext uri="{FF2B5EF4-FFF2-40B4-BE49-F238E27FC236}">
                  <a16:creationId xmlns:a16="http://schemas.microsoft.com/office/drawing/2014/main" id="{ECF3BAC8-3355-D749-ACBB-8A590BB02446}"/>
                </a:ext>
              </a:extLst>
            </p:cNvPr>
            <p:cNvSpPr txBox="1"/>
            <p:nvPr/>
          </p:nvSpPr>
          <p:spPr>
            <a:xfrm>
              <a:off x="2246342" y="1874588"/>
              <a:ext cx="816830"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Transit Gateway </a:t>
              </a:r>
            </a:p>
          </p:txBody>
        </p:sp>
        <p:pic>
          <p:nvPicPr>
            <p:cNvPr id="68" name="Graphic 73">
              <a:extLst>
                <a:ext uri="{FF2B5EF4-FFF2-40B4-BE49-F238E27FC236}">
                  <a16:creationId xmlns:a16="http://schemas.microsoft.com/office/drawing/2014/main" id="{8FBA0A14-9DEC-8541-A904-A8E33E67820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375813" y="1274318"/>
              <a:ext cx="592895" cy="592895"/>
            </a:xfrm>
            <a:prstGeom prst="rect">
              <a:avLst/>
            </a:prstGeom>
          </p:spPr>
        </p:pic>
        <p:sp>
          <p:nvSpPr>
            <p:cNvPr id="69" name="TextBox 68">
              <a:extLst>
                <a:ext uri="{FF2B5EF4-FFF2-40B4-BE49-F238E27FC236}">
                  <a16:creationId xmlns:a16="http://schemas.microsoft.com/office/drawing/2014/main" id="{EEC52CB8-A7C4-4F4A-BD76-FA9B6EEAE20A}"/>
                </a:ext>
              </a:extLst>
            </p:cNvPr>
            <p:cNvSpPr txBox="1"/>
            <p:nvPr/>
          </p:nvSpPr>
          <p:spPr>
            <a:xfrm>
              <a:off x="2293084" y="2914611"/>
              <a:ext cx="780608"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VPC </a:t>
              </a:r>
              <a:r>
                <a:rPr kumimoji="0" lang="en-US" sz="800" b="0" i="0" u="none" strike="noStrike" kern="1200" cap="none" spc="0" normalizeH="0" baseline="0" noProof="0" dirty="0" err="1">
                  <a:ln>
                    <a:noFill/>
                  </a:ln>
                  <a:solidFill>
                    <a:srgbClr val="000000"/>
                  </a:solidFill>
                  <a:effectLst/>
                  <a:uLnTx/>
                  <a:uFillTx/>
                  <a:latin typeface="Arial"/>
                  <a:ea typeface="+mn-ea"/>
                  <a:cs typeface="+mn-cs"/>
                </a:rPr>
                <a:t>PrivateLink</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0" name="Graphic 75">
              <a:extLst>
                <a:ext uri="{FF2B5EF4-FFF2-40B4-BE49-F238E27FC236}">
                  <a16:creationId xmlns:a16="http://schemas.microsoft.com/office/drawing/2014/main" id="{6125B503-2EF2-9B40-93FE-8BD9DB4E1C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83703" y="2332641"/>
              <a:ext cx="569724" cy="569724"/>
            </a:xfrm>
            <a:prstGeom prst="rect">
              <a:avLst/>
            </a:prstGeom>
          </p:spPr>
        </p:pic>
        <p:sp>
          <p:nvSpPr>
            <p:cNvPr id="73" name="TextBox 72">
              <a:extLst>
                <a:ext uri="{FF2B5EF4-FFF2-40B4-BE49-F238E27FC236}">
                  <a16:creationId xmlns:a16="http://schemas.microsoft.com/office/drawing/2014/main" id="{AA9158A8-7B13-5345-9861-872FABE45BE6}"/>
                </a:ext>
              </a:extLst>
            </p:cNvPr>
            <p:cNvSpPr txBox="1"/>
            <p:nvPr/>
          </p:nvSpPr>
          <p:spPr>
            <a:xfrm>
              <a:off x="4952849" y="1874588"/>
              <a:ext cx="68849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 Directory</a:t>
              </a:r>
            </a:p>
          </p:txBody>
        </p:sp>
        <p:pic>
          <p:nvPicPr>
            <p:cNvPr id="74" name="Graphic 79">
              <a:extLst>
                <a:ext uri="{FF2B5EF4-FFF2-40B4-BE49-F238E27FC236}">
                  <a16:creationId xmlns:a16="http://schemas.microsoft.com/office/drawing/2014/main" id="{A313A8CE-136D-1644-A96F-2C22ABB65B6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000023" y="1274317"/>
              <a:ext cx="587880" cy="587880"/>
            </a:xfrm>
            <a:prstGeom prst="rect">
              <a:avLst/>
            </a:prstGeom>
          </p:spPr>
        </p:pic>
        <p:sp>
          <p:nvSpPr>
            <p:cNvPr id="75" name="TextBox 74">
              <a:extLst>
                <a:ext uri="{FF2B5EF4-FFF2-40B4-BE49-F238E27FC236}">
                  <a16:creationId xmlns:a16="http://schemas.microsoft.com/office/drawing/2014/main" id="{90F4F683-4522-6543-B139-0FD2DE35654F}"/>
                </a:ext>
              </a:extLst>
            </p:cNvPr>
            <p:cNvSpPr txBox="1"/>
            <p:nvPr/>
          </p:nvSpPr>
          <p:spPr>
            <a:xfrm>
              <a:off x="4231738" y="6248250"/>
              <a:ext cx="771496"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r>
                <a:rPr kumimoji="0" lang="en-US" sz="800" b="0" i="0" u="none" strike="noStrike" kern="1200" cap="none" spc="0" normalizeH="0" baseline="0" noProof="0" dirty="0" err="1">
                  <a:ln>
                    <a:noFill/>
                  </a:ln>
                  <a:solidFill>
                    <a:srgbClr val="000000"/>
                  </a:solidFill>
                  <a:effectLst/>
                  <a:uLnTx/>
                  <a:uFillTx/>
                  <a:latin typeface="Arial"/>
                  <a:ea typeface="+mn-ea"/>
                  <a:cs typeface="+mn-cs"/>
                </a:rPr>
                <a:t>CloudHSM</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Graphic 81">
              <a:extLst>
                <a:ext uri="{FF2B5EF4-FFF2-40B4-BE49-F238E27FC236}">
                  <a16:creationId xmlns:a16="http://schemas.microsoft.com/office/drawing/2014/main" id="{83DEF15C-EFE0-D440-8ED4-CF11C92CD2D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347261" y="5644105"/>
              <a:ext cx="576000" cy="576000"/>
            </a:xfrm>
            <a:prstGeom prst="rect">
              <a:avLst/>
            </a:prstGeom>
          </p:spPr>
        </p:pic>
        <p:sp>
          <p:nvSpPr>
            <p:cNvPr id="77" name="TextBox 76">
              <a:extLst>
                <a:ext uri="{FF2B5EF4-FFF2-40B4-BE49-F238E27FC236}">
                  <a16:creationId xmlns:a16="http://schemas.microsoft.com/office/drawing/2014/main" id="{7510E2B4-80C0-EC4D-914E-506A2ECD9EA5}"/>
                </a:ext>
              </a:extLst>
            </p:cNvPr>
            <p:cNvSpPr txBox="1"/>
            <p:nvPr/>
          </p:nvSpPr>
          <p:spPr>
            <a:xfrm>
              <a:off x="3576106" y="6248250"/>
              <a:ext cx="75644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Certificate Manager</a:t>
              </a:r>
            </a:p>
          </p:txBody>
        </p:sp>
        <p:pic>
          <p:nvPicPr>
            <p:cNvPr id="78" name="Graphic 83">
              <a:extLst>
                <a:ext uri="{FF2B5EF4-FFF2-40B4-BE49-F238E27FC236}">
                  <a16:creationId xmlns:a16="http://schemas.microsoft.com/office/drawing/2014/main" id="{B501A455-8DB0-F040-A83E-F434DBC5212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696761" y="5644105"/>
              <a:ext cx="576000" cy="576000"/>
            </a:xfrm>
            <a:prstGeom prst="rect">
              <a:avLst/>
            </a:prstGeom>
          </p:spPr>
        </p:pic>
        <p:pic>
          <p:nvPicPr>
            <p:cNvPr id="87" name="Graphic 106">
              <a:extLst>
                <a:ext uri="{FF2B5EF4-FFF2-40B4-BE49-F238E27FC236}">
                  <a16:creationId xmlns:a16="http://schemas.microsoft.com/office/drawing/2014/main" id="{8D04D5C3-A12B-C94C-823C-FBA049FEF00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24644" y="2332641"/>
              <a:ext cx="567917" cy="567917"/>
            </a:xfrm>
            <a:prstGeom prst="rect">
              <a:avLst/>
            </a:prstGeom>
          </p:spPr>
        </p:pic>
        <p:sp>
          <p:nvSpPr>
            <p:cNvPr id="88" name="TextBox 87">
              <a:extLst>
                <a:ext uri="{FF2B5EF4-FFF2-40B4-BE49-F238E27FC236}">
                  <a16:creationId xmlns:a16="http://schemas.microsoft.com/office/drawing/2014/main" id="{FCBE8BFA-15FF-6348-9F15-2F1AC62560A4}"/>
                </a:ext>
              </a:extLst>
            </p:cNvPr>
            <p:cNvSpPr txBox="1"/>
            <p:nvPr/>
          </p:nvSpPr>
          <p:spPr>
            <a:xfrm>
              <a:off x="4030302" y="2914611"/>
              <a:ext cx="759279"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Resource Access manager</a:t>
              </a:r>
            </a:p>
          </p:txBody>
        </p:sp>
        <p:sp>
          <p:nvSpPr>
            <p:cNvPr id="89" name="TextBox 88">
              <a:extLst>
                <a:ext uri="{FF2B5EF4-FFF2-40B4-BE49-F238E27FC236}">
                  <a16:creationId xmlns:a16="http://schemas.microsoft.com/office/drawing/2014/main" id="{B45F7A59-6F99-B34C-83AF-E1CDDA629F68}"/>
                </a:ext>
              </a:extLst>
            </p:cNvPr>
            <p:cNvSpPr txBox="1"/>
            <p:nvPr/>
          </p:nvSpPr>
          <p:spPr>
            <a:xfrm>
              <a:off x="4978650" y="2914611"/>
              <a:ext cx="673013"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Directory Service</a:t>
              </a:r>
            </a:p>
          </p:txBody>
        </p:sp>
        <p:pic>
          <p:nvPicPr>
            <p:cNvPr id="90" name="Graphic 147">
              <a:extLst>
                <a:ext uri="{FF2B5EF4-FFF2-40B4-BE49-F238E27FC236}">
                  <a16:creationId xmlns:a16="http://schemas.microsoft.com/office/drawing/2014/main" id="{BD2BF4F1-4D5D-A14D-BD5C-7BCD7200434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992631" y="2332641"/>
              <a:ext cx="573615" cy="573615"/>
            </a:xfrm>
            <a:prstGeom prst="rect">
              <a:avLst/>
            </a:prstGeom>
          </p:spPr>
        </p:pic>
        <p:sp>
          <p:nvSpPr>
            <p:cNvPr id="91" name="TextBox 90">
              <a:extLst>
                <a:ext uri="{FF2B5EF4-FFF2-40B4-BE49-F238E27FC236}">
                  <a16:creationId xmlns:a16="http://schemas.microsoft.com/office/drawing/2014/main" id="{DC84C98E-0B04-6142-AC5D-26B00A4F1DC7}"/>
                </a:ext>
              </a:extLst>
            </p:cNvPr>
            <p:cNvSpPr txBox="1"/>
            <p:nvPr/>
          </p:nvSpPr>
          <p:spPr>
            <a:xfrm>
              <a:off x="4902772" y="5142092"/>
              <a:ext cx="762339"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Cognito</a:t>
              </a:r>
            </a:p>
          </p:txBody>
        </p:sp>
        <p:pic>
          <p:nvPicPr>
            <p:cNvPr id="92" name="Graphic 149">
              <a:extLst>
                <a:ext uri="{FF2B5EF4-FFF2-40B4-BE49-F238E27FC236}">
                  <a16:creationId xmlns:a16="http://schemas.microsoft.com/office/drawing/2014/main" id="{D124CC4D-5B7A-214D-9137-C032FCBC9CD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00635" y="4547010"/>
              <a:ext cx="576000" cy="576000"/>
            </a:xfrm>
            <a:prstGeom prst="rect">
              <a:avLst/>
            </a:prstGeom>
          </p:spPr>
        </p:pic>
      </p:grpSp>
      <p:grpSp>
        <p:nvGrpSpPr>
          <p:cNvPr id="125" name="Group 124"/>
          <p:cNvGrpSpPr/>
          <p:nvPr/>
        </p:nvGrpSpPr>
        <p:grpSpPr>
          <a:xfrm>
            <a:off x="5829705" y="802752"/>
            <a:ext cx="1665934" cy="5715000"/>
            <a:chOff x="5829705" y="1143000"/>
            <a:chExt cx="1665934" cy="5715000"/>
          </a:xfrm>
        </p:grpSpPr>
        <p:sp>
          <p:nvSpPr>
            <p:cNvPr id="115" name="Rectangle 114"/>
            <p:cNvSpPr/>
            <p:nvPr/>
          </p:nvSpPr>
          <p:spPr>
            <a:xfrm>
              <a:off x="5829705" y="1143000"/>
              <a:ext cx="1665934" cy="5715000"/>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BD7765-2AA2-2346-A4B8-A55D389C7916}"/>
                </a:ext>
              </a:extLst>
            </p:cNvPr>
            <p:cNvSpPr txBox="1"/>
            <p:nvPr/>
          </p:nvSpPr>
          <p:spPr>
            <a:xfrm>
              <a:off x="6244312" y="2923700"/>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Inspector</a:t>
              </a:r>
            </a:p>
          </p:txBody>
        </p:sp>
        <p:pic>
          <p:nvPicPr>
            <p:cNvPr id="25" name="Graphic 108">
              <a:extLst>
                <a:ext uri="{FF2B5EF4-FFF2-40B4-BE49-F238E27FC236}">
                  <a16:creationId xmlns:a16="http://schemas.microsoft.com/office/drawing/2014/main" id="{0DB61091-ABDB-954D-8474-2C03417CF40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356838" y="2335763"/>
              <a:ext cx="576000" cy="576000"/>
            </a:xfrm>
            <a:prstGeom prst="rect">
              <a:avLst/>
            </a:prstGeom>
          </p:spPr>
        </p:pic>
        <p:sp>
          <p:nvSpPr>
            <p:cNvPr id="26" name="TextBox 25">
              <a:extLst>
                <a:ext uri="{FF2B5EF4-FFF2-40B4-BE49-F238E27FC236}">
                  <a16:creationId xmlns:a16="http://schemas.microsoft.com/office/drawing/2014/main" id="{484C8213-ED36-B246-9B5F-B6C26E5D4BA5}"/>
                </a:ext>
              </a:extLst>
            </p:cNvPr>
            <p:cNvSpPr txBox="1"/>
            <p:nvPr/>
          </p:nvSpPr>
          <p:spPr>
            <a:xfrm>
              <a:off x="6285887" y="5147225"/>
              <a:ext cx="74238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Macie</a:t>
              </a:r>
            </a:p>
          </p:txBody>
        </p:sp>
        <p:pic>
          <p:nvPicPr>
            <p:cNvPr id="27" name="Graphic 110">
              <a:extLst>
                <a:ext uri="{FF2B5EF4-FFF2-40B4-BE49-F238E27FC236}">
                  <a16:creationId xmlns:a16="http://schemas.microsoft.com/office/drawing/2014/main" id="{F858B473-14F7-4C4B-A114-FACFB720E42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64662" y="4559287"/>
              <a:ext cx="576000" cy="576000"/>
            </a:xfrm>
            <a:prstGeom prst="rect">
              <a:avLst/>
            </a:prstGeom>
          </p:spPr>
        </p:pic>
        <p:sp>
          <p:nvSpPr>
            <p:cNvPr id="28" name="TextBox 27">
              <a:extLst>
                <a:ext uri="{FF2B5EF4-FFF2-40B4-BE49-F238E27FC236}">
                  <a16:creationId xmlns:a16="http://schemas.microsoft.com/office/drawing/2014/main" id="{9A3AA445-4DA8-5041-89B6-84E1A7E1197C}"/>
                </a:ext>
              </a:extLst>
            </p:cNvPr>
            <p:cNvSpPr txBox="1"/>
            <p:nvPr/>
          </p:nvSpPr>
          <p:spPr>
            <a:xfrm>
              <a:off x="6226467" y="1855646"/>
              <a:ext cx="82139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GuardDuty</a:t>
              </a:r>
            </a:p>
          </p:txBody>
        </p:sp>
        <p:pic>
          <p:nvPicPr>
            <p:cNvPr id="29" name="Graphic 112">
              <a:extLst>
                <a:ext uri="{FF2B5EF4-FFF2-40B4-BE49-F238E27FC236}">
                  <a16:creationId xmlns:a16="http://schemas.microsoft.com/office/drawing/2014/main" id="{21BAD5BD-9C78-294E-8847-483372C4310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63652" y="1271147"/>
              <a:ext cx="576000" cy="576000"/>
            </a:xfrm>
            <a:prstGeom prst="rect">
              <a:avLst/>
            </a:prstGeom>
          </p:spPr>
        </p:pic>
        <p:sp>
          <p:nvSpPr>
            <p:cNvPr id="95" name="TextBox 94">
              <a:extLst>
                <a:ext uri="{FF2B5EF4-FFF2-40B4-BE49-F238E27FC236}">
                  <a16:creationId xmlns:a16="http://schemas.microsoft.com/office/drawing/2014/main" id="{DD3CC9F8-B5DA-A840-A6E1-A79DB6024B7E}"/>
                </a:ext>
              </a:extLst>
            </p:cNvPr>
            <p:cNvSpPr txBox="1"/>
            <p:nvPr/>
          </p:nvSpPr>
          <p:spPr>
            <a:xfrm>
              <a:off x="6227555" y="6224668"/>
              <a:ext cx="86416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Hub </a:t>
              </a:r>
            </a:p>
          </p:txBody>
        </p:sp>
        <p:pic>
          <p:nvPicPr>
            <p:cNvPr id="96" name="Graphic 103">
              <a:extLst>
                <a:ext uri="{FF2B5EF4-FFF2-40B4-BE49-F238E27FC236}">
                  <a16:creationId xmlns:a16="http://schemas.microsoft.com/office/drawing/2014/main" id="{0F432F9B-97AB-974C-9220-DBC344746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804" y="5644105"/>
              <a:ext cx="576000" cy="576000"/>
            </a:xfrm>
            <a:prstGeom prst="rect">
              <a:avLst/>
            </a:prstGeom>
          </p:spPr>
        </p:pic>
      </p:grpSp>
      <p:grpSp>
        <p:nvGrpSpPr>
          <p:cNvPr id="129" name="Group 128"/>
          <p:cNvGrpSpPr/>
          <p:nvPr/>
        </p:nvGrpSpPr>
        <p:grpSpPr>
          <a:xfrm>
            <a:off x="10021284" y="802752"/>
            <a:ext cx="1972130" cy="5715000"/>
            <a:chOff x="10021284" y="1143000"/>
            <a:chExt cx="1972130" cy="5715000"/>
          </a:xfrm>
        </p:grpSpPr>
        <p:sp>
          <p:nvSpPr>
            <p:cNvPr id="117" name="Rectangle 116"/>
            <p:cNvSpPr/>
            <p:nvPr/>
          </p:nvSpPr>
          <p:spPr>
            <a:xfrm>
              <a:off x="10021284" y="1143000"/>
              <a:ext cx="1972130" cy="57150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EE205EB-3302-F14D-AD9E-A7FF141E966E}"/>
                </a:ext>
              </a:extLst>
            </p:cNvPr>
            <p:cNvSpPr txBox="1"/>
            <p:nvPr/>
          </p:nvSpPr>
          <p:spPr>
            <a:xfrm>
              <a:off x="10049702" y="6229616"/>
              <a:ext cx="738208" cy="220510"/>
            </a:xfrm>
            <a:prstGeom prst="rect">
              <a:avLst/>
            </a:prstGeom>
            <a:noFill/>
          </p:spPr>
          <p:txBody>
            <a:bodyPr wrap="square" rtlCol="0">
              <a:spAutoFit/>
            </a:bodyPr>
            <a:lstStyle>
              <a:defPPr>
                <a:defRPr lang="en-US"/>
              </a:defPPr>
              <a:lvl1pPr algn="ctr">
                <a:defRPr sz="1000"/>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Snapshot</a:t>
              </a:r>
            </a:p>
          </p:txBody>
        </p:sp>
        <p:pic>
          <p:nvPicPr>
            <p:cNvPr id="41" name="Graphic 124">
              <a:extLst>
                <a:ext uri="{FF2B5EF4-FFF2-40B4-BE49-F238E27FC236}">
                  <a16:creationId xmlns:a16="http://schemas.microsoft.com/office/drawing/2014/main" id="{3881F653-C6F7-F84A-BEB5-21EC64E8EFA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152326" y="5675727"/>
              <a:ext cx="580295" cy="580295"/>
            </a:xfrm>
            <a:prstGeom prst="rect">
              <a:avLst/>
            </a:prstGeom>
          </p:spPr>
        </p:pic>
        <p:pic>
          <p:nvPicPr>
            <p:cNvPr id="42" name="Graphic 125">
              <a:extLst>
                <a:ext uri="{FF2B5EF4-FFF2-40B4-BE49-F238E27FC236}">
                  <a16:creationId xmlns:a16="http://schemas.microsoft.com/office/drawing/2014/main" id="{A260EF80-9D82-514E-AA02-51726E60615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370906" y="5675726"/>
              <a:ext cx="568917" cy="568917"/>
            </a:xfrm>
            <a:prstGeom prst="rect">
              <a:avLst/>
            </a:prstGeom>
          </p:spPr>
        </p:pic>
        <p:sp>
          <p:nvSpPr>
            <p:cNvPr id="43" name="TextBox 42">
              <a:extLst>
                <a:ext uri="{FF2B5EF4-FFF2-40B4-BE49-F238E27FC236}">
                  <a16:creationId xmlns:a16="http://schemas.microsoft.com/office/drawing/2014/main" id="{57C0AC6A-F6A3-9D4B-AF2C-BBA66453258B}"/>
                </a:ext>
              </a:extLst>
            </p:cNvPr>
            <p:cNvSpPr txBox="1"/>
            <p:nvPr/>
          </p:nvSpPr>
          <p:spPr>
            <a:xfrm>
              <a:off x="11384321" y="6222875"/>
              <a:ext cx="555502"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Archive</a:t>
              </a:r>
            </a:p>
          </p:txBody>
        </p:sp>
        <p:pic>
          <p:nvPicPr>
            <p:cNvPr id="93" name="Graphic 150">
              <a:extLst>
                <a:ext uri="{FF2B5EF4-FFF2-40B4-BE49-F238E27FC236}">
                  <a16:creationId xmlns:a16="http://schemas.microsoft.com/office/drawing/2014/main" id="{0BB23019-1EAE-AE4D-81F5-C0B44206EAF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0725161" y="4748689"/>
              <a:ext cx="611497" cy="611497"/>
            </a:xfrm>
            <a:prstGeom prst="rect">
              <a:avLst/>
            </a:prstGeom>
          </p:spPr>
        </p:pic>
        <p:sp>
          <p:nvSpPr>
            <p:cNvPr id="94" name="TextBox 93">
              <a:extLst>
                <a:ext uri="{FF2B5EF4-FFF2-40B4-BE49-F238E27FC236}">
                  <a16:creationId xmlns:a16="http://schemas.microsoft.com/office/drawing/2014/main" id="{2B8E91C6-F0F5-B74E-9EFD-FE7D7FAF86A3}"/>
                </a:ext>
              </a:extLst>
            </p:cNvPr>
            <p:cNvSpPr txBox="1"/>
            <p:nvPr/>
          </p:nvSpPr>
          <p:spPr>
            <a:xfrm>
              <a:off x="10475463" y="5326081"/>
              <a:ext cx="11144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S3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Glacier</a:t>
              </a:r>
            </a:p>
          </p:txBody>
        </p:sp>
        <p:sp>
          <p:nvSpPr>
            <p:cNvPr id="99" name="TextBox 98">
              <a:extLst>
                <a:ext uri="{FF2B5EF4-FFF2-40B4-BE49-F238E27FC236}">
                  <a16:creationId xmlns:a16="http://schemas.microsoft.com/office/drawing/2014/main" id="{DB02A111-8634-E14F-9190-1FC12795192E}"/>
                </a:ext>
              </a:extLst>
            </p:cNvPr>
            <p:cNvSpPr txBox="1"/>
            <p:nvPr/>
          </p:nvSpPr>
          <p:spPr>
            <a:xfrm>
              <a:off x="10353599" y="2945868"/>
              <a:ext cx="1231285" cy="220510"/>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CloudFormation</a:t>
              </a:r>
            </a:p>
          </p:txBody>
        </p:sp>
        <p:pic>
          <p:nvPicPr>
            <p:cNvPr id="100" name="Graphic 142">
              <a:extLst>
                <a:ext uri="{FF2B5EF4-FFF2-40B4-BE49-F238E27FC236}">
                  <a16:creationId xmlns:a16="http://schemas.microsoft.com/office/drawing/2014/main" id="{08C68895-33CB-BB4D-8786-76A6F7A277C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0678269" y="2335026"/>
              <a:ext cx="604101" cy="604101"/>
            </a:xfrm>
            <a:prstGeom prst="rect">
              <a:avLst/>
            </a:prstGeom>
          </p:spPr>
        </p:pic>
        <p:sp>
          <p:nvSpPr>
            <p:cNvPr id="101" name="TextBox 100">
              <a:extLst>
                <a:ext uri="{FF2B5EF4-FFF2-40B4-BE49-F238E27FC236}">
                  <a16:creationId xmlns:a16="http://schemas.microsoft.com/office/drawing/2014/main" id="{92520914-4104-0D49-A0BC-CF1419EE5A6D}"/>
                </a:ext>
              </a:extLst>
            </p:cNvPr>
            <p:cNvSpPr txBox="1"/>
            <p:nvPr/>
          </p:nvSpPr>
          <p:spPr>
            <a:xfrm>
              <a:off x="10625425" y="1882786"/>
              <a:ext cx="727965" cy="338554"/>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a:ea typeface="+mn-ea"/>
                  <a:cs typeface="+mn-cs"/>
                </a:rPr>
                <a:t>OpsWorks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 name="Graphic 144">
              <a:extLst>
                <a:ext uri="{FF2B5EF4-FFF2-40B4-BE49-F238E27FC236}">
                  <a16:creationId xmlns:a16="http://schemas.microsoft.com/office/drawing/2014/main" id="{0B4D324B-A59A-AF4E-873E-B0697D9630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703603" y="1272950"/>
              <a:ext cx="603909" cy="603909"/>
            </a:xfrm>
            <a:prstGeom prst="rect">
              <a:avLst/>
            </a:prstGeom>
          </p:spPr>
        </p:pic>
      </p:grpSp>
      <p:grpSp>
        <p:nvGrpSpPr>
          <p:cNvPr id="131" name="Group 130"/>
          <p:cNvGrpSpPr/>
          <p:nvPr/>
        </p:nvGrpSpPr>
        <p:grpSpPr>
          <a:xfrm>
            <a:off x="7552801" y="3974455"/>
            <a:ext cx="2411320" cy="2483943"/>
            <a:chOff x="7599659" y="4314703"/>
            <a:chExt cx="2411320" cy="2483943"/>
          </a:xfrm>
        </p:grpSpPr>
        <p:sp>
          <p:nvSpPr>
            <p:cNvPr id="9" name="Rectangle 8">
              <a:extLst>
                <a:ext uri="{FF2B5EF4-FFF2-40B4-BE49-F238E27FC236}">
                  <a16:creationId xmlns:a16="http://schemas.microsoft.com/office/drawing/2014/main" id="{55DDC487-A738-3C45-9670-701FA80196EB}"/>
                </a:ext>
              </a:extLst>
            </p:cNvPr>
            <p:cNvSpPr/>
            <p:nvPr/>
          </p:nvSpPr>
          <p:spPr>
            <a:xfrm>
              <a:off x="8110247" y="4314703"/>
              <a:ext cx="1199048"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Investigate</a:t>
              </a:r>
            </a:p>
          </p:txBody>
        </p:sp>
        <p:sp>
          <p:nvSpPr>
            <p:cNvPr id="44" name="TextBox 43">
              <a:extLst>
                <a:ext uri="{FF2B5EF4-FFF2-40B4-BE49-F238E27FC236}">
                  <a16:creationId xmlns:a16="http://schemas.microsoft.com/office/drawing/2014/main" id="{9D45A60D-72F1-0C4F-8390-68374DB7C5A0}"/>
                </a:ext>
              </a:extLst>
            </p:cNvPr>
            <p:cNvSpPr txBox="1"/>
            <p:nvPr/>
          </p:nvSpPr>
          <p:spPr>
            <a:xfrm>
              <a:off x="9229928" y="5328710"/>
              <a:ext cx="7810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CloudTrail</a:t>
              </a:r>
            </a:p>
          </p:txBody>
        </p:sp>
        <p:pic>
          <p:nvPicPr>
            <p:cNvPr id="45" name="Graphic 128">
              <a:extLst>
                <a:ext uri="{FF2B5EF4-FFF2-40B4-BE49-F238E27FC236}">
                  <a16:creationId xmlns:a16="http://schemas.microsoft.com/office/drawing/2014/main" id="{A4A486AA-0710-3649-AC68-D9DDFBBF8BB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330009" y="4747695"/>
              <a:ext cx="576000" cy="576000"/>
            </a:xfrm>
            <a:prstGeom prst="rect">
              <a:avLst/>
            </a:prstGeom>
          </p:spPr>
        </p:pic>
        <p:sp>
          <p:nvSpPr>
            <p:cNvPr id="46" name="TextBox 45">
              <a:extLst>
                <a:ext uri="{FF2B5EF4-FFF2-40B4-BE49-F238E27FC236}">
                  <a16:creationId xmlns:a16="http://schemas.microsoft.com/office/drawing/2014/main" id="{5799B776-1B54-BC45-A684-8CAFDB09568A}"/>
                </a:ext>
              </a:extLst>
            </p:cNvPr>
            <p:cNvSpPr txBox="1"/>
            <p:nvPr/>
          </p:nvSpPr>
          <p:spPr>
            <a:xfrm>
              <a:off x="8390852" y="5328710"/>
              <a:ext cx="8448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47" name="Graphic 130">
              <a:extLst>
                <a:ext uri="{FF2B5EF4-FFF2-40B4-BE49-F238E27FC236}">
                  <a16:creationId xmlns:a16="http://schemas.microsoft.com/office/drawing/2014/main" id="{D827DD31-599A-D541-A615-62C23A970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504" y="4750511"/>
              <a:ext cx="576000" cy="576000"/>
            </a:xfrm>
            <a:prstGeom prst="rect">
              <a:avLst/>
            </a:prstGeom>
          </p:spPr>
        </p:pic>
        <p:sp>
          <p:nvSpPr>
            <p:cNvPr id="61" name="TextBox 60">
              <a:extLst>
                <a:ext uri="{FF2B5EF4-FFF2-40B4-BE49-F238E27FC236}">
                  <a16:creationId xmlns:a16="http://schemas.microsoft.com/office/drawing/2014/main" id="{3D2D9123-6DF8-3241-9E79-1F2C9AABD505}"/>
                </a:ext>
              </a:extLst>
            </p:cNvPr>
            <p:cNvSpPr txBox="1"/>
            <p:nvPr/>
          </p:nvSpPr>
          <p:spPr>
            <a:xfrm>
              <a:off x="8268283" y="6449961"/>
              <a:ext cx="98604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Personal Health Dashboard</a:t>
              </a:r>
            </a:p>
          </p:txBody>
        </p:sp>
        <p:pic>
          <p:nvPicPr>
            <p:cNvPr id="62" name="Graphic 65">
              <a:extLst>
                <a:ext uri="{FF2B5EF4-FFF2-40B4-BE49-F238E27FC236}">
                  <a16:creationId xmlns:a16="http://schemas.microsoft.com/office/drawing/2014/main" id="{D88CDFE5-C723-DE47-AB61-179AC7B627C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497522" y="5867386"/>
              <a:ext cx="576000" cy="576000"/>
            </a:xfrm>
            <a:prstGeom prst="rect">
              <a:avLst/>
            </a:prstGeom>
          </p:spPr>
        </p:pic>
        <p:sp>
          <p:nvSpPr>
            <p:cNvPr id="63" name="TextBox 62">
              <a:extLst>
                <a:ext uri="{FF2B5EF4-FFF2-40B4-BE49-F238E27FC236}">
                  <a16:creationId xmlns:a16="http://schemas.microsoft.com/office/drawing/2014/main" id="{7AD5C7B0-5AC7-9B47-BA60-2D15A4921BEE}"/>
                </a:ext>
              </a:extLst>
            </p:cNvPr>
            <p:cNvSpPr txBox="1"/>
            <p:nvPr/>
          </p:nvSpPr>
          <p:spPr>
            <a:xfrm>
              <a:off x="9287091" y="6449961"/>
              <a:ext cx="661728"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Route 53</a:t>
              </a:r>
            </a:p>
          </p:txBody>
        </p:sp>
        <p:pic>
          <p:nvPicPr>
            <p:cNvPr id="64" name="Graphic 69">
              <a:extLst>
                <a:ext uri="{FF2B5EF4-FFF2-40B4-BE49-F238E27FC236}">
                  <a16:creationId xmlns:a16="http://schemas.microsoft.com/office/drawing/2014/main" id="{9A520575-AD71-BD4F-98B3-638ECAB290B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326537" y="5867385"/>
              <a:ext cx="576000" cy="576000"/>
            </a:xfrm>
            <a:prstGeom prst="rect">
              <a:avLst/>
            </a:prstGeom>
          </p:spPr>
        </p:pic>
        <p:sp>
          <p:nvSpPr>
            <p:cNvPr id="103" name="TextBox 102">
              <a:extLst>
                <a:ext uri="{FF2B5EF4-FFF2-40B4-BE49-F238E27FC236}">
                  <a16:creationId xmlns:a16="http://schemas.microsoft.com/office/drawing/2014/main" id="{EFED3017-97CB-C245-962A-969F38E93CDD}"/>
                </a:ext>
              </a:extLst>
            </p:cNvPr>
            <p:cNvSpPr txBox="1"/>
            <p:nvPr/>
          </p:nvSpPr>
          <p:spPr>
            <a:xfrm>
              <a:off x="7599659" y="5709961"/>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Detective</a:t>
              </a:r>
            </a:p>
          </p:txBody>
        </p:sp>
        <p:pic>
          <p:nvPicPr>
            <p:cNvPr id="110" name="Picture 109">
              <a:extLst>
                <a:ext uri="{FF2B5EF4-FFF2-40B4-BE49-F238E27FC236}">
                  <a16:creationId xmlns:a16="http://schemas.microsoft.com/office/drawing/2014/main" id="{6DDC1D9B-B118-2B47-8A5F-658CCEB67A11}"/>
                </a:ext>
              </a:extLst>
            </p:cNvPr>
            <p:cNvPicPr>
              <a:picLocks noChangeAspect="1"/>
            </p:cNvPicPr>
            <p:nvPr/>
          </p:nvPicPr>
          <p:blipFill>
            <a:blip r:embed="rId84">
              <a:extLst>
                <a:ext uri="{28A0092B-C50C-407E-A947-70E740481C1C}">
                  <a14:useLocalDpi xmlns:a14="http://schemas.microsoft.com/office/drawing/2010/main" val="0"/>
                </a:ext>
              </a:extLst>
            </a:blip>
            <a:srcRect/>
            <a:stretch/>
          </p:blipFill>
          <p:spPr>
            <a:xfrm>
              <a:off x="7715756" y="5151990"/>
              <a:ext cx="575908" cy="575908"/>
            </a:xfrm>
            <a:prstGeom prst="rect">
              <a:avLst/>
            </a:prstGeom>
          </p:spPr>
        </p:pic>
      </p:grpSp>
      <p:sp>
        <p:nvSpPr>
          <p:cNvPr id="118" name="Rounded Rectangle 117"/>
          <p:cNvSpPr/>
          <p:nvPr/>
        </p:nvSpPr>
        <p:spPr>
          <a:xfrm>
            <a:off x="0" y="3215849"/>
            <a:ext cx="12192000" cy="721513"/>
          </a:xfrm>
          <a:prstGeom prst="chevron">
            <a:avLst>
              <a:gd name="adj" fmla="val 28877"/>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C6EDA85-45DD-194C-9B53-05F61637CB5B}"/>
              </a:ext>
            </a:extLst>
          </p:cNvPr>
          <p:cNvSpPr/>
          <p:nvPr/>
        </p:nvSpPr>
        <p:spPr>
          <a:xfrm>
            <a:off x="3443409" y="3342535"/>
            <a:ext cx="1174077" cy="468141"/>
          </a:xfrm>
          <a:prstGeom prst="rect">
            <a:avLst/>
          </a:prstGeom>
          <a:noFill/>
        </p:spPr>
        <p:txBody>
          <a:bodyPr wrap="squar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Protect</a:t>
            </a:r>
          </a:p>
        </p:txBody>
      </p:sp>
      <p:sp>
        <p:nvSpPr>
          <p:cNvPr id="12" name="Rectangle 11">
            <a:extLst>
              <a:ext uri="{FF2B5EF4-FFF2-40B4-BE49-F238E27FC236}">
                <a16:creationId xmlns:a16="http://schemas.microsoft.com/office/drawing/2014/main" id="{5880CF16-63D1-ED49-89D9-5D24FBEE7CE2}"/>
              </a:ext>
            </a:extLst>
          </p:cNvPr>
          <p:cNvSpPr/>
          <p:nvPr/>
        </p:nvSpPr>
        <p:spPr>
          <a:xfrm>
            <a:off x="502244" y="3342535"/>
            <a:ext cx="1181544"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Identify</a:t>
            </a:r>
          </a:p>
        </p:txBody>
      </p:sp>
      <p:sp>
        <p:nvSpPr>
          <p:cNvPr id="10" name="Rectangle 9">
            <a:extLst>
              <a:ext uri="{FF2B5EF4-FFF2-40B4-BE49-F238E27FC236}">
                <a16:creationId xmlns:a16="http://schemas.microsoft.com/office/drawing/2014/main" id="{18378C57-60FF-B74F-A136-0B3E35EFF415}"/>
              </a:ext>
            </a:extLst>
          </p:cNvPr>
          <p:cNvSpPr/>
          <p:nvPr/>
        </p:nvSpPr>
        <p:spPr>
          <a:xfrm>
            <a:off x="10429899" y="3342535"/>
            <a:ext cx="1225466"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Recover</a:t>
            </a:r>
          </a:p>
        </p:txBody>
      </p:sp>
      <p:sp>
        <p:nvSpPr>
          <p:cNvPr id="6" name="Rectangle 5">
            <a:extLst>
              <a:ext uri="{FF2B5EF4-FFF2-40B4-BE49-F238E27FC236}">
                <a16:creationId xmlns:a16="http://schemas.microsoft.com/office/drawing/2014/main" id="{6E1B8F3E-FE06-6949-8184-4151D03CD517}"/>
              </a:ext>
            </a:extLst>
          </p:cNvPr>
          <p:cNvSpPr/>
          <p:nvPr/>
        </p:nvSpPr>
        <p:spPr>
          <a:xfrm>
            <a:off x="6174208" y="3342535"/>
            <a:ext cx="1031631"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Detect</a:t>
            </a:r>
          </a:p>
        </p:txBody>
      </p:sp>
      <p:sp>
        <p:nvSpPr>
          <p:cNvPr id="7" name="Rectangle 6">
            <a:extLst>
              <a:ext uri="{FF2B5EF4-FFF2-40B4-BE49-F238E27FC236}">
                <a16:creationId xmlns:a16="http://schemas.microsoft.com/office/drawing/2014/main" id="{A2767755-6EC8-D24A-8740-C306BC04EF31}"/>
              </a:ext>
            </a:extLst>
          </p:cNvPr>
          <p:cNvSpPr/>
          <p:nvPr/>
        </p:nvSpPr>
        <p:spPr>
          <a:xfrm>
            <a:off x="8122472" y="3342535"/>
            <a:ext cx="1318055"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Respond</a:t>
            </a:r>
          </a:p>
        </p:txBody>
      </p:sp>
      <p:sp>
        <p:nvSpPr>
          <p:cNvPr id="127" name="Rounded Rectangle 117">
            <a:extLst>
              <a:ext uri="{FF2B5EF4-FFF2-40B4-BE49-F238E27FC236}">
                <a16:creationId xmlns:a16="http://schemas.microsoft.com/office/drawing/2014/main" id="{04AB745D-1A4C-4FF3-9D65-0274A8CB67F1}"/>
              </a:ext>
            </a:extLst>
          </p:cNvPr>
          <p:cNvSpPr/>
          <p:nvPr/>
        </p:nvSpPr>
        <p:spPr>
          <a:xfrm>
            <a:off x="10049701" y="3215849"/>
            <a:ext cx="2156637" cy="721513"/>
          </a:xfrm>
          <a:prstGeom prst="chevron">
            <a:avLst>
              <a:gd name="adj" fmla="val 28877"/>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9F3E91D-EA2C-487B-ACF2-B17E5E9F89BC}"/>
              </a:ext>
            </a:extLst>
          </p:cNvPr>
          <p:cNvSpPr/>
          <p:nvPr/>
        </p:nvSpPr>
        <p:spPr>
          <a:xfrm>
            <a:off x="7511890" y="802752"/>
            <a:ext cx="2502525" cy="571500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2628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1BDE3E-AAA5-43CB-9656-26633DFB4DE0}"/>
              </a:ext>
            </a:extLst>
          </p:cNvPr>
          <p:cNvSpPr>
            <a:spLocks noGrp="1"/>
          </p:cNvSpPr>
          <p:nvPr>
            <p:ph type="body" sz="quarter" idx="10"/>
          </p:nvPr>
        </p:nvSpPr>
        <p:spPr/>
        <p:txBody>
          <a:bodyPr/>
          <a:lstStyle/>
          <a:p>
            <a:r>
              <a:rPr lang="en-GB" dirty="0"/>
              <a:t>SCP Examples</a:t>
            </a:r>
          </a:p>
        </p:txBody>
      </p:sp>
      <p:sp>
        <p:nvSpPr>
          <p:cNvPr id="3" name="Text Placeholder 2">
            <a:extLst>
              <a:ext uri="{FF2B5EF4-FFF2-40B4-BE49-F238E27FC236}">
                <a16:creationId xmlns:a16="http://schemas.microsoft.com/office/drawing/2014/main" id="{3D8A5E48-6C0A-4A64-A18F-A9EFDFA4DE66}"/>
              </a:ext>
            </a:extLst>
          </p:cNvPr>
          <p:cNvSpPr>
            <a:spLocks noGrp="1"/>
          </p:cNvSpPr>
          <p:nvPr>
            <p:ph type="body" sz="quarter" idx="11"/>
          </p:nvPr>
        </p:nvSpPr>
        <p:spPr/>
        <p:txBody>
          <a:bodyPr/>
          <a:lstStyle/>
          <a:p>
            <a:r>
              <a:rPr lang="en-GB" dirty="0"/>
              <a:t>No Internet Gateway for VPC</a:t>
            </a:r>
          </a:p>
        </p:txBody>
      </p:sp>
      <p:pic>
        <p:nvPicPr>
          <p:cNvPr id="7" name="Picture 6">
            <a:extLst>
              <a:ext uri="{FF2B5EF4-FFF2-40B4-BE49-F238E27FC236}">
                <a16:creationId xmlns:a16="http://schemas.microsoft.com/office/drawing/2014/main" id="{F56516D4-D447-48AC-B70D-DE00289A595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41167" y="1343022"/>
            <a:ext cx="4629150" cy="2800351"/>
          </a:xfrm>
          <a:prstGeom prst="rect">
            <a:avLst/>
          </a:prstGeom>
        </p:spPr>
      </p:pic>
      <p:pic>
        <p:nvPicPr>
          <p:cNvPr id="9" name="Picture 8">
            <a:extLst>
              <a:ext uri="{FF2B5EF4-FFF2-40B4-BE49-F238E27FC236}">
                <a16:creationId xmlns:a16="http://schemas.microsoft.com/office/drawing/2014/main" id="{4AA6D894-1471-4E47-B5AC-351B4F29CE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1683" y="1343023"/>
            <a:ext cx="4629150" cy="2800351"/>
          </a:xfrm>
          <a:prstGeom prst="rect">
            <a:avLst/>
          </a:prstGeom>
        </p:spPr>
      </p:pic>
      <p:sp>
        <p:nvSpPr>
          <p:cNvPr id="10" name="Text Placeholder 2">
            <a:extLst>
              <a:ext uri="{FF2B5EF4-FFF2-40B4-BE49-F238E27FC236}">
                <a16:creationId xmlns:a16="http://schemas.microsoft.com/office/drawing/2014/main" id="{6005A230-D685-4075-9004-18B87FA49094}"/>
              </a:ext>
            </a:extLst>
          </p:cNvPr>
          <p:cNvSpPr txBox="1">
            <a:spLocks/>
          </p:cNvSpPr>
          <p:nvPr/>
        </p:nvSpPr>
        <p:spPr>
          <a:xfrm>
            <a:off x="6314117" y="780147"/>
            <a:ext cx="5683250" cy="56635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79FD7"/>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Stop </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CloudTrail from being disabled</a:t>
            </a:r>
          </a:p>
        </p:txBody>
      </p:sp>
      <p:sp>
        <p:nvSpPr>
          <p:cNvPr id="12" name="TextBox 11">
            <a:hlinkClick r:id="rId4"/>
            <a:extLst>
              <a:ext uri="{FF2B5EF4-FFF2-40B4-BE49-F238E27FC236}">
                <a16:creationId xmlns:a16="http://schemas.microsoft.com/office/drawing/2014/main" id="{117FA630-A8DD-4137-9CEE-C8C459EE3C8D}"/>
              </a:ext>
            </a:extLst>
          </p:cNvPr>
          <p:cNvSpPr txBox="1"/>
          <p:nvPr/>
        </p:nvSpPr>
        <p:spPr>
          <a:xfrm>
            <a:off x="3048000" y="6219478"/>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6191F"/>
                </a:solidFill>
                <a:effectLst/>
                <a:uLnTx/>
                <a:uFillTx/>
                <a:latin typeface="Amazon Ember" panose="020B0603020204020204"/>
                <a:ea typeface="+mn-ea"/>
                <a:cs typeface="+mn-cs"/>
              </a:rPr>
              <a:t>More Example service control policies</a:t>
            </a:r>
          </a:p>
        </p:txBody>
      </p:sp>
      <p:pic>
        <p:nvPicPr>
          <p:cNvPr id="14" name="Picture 13">
            <a:hlinkClick r:id="rId4"/>
            <a:extLst>
              <a:ext uri="{FF2B5EF4-FFF2-40B4-BE49-F238E27FC236}">
                <a16:creationId xmlns:a16="http://schemas.microsoft.com/office/drawing/2014/main" id="{C0CF1B37-96DD-4A32-941F-CC660B860D8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77884" y="5778870"/>
            <a:ext cx="543001" cy="536967"/>
          </a:xfrm>
          <a:prstGeom prst="rect">
            <a:avLst/>
          </a:prstGeom>
        </p:spPr>
      </p:pic>
    </p:spTree>
    <p:extLst>
      <p:ext uri="{BB962C8B-B14F-4D97-AF65-F5344CB8AC3E}">
        <p14:creationId xmlns:p14="http://schemas.microsoft.com/office/powerpoint/2010/main" val="404135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2D19C-EE60-4D6F-BF32-45F1DB4B6344}"/>
              </a:ext>
            </a:extLst>
          </p:cNvPr>
          <p:cNvSpPr>
            <a:spLocks noGrp="1"/>
          </p:cNvSpPr>
          <p:nvPr>
            <p:ph type="body" sz="quarter" idx="10"/>
          </p:nvPr>
        </p:nvSpPr>
        <p:spPr/>
        <p:txBody>
          <a:bodyPr/>
          <a:lstStyle/>
          <a:p>
            <a:r>
              <a:rPr lang="en-GB" dirty="0"/>
              <a:t>Incident Manager </a:t>
            </a:r>
          </a:p>
        </p:txBody>
      </p:sp>
      <p:sp>
        <p:nvSpPr>
          <p:cNvPr id="3" name="Text Placeholder 2">
            <a:extLst>
              <a:ext uri="{FF2B5EF4-FFF2-40B4-BE49-F238E27FC236}">
                <a16:creationId xmlns:a16="http://schemas.microsoft.com/office/drawing/2014/main" id="{3E1A01AB-3AD3-4BA3-A8C9-F9ACCEA90D99}"/>
              </a:ext>
            </a:extLst>
          </p:cNvPr>
          <p:cNvSpPr>
            <a:spLocks noGrp="1"/>
          </p:cNvSpPr>
          <p:nvPr>
            <p:ph type="body" sz="quarter" idx="11"/>
          </p:nvPr>
        </p:nvSpPr>
        <p:spPr/>
        <p:txBody>
          <a:bodyPr/>
          <a:lstStyle/>
          <a:p>
            <a:r>
              <a:rPr lang="en-US" dirty="0"/>
              <a:t>Incident </a:t>
            </a:r>
          </a:p>
          <a:p>
            <a:pPr lvl="1"/>
            <a:r>
              <a:rPr lang="en-US" dirty="0"/>
              <a:t>General Definition – Unusual or unexpected happening</a:t>
            </a:r>
          </a:p>
          <a:p>
            <a:pPr lvl="1"/>
            <a:r>
              <a:rPr lang="en-US" dirty="0"/>
              <a:t>IT Definition – An issue with application or service</a:t>
            </a:r>
          </a:p>
          <a:p>
            <a:r>
              <a:rPr lang="en-US" dirty="0"/>
              <a:t>AWS Systems Manager Incident Manager provides a step-by-step framework based on best practices to identify and react to incidents, such as service outages or security threats. </a:t>
            </a:r>
          </a:p>
          <a:p>
            <a:r>
              <a:rPr lang="en-US" dirty="0"/>
              <a:t>The primary focus of Incident Manager is to help restore affected services or applications to normal as quickly as possible through a complete incident lifecycle management solution.</a:t>
            </a:r>
            <a:endParaRPr lang="en-GB" dirty="0"/>
          </a:p>
        </p:txBody>
      </p:sp>
      <p:sp>
        <p:nvSpPr>
          <p:cNvPr id="4" name="TextBox 19">
            <a:extLst>
              <a:ext uri="{FF2B5EF4-FFF2-40B4-BE49-F238E27FC236}">
                <a16:creationId xmlns:a16="http://schemas.microsoft.com/office/drawing/2014/main" id="{ADEA7BFB-937B-4FD2-9CA2-F71E0FBBCBC9}"/>
              </a:ext>
            </a:extLst>
          </p:cNvPr>
          <p:cNvSpPr txBox="1">
            <a:spLocks noChangeArrowheads="1"/>
          </p:cNvSpPr>
          <p:nvPr/>
        </p:nvSpPr>
        <p:spPr bwMode="auto">
          <a:xfrm>
            <a:off x="9247483" y="6199572"/>
            <a:ext cx="2944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5" name="Graphic 81">
            <a:extLst>
              <a:ext uri="{FF2B5EF4-FFF2-40B4-BE49-F238E27FC236}">
                <a16:creationId xmlns:a16="http://schemas.microsoft.com/office/drawing/2014/main" id="{EE769C7F-8729-4272-A039-187C7FB805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1934" y="4385782"/>
            <a:ext cx="1813792" cy="1813790"/>
          </a:xfrm>
          <a:prstGeom prst="rect">
            <a:avLst/>
          </a:prstGeom>
        </p:spPr>
      </p:pic>
      <p:grpSp>
        <p:nvGrpSpPr>
          <p:cNvPr id="7" name="Group 6">
            <a:extLst>
              <a:ext uri="{FF2B5EF4-FFF2-40B4-BE49-F238E27FC236}">
                <a16:creationId xmlns:a16="http://schemas.microsoft.com/office/drawing/2014/main" id="{4620823A-B11F-4600-A338-E55DE95DFA92}"/>
              </a:ext>
            </a:extLst>
          </p:cNvPr>
          <p:cNvGrpSpPr/>
          <p:nvPr/>
        </p:nvGrpSpPr>
        <p:grpSpPr>
          <a:xfrm>
            <a:off x="444500" y="5973645"/>
            <a:ext cx="1084197" cy="718682"/>
            <a:chOff x="11017196" y="5973645"/>
            <a:chExt cx="1084197" cy="718682"/>
          </a:xfrm>
        </p:grpSpPr>
        <p:pic>
          <p:nvPicPr>
            <p:cNvPr id="8" name="Picture 7">
              <a:hlinkClick r:id="rId5"/>
              <a:extLst>
                <a:ext uri="{FF2B5EF4-FFF2-40B4-BE49-F238E27FC236}">
                  <a16:creationId xmlns:a16="http://schemas.microsoft.com/office/drawing/2014/main" id="{009D680E-DCA1-4EE1-97FB-42DE0952E3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4951" y="5973645"/>
              <a:ext cx="548688" cy="542591"/>
            </a:xfrm>
            <a:prstGeom prst="rect">
              <a:avLst/>
            </a:prstGeom>
          </p:spPr>
        </p:pic>
        <p:sp>
          <p:nvSpPr>
            <p:cNvPr id="9" name="TextBox 23">
              <a:hlinkClick r:id="rId5"/>
              <a:extLst>
                <a:ext uri="{FF2B5EF4-FFF2-40B4-BE49-F238E27FC236}">
                  <a16:creationId xmlns:a16="http://schemas.microsoft.com/office/drawing/2014/main" id="{1E3EE324-78B2-4D46-B128-2F638703B44B}"/>
                </a:ext>
              </a:extLst>
            </p:cNvPr>
            <p:cNvSpPr txBox="1">
              <a:spLocks noChangeArrowheads="1"/>
            </p:cNvSpPr>
            <p:nvPr/>
          </p:nvSpPr>
          <p:spPr bwMode="auto">
            <a:xfrm>
              <a:off x="11017196" y="6415328"/>
              <a:ext cx="1084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Example</a:t>
              </a:r>
            </a:p>
          </p:txBody>
        </p:sp>
      </p:grpSp>
    </p:spTree>
    <p:extLst>
      <p:ext uri="{BB962C8B-B14F-4D97-AF65-F5344CB8AC3E}">
        <p14:creationId xmlns:p14="http://schemas.microsoft.com/office/powerpoint/2010/main" val="164379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9768A22D-8A36-47BA-ACD6-57016F688D89}"/>
              </a:ext>
            </a:extLst>
          </p:cNvPr>
          <p:cNvSpPr/>
          <p:nvPr/>
        </p:nvSpPr>
        <p:spPr>
          <a:xfrm>
            <a:off x="207034" y="3683409"/>
            <a:ext cx="11777934" cy="2958691"/>
          </a:xfrm>
          <a:prstGeom prst="roundRect">
            <a:avLst>
              <a:gd name="adj" fmla="val 735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Rounded Corners 143">
            <a:extLst>
              <a:ext uri="{FF2B5EF4-FFF2-40B4-BE49-F238E27FC236}">
                <a16:creationId xmlns:a16="http://schemas.microsoft.com/office/drawing/2014/main" id="{56AAE5FB-C25F-4703-9A63-B7F7CE0B02F8}"/>
              </a:ext>
            </a:extLst>
          </p:cNvPr>
          <p:cNvSpPr/>
          <p:nvPr/>
        </p:nvSpPr>
        <p:spPr>
          <a:xfrm>
            <a:off x="207034" y="686514"/>
            <a:ext cx="11777934" cy="2899533"/>
          </a:xfrm>
          <a:prstGeom prst="roundRect">
            <a:avLst>
              <a:gd name="adj" fmla="val 735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B9371820-2265-43D6-8E29-70BECF399AE6}"/>
              </a:ext>
            </a:extLst>
          </p:cNvPr>
          <p:cNvSpPr>
            <a:spLocks noGrp="1"/>
          </p:cNvSpPr>
          <p:nvPr>
            <p:ph type="body" sz="quarter" idx="10"/>
          </p:nvPr>
        </p:nvSpPr>
        <p:spPr/>
        <p:txBody>
          <a:bodyPr>
            <a:normAutofit lnSpcReduction="10000"/>
          </a:bodyPr>
          <a:lstStyle/>
          <a:p>
            <a:r>
              <a:rPr lang="en-GB" dirty="0"/>
              <a:t>Incident Management</a:t>
            </a:r>
          </a:p>
        </p:txBody>
      </p:sp>
      <p:sp>
        <p:nvSpPr>
          <p:cNvPr id="24" name="Text Placeholder 23">
            <a:extLst>
              <a:ext uri="{FF2B5EF4-FFF2-40B4-BE49-F238E27FC236}">
                <a16:creationId xmlns:a16="http://schemas.microsoft.com/office/drawing/2014/main" id="{52E0D1BE-B087-44EE-AC70-C4041558E68A}"/>
              </a:ext>
            </a:extLst>
          </p:cNvPr>
          <p:cNvSpPr>
            <a:spLocks noGrp="1"/>
          </p:cNvSpPr>
          <p:nvPr>
            <p:ph type="body" sz="quarter" idx="11"/>
          </p:nvPr>
        </p:nvSpPr>
        <p:spPr/>
        <p:txBody>
          <a:bodyPr/>
          <a:lstStyle/>
          <a:p>
            <a:endParaRPr lang="en-GB"/>
          </a:p>
        </p:txBody>
      </p:sp>
      <p:grpSp>
        <p:nvGrpSpPr>
          <p:cNvPr id="5" name="Group 4">
            <a:extLst>
              <a:ext uri="{FF2B5EF4-FFF2-40B4-BE49-F238E27FC236}">
                <a16:creationId xmlns:a16="http://schemas.microsoft.com/office/drawing/2014/main" id="{802B344D-D298-4478-B01D-B05DA1BCBF78}"/>
              </a:ext>
            </a:extLst>
          </p:cNvPr>
          <p:cNvGrpSpPr/>
          <p:nvPr/>
        </p:nvGrpSpPr>
        <p:grpSpPr>
          <a:xfrm>
            <a:off x="1602334" y="785887"/>
            <a:ext cx="1573900" cy="2437144"/>
            <a:chOff x="1602334" y="785887"/>
            <a:chExt cx="1573900" cy="2437144"/>
          </a:xfrm>
        </p:grpSpPr>
        <p:sp>
          <p:nvSpPr>
            <p:cNvPr id="28" name="Rectangle: Rounded Corners 27">
              <a:extLst>
                <a:ext uri="{FF2B5EF4-FFF2-40B4-BE49-F238E27FC236}">
                  <a16:creationId xmlns:a16="http://schemas.microsoft.com/office/drawing/2014/main" id="{8A352BBE-A740-4EFC-BC1C-E39E55574048}"/>
                </a:ext>
              </a:extLst>
            </p:cNvPr>
            <p:cNvSpPr/>
            <p:nvPr/>
          </p:nvSpPr>
          <p:spPr>
            <a:xfrm>
              <a:off x="1938938" y="785887"/>
              <a:ext cx="1237296" cy="2437144"/>
            </a:xfrm>
            <a:prstGeom prst="roundRect">
              <a:avLst/>
            </a:prstGeom>
            <a:solidFill>
              <a:schemeClr val="bg1"/>
            </a:solidFill>
            <a:ln>
              <a:solidFill>
                <a:schemeClr val="accent6"/>
              </a:solidFill>
            </a:ln>
          </p:spPr>
          <p:style>
            <a:lnRef idx="1">
              <a:schemeClr val="accent2"/>
            </a:lnRef>
            <a:fillRef idx="2">
              <a:schemeClr val="accent2"/>
            </a:fillRef>
            <a:effectRef idx="1">
              <a:schemeClr val="accent2"/>
            </a:effectRef>
            <a:fontRef idx="minor">
              <a:schemeClr val="dk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Detect</a:t>
              </a:r>
            </a:p>
          </p:txBody>
        </p:sp>
        <p:pic>
          <p:nvPicPr>
            <p:cNvPr id="8" name="Picture 7">
              <a:extLst>
                <a:ext uri="{FF2B5EF4-FFF2-40B4-BE49-F238E27FC236}">
                  <a16:creationId xmlns:a16="http://schemas.microsoft.com/office/drawing/2014/main" id="{8A4657D9-99A1-4CEF-937B-8127E8E89E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2162893" y="934868"/>
              <a:ext cx="772749" cy="772749"/>
            </a:xfrm>
            <a:prstGeom prst="rect">
              <a:avLst/>
            </a:prstGeom>
          </p:spPr>
        </p:pic>
        <p:pic>
          <p:nvPicPr>
            <p:cNvPr id="14" name="Picture 13">
              <a:extLst>
                <a:ext uri="{FF2B5EF4-FFF2-40B4-BE49-F238E27FC236}">
                  <a16:creationId xmlns:a16="http://schemas.microsoft.com/office/drawing/2014/main" id="{EDD6EEB1-D857-4569-A405-CE5B6E47E22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79879" r="97764">
                          <a14:foregroundMark x1="84701" y1="40984" x2="84997" y2="51490"/>
                          <a14:foregroundMark x1="89248" y1="44262" x2="88611" y2="52608"/>
                          <a14:foregroundMark x1="87020" y1="18629" x2="88952" y2="29732"/>
                          <a14:foregroundMark x1="88475" y1="19225" x2="93908" y2="27720"/>
                          <a14:foregroundMark x1="93658" y1="18778" x2="86883" y2="29061"/>
                          <a14:foregroundMark x1="88497" y1="28912" x2="92953" y2="26230"/>
                        </a14:backgroundRemoval>
                      </a14:imgEffect>
                    </a14:imgLayer>
                  </a14:imgProps>
                </a:ext>
                <a:ext uri="{28A0092B-C50C-407E-A947-70E740481C1C}">
                  <a14:useLocalDpi xmlns:a14="http://schemas.microsoft.com/office/drawing/2010/main" val="0"/>
                </a:ext>
              </a:extLst>
            </a:blip>
            <a:srcRect l="77643" t="13931" r="3420" b="12134"/>
            <a:stretch/>
          </p:blipFill>
          <p:spPr>
            <a:xfrm>
              <a:off x="2260011" y="2022647"/>
              <a:ext cx="695842" cy="828868"/>
            </a:xfrm>
            <a:prstGeom prst="rect">
              <a:avLst/>
            </a:prstGeom>
          </p:spPr>
        </p:pic>
        <p:cxnSp>
          <p:nvCxnSpPr>
            <p:cNvPr id="70" name="Straight Arrow Connector 69">
              <a:extLst>
                <a:ext uri="{FF2B5EF4-FFF2-40B4-BE49-F238E27FC236}">
                  <a16:creationId xmlns:a16="http://schemas.microsoft.com/office/drawing/2014/main" id="{1EFA668D-69C9-4E27-B5A8-7CF917629CF4}"/>
                </a:ext>
              </a:extLst>
            </p:cNvPr>
            <p:cNvCxnSpPr>
              <a:cxnSpLocks/>
            </p:cNvCxnSpPr>
            <p:nvPr/>
          </p:nvCxnSpPr>
          <p:spPr>
            <a:xfrm flipV="1">
              <a:off x="1602334" y="1834929"/>
              <a:ext cx="346189" cy="7935"/>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C4AF8E0E-A2F6-4E63-813D-AFD8DF4301C4}"/>
              </a:ext>
            </a:extLst>
          </p:cNvPr>
          <p:cNvGrpSpPr/>
          <p:nvPr/>
        </p:nvGrpSpPr>
        <p:grpSpPr>
          <a:xfrm>
            <a:off x="4836178" y="785885"/>
            <a:ext cx="2198195" cy="2432415"/>
            <a:chOff x="4836178" y="785885"/>
            <a:chExt cx="2198195" cy="2432415"/>
          </a:xfrm>
        </p:grpSpPr>
        <p:sp>
          <p:nvSpPr>
            <p:cNvPr id="30" name="Rectangle: Rounded Corners 29">
              <a:extLst>
                <a:ext uri="{FF2B5EF4-FFF2-40B4-BE49-F238E27FC236}">
                  <a16:creationId xmlns:a16="http://schemas.microsoft.com/office/drawing/2014/main" id="{0C1A8DDD-7850-4507-936D-2D4FAA8AA2FB}"/>
                </a:ext>
              </a:extLst>
            </p:cNvPr>
            <p:cNvSpPr/>
            <p:nvPr/>
          </p:nvSpPr>
          <p:spPr>
            <a:xfrm>
              <a:off x="5155864" y="785885"/>
              <a:ext cx="1878509" cy="2432415"/>
            </a:xfrm>
            <a:prstGeom prst="roundRect">
              <a:avLst>
                <a:gd name="adj" fmla="val 7613"/>
              </a:avLst>
            </a:prstGeom>
            <a:solidFill>
              <a:schemeClr val="bg1"/>
            </a:solidFill>
            <a:ln>
              <a:solidFill>
                <a:schemeClr val="accent6"/>
              </a:solidFill>
            </a:ln>
          </p:spPr>
          <p:style>
            <a:lnRef idx="1">
              <a:schemeClr val="accent6"/>
            </a:lnRef>
            <a:fillRef idx="2">
              <a:schemeClr val="accent6"/>
            </a:fillRef>
            <a:effectRef idx="1">
              <a:schemeClr val="accent6"/>
            </a:effectRef>
            <a:fontRef idx="minor">
              <a:schemeClr val="dk1"/>
            </a:fontRef>
          </p:style>
          <p:txBody>
            <a:bodyPr t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Engage the right team</a:t>
              </a:r>
            </a:p>
          </p:txBody>
        </p:sp>
        <p:pic>
          <p:nvPicPr>
            <p:cNvPr id="20" name="Picture 19">
              <a:extLst>
                <a:ext uri="{FF2B5EF4-FFF2-40B4-BE49-F238E27FC236}">
                  <a16:creationId xmlns:a16="http://schemas.microsoft.com/office/drawing/2014/main" id="{16EF77F2-C407-449C-9CE3-91E06DB7024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72" b="99475" l="562" r="99064">
                          <a14:foregroundMark x1="9316" y1="48828" x2="8755" y2="63985"/>
                          <a14:foregroundMark x1="66292" y1="41350" x2="85861" y2="56427"/>
                          <a14:foregroundMark x1="91760" y1="57559" x2="91760" y2="61237"/>
                          <a14:foregroundMark x1="43071" y1="50121" x2="71301" y2="50889"/>
                          <a14:foregroundMark x1="22097" y1="88642" x2="68165" y2="87753"/>
                          <a14:foregroundMark x1="68165" y1="87753" x2="40169" y2="94018"/>
                          <a14:foregroundMark x1="40169" y1="94018" x2="16199" y2="91350"/>
                          <a14:foregroundMark x1="16199" y1="91350" x2="34036" y2="81447"/>
                          <a14:foregroundMark x1="34036" y1="81447" x2="56929" y2="83670"/>
                          <a14:foregroundMark x1="56929" y1="83670" x2="63436" y2="86742"/>
                          <a14:foregroundMark x1="11236" y1="91390" x2="23783" y2="95796"/>
                          <a14:foregroundMark x1="84176" y1="90016" x2="81695" y2="88561"/>
                          <a14:foregroundMark x1="23315" y1="83549" x2="33989" y2="80639"/>
                          <a14:foregroundMark x1="43539" y1="79345" x2="32865" y2="80194"/>
                          <a14:foregroundMark x1="26404" y1="99475" x2="26404" y2="99475"/>
                          <a14:foregroundMark x1="25702" y1="62086" x2="32397" y2="68472"/>
                          <a14:foregroundMark x1="78699" y1="60226" x2="86470" y2="69442"/>
                          <a14:foregroundMark x1="67603" y1="37146" x2="67603" y2="42401"/>
                          <a14:foregroundMark x1="68118" y1="38157" x2="52154" y2="38763"/>
                          <a14:foregroundMark x1="39279" y1="66774" x2="57912" y2="66168"/>
                          <a14:foregroundMark x1="5243" y1="14632" x2="44429" y2="14875"/>
                          <a14:foregroundMark x1="44429" y1="14875" x2="64700" y2="14430"/>
                          <a14:foregroundMark x1="64700" y1="14430" x2="88343" y2="14996"/>
                          <a14:foregroundMark x1="75890" y1="19644" x2="69897" y2="26880"/>
                          <a14:foregroundMark x1="99157" y1="23363" x2="90777" y2="23282"/>
                          <a14:foregroundMark x1="88062" y1="3112" x2="54822" y2="3638"/>
                          <a14:foregroundMark x1="562" y1="7397" x2="936" y2="13258"/>
                        </a14:backgroundRemoval>
                      </a14:imgEffect>
                    </a14:imgLayer>
                  </a14:imgProps>
                </a:ext>
                <a:ext uri="{28A0092B-C50C-407E-A947-70E740481C1C}">
                  <a14:useLocalDpi xmlns:a14="http://schemas.microsoft.com/office/drawing/2010/main" val="0"/>
                </a:ext>
              </a:extLst>
            </a:blip>
            <a:stretch>
              <a:fillRect/>
            </a:stretch>
          </p:blipFill>
          <p:spPr>
            <a:xfrm>
              <a:off x="5393980" y="867726"/>
              <a:ext cx="1480882" cy="1715896"/>
            </a:xfrm>
            <a:prstGeom prst="rect">
              <a:avLst/>
            </a:prstGeom>
          </p:spPr>
        </p:pic>
        <p:cxnSp>
          <p:nvCxnSpPr>
            <p:cNvPr id="75" name="Straight Arrow Connector 74">
              <a:extLst>
                <a:ext uri="{FF2B5EF4-FFF2-40B4-BE49-F238E27FC236}">
                  <a16:creationId xmlns:a16="http://schemas.microsoft.com/office/drawing/2014/main" id="{EA41F0A6-A3F9-4E7D-A259-CDEC807264DF}"/>
                </a:ext>
              </a:extLst>
            </p:cNvPr>
            <p:cNvCxnSpPr>
              <a:cxnSpLocks/>
            </p:cNvCxnSpPr>
            <p:nvPr/>
          </p:nvCxnSpPr>
          <p:spPr>
            <a:xfrm flipV="1">
              <a:off x="4836178" y="1838896"/>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A4EB7A6-7B30-4965-A55C-4AF4775CD2D6}"/>
              </a:ext>
            </a:extLst>
          </p:cNvPr>
          <p:cNvGrpSpPr/>
          <p:nvPr/>
        </p:nvGrpSpPr>
        <p:grpSpPr>
          <a:xfrm>
            <a:off x="7075449" y="785886"/>
            <a:ext cx="1567387" cy="2441875"/>
            <a:chOff x="7075449" y="785886"/>
            <a:chExt cx="1567387" cy="2441875"/>
          </a:xfrm>
        </p:grpSpPr>
        <p:sp>
          <p:nvSpPr>
            <p:cNvPr id="32" name="Rectangle: Rounded Corners 31">
              <a:extLst>
                <a:ext uri="{FF2B5EF4-FFF2-40B4-BE49-F238E27FC236}">
                  <a16:creationId xmlns:a16="http://schemas.microsoft.com/office/drawing/2014/main" id="{2ED2E74E-C191-4AB5-9500-6F6B9E1E9C49}"/>
                </a:ext>
              </a:extLst>
            </p:cNvPr>
            <p:cNvSpPr/>
            <p:nvPr/>
          </p:nvSpPr>
          <p:spPr>
            <a:xfrm>
              <a:off x="7405540" y="785886"/>
              <a:ext cx="1237296" cy="2441875"/>
            </a:xfrm>
            <a:prstGeom prst="roundRect">
              <a:avLst/>
            </a:prstGeom>
            <a:solidFill>
              <a:schemeClr val="bg1"/>
            </a:solidFill>
            <a:ln>
              <a:solidFill>
                <a:schemeClr val="accent6"/>
              </a:solidFill>
            </a:ln>
          </p:spPr>
          <p:style>
            <a:lnRef idx="1">
              <a:schemeClr val="accent1"/>
            </a:lnRef>
            <a:fillRef idx="2">
              <a:schemeClr val="accent1"/>
            </a:fillRef>
            <a:effectRef idx="1">
              <a:schemeClr val="accent1"/>
            </a:effectRef>
            <a:fontRef idx="minor">
              <a:schemeClr val="dk1"/>
            </a:fontRef>
          </p:style>
          <p:txBody>
            <a:bodyPr l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Preliminary Check</a:t>
              </a:r>
            </a:p>
          </p:txBody>
        </p:sp>
        <p:pic>
          <p:nvPicPr>
            <p:cNvPr id="25" name="Picture 24">
              <a:extLst>
                <a:ext uri="{FF2B5EF4-FFF2-40B4-BE49-F238E27FC236}">
                  <a16:creationId xmlns:a16="http://schemas.microsoft.com/office/drawing/2014/main" id="{0AF5AC43-BECB-41CF-843C-343217E4D958}"/>
                </a:ext>
              </a:extLst>
            </p:cNvPr>
            <p:cNvPicPr>
              <a:picLocks noChangeAspect="1"/>
            </p:cNvPicPr>
            <p:nvPr/>
          </p:nvPicPr>
          <p:blipFill rotWithShape="1">
            <a:blip r:embed="rId7">
              <a:extLst>
                <a:ext uri="{28A0092B-C50C-407E-A947-70E740481C1C}">
                  <a14:useLocalDpi xmlns:a14="http://schemas.microsoft.com/office/drawing/2010/main" val="0"/>
                </a:ext>
              </a:extLst>
            </a:blip>
            <a:srcRect l="80428" t="71368"/>
            <a:stretch/>
          </p:blipFill>
          <p:spPr>
            <a:xfrm>
              <a:off x="7543262" y="1823495"/>
              <a:ext cx="1018193" cy="666528"/>
            </a:xfrm>
            <a:prstGeom prst="rect">
              <a:avLst/>
            </a:prstGeom>
          </p:spPr>
        </p:pic>
        <p:cxnSp>
          <p:nvCxnSpPr>
            <p:cNvPr id="76" name="Straight Arrow Connector 75">
              <a:extLst>
                <a:ext uri="{FF2B5EF4-FFF2-40B4-BE49-F238E27FC236}">
                  <a16:creationId xmlns:a16="http://schemas.microsoft.com/office/drawing/2014/main" id="{B07FAD74-E666-4B55-8C8B-709BE58E7411}"/>
                </a:ext>
              </a:extLst>
            </p:cNvPr>
            <p:cNvCxnSpPr>
              <a:cxnSpLocks/>
            </p:cNvCxnSpPr>
            <p:nvPr/>
          </p:nvCxnSpPr>
          <p:spPr>
            <a:xfrm flipV="1">
              <a:off x="7075449" y="1840184"/>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748AE4A8-464F-4096-AAF2-D208BFF0F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4901" y="832164"/>
              <a:ext cx="945054" cy="945054"/>
            </a:xfrm>
            <a:prstGeom prst="rect">
              <a:avLst/>
            </a:prstGeom>
          </p:spPr>
        </p:pic>
      </p:grpSp>
      <p:grpSp>
        <p:nvGrpSpPr>
          <p:cNvPr id="4" name="Group 3">
            <a:extLst>
              <a:ext uri="{FF2B5EF4-FFF2-40B4-BE49-F238E27FC236}">
                <a16:creationId xmlns:a16="http://schemas.microsoft.com/office/drawing/2014/main" id="{9CD7C098-D598-4A2A-9C31-22642BDF53E5}"/>
              </a:ext>
            </a:extLst>
          </p:cNvPr>
          <p:cNvGrpSpPr/>
          <p:nvPr/>
        </p:nvGrpSpPr>
        <p:grpSpPr>
          <a:xfrm>
            <a:off x="330475" y="785283"/>
            <a:ext cx="1237296" cy="2442575"/>
            <a:chOff x="330475" y="785283"/>
            <a:chExt cx="1237296" cy="2442575"/>
          </a:xfrm>
        </p:grpSpPr>
        <p:sp>
          <p:nvSpPr>
            <p:cNvPr id="59" name="Rectangle: Rounded Corners 58">
              <a:extLst>
                <a:ext uri="{FF2B5EF4-FFF2-40B4-BE49-F238E27FC236}">
                  <a16:creationId xmlns:a16="http://schemas.microsoft.com/office/drawing/2014/main" id="{6FCD46E7-7EB9-4781-88DB-13BE426606EF}"/>
                </a:ext>
              </a:extLst>
            </p:cNvPr>
            <p:cNvSpPr/>
            <p:nvPr/>
          </p:nvSpPr>
          <p:spPr>
            <a:xfrm>
              <a:off x="330475" y="785283"/>
              <a:ext cx="1237296" cy="2442575"/>
            </a:xfrm>
            <a:prstGeom prst="roundRect">
              <a:avLst/>
            </a:prstGeom>
            <a:solidFill>
              <a:schemeClr val="bg1"/>
            </a:solidFill>
            <a:ln>
              <a:solidFill>
                <a:schemeClr val="accent6"/>
              </a:solidFill>
            </a:ln>
          </p:spPr>
          <p:style>
            <a:lnRef idx="1">
              <a:schemeClr val="accent5"/>
            </a:lnRef>
            <a:fillRef idx="2">
              <a:schemeClr val="accent5"/>
            </a:fillRef>
            <a:effectRef idx="1">
              <a:schemeClr val="accent5"/>
            </a:effectRef>
            <a:fontRef idx="minor">
              <a:schemeClr val="dk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Incident</a:t>
              </a:r>
            </a:p>
          </p:txBody>
        </p:sp>
        <p:pic>
          <p:nvPicPr>
            <p:cNvPr id="88" name="Picture 87">
              <a:extLst>
                <a:ext uri="{FF2B5EF4-FFF2-40B4-BE49-F238E27FC236}">
                  <a16:creationId xmlns:a16="http://schemas.microsoft.com/office/drawing/2014/main" id="{2E8B9D65-92A8-452D-942B-CC7319F4DB1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1610" b="44892" l="24512" r="38074">
                          <a14:foregroundMark x1="34348" y1="28560" x2="34711" y2="27941"/>
                          <a14:foregroundMark x1="35325" y1="19350" x2="36483" y2="25929"/>
                          <a14:foregroundMark x1="34166" y1="16254" x2="34166" y2="16254"/>
                          <a14:foregroundMark x1="37710" y1="31192" x2="38096" y2="34830"/>
                          <a14:foregroundMark x1="24920" y1="30573" x2="24920" y2="30573"/>
                          <a14:foregroundMark x1="29805" y1="15712" x2="29600" y2="18421"/>
                          <a14:foregroundMark x1="24512" y1="37461" x2="24625" y2="40789"/>
                        </a14:backgroundRemoval>
                      </a14:imgEffect>
                    </a14:imgLayer>
                  </a14:imgProps>
                </a:ext>
                <a:ext uri="{28A0092B-C50C-407E-A947-70E740481C1C}">
                  <a14:useLocalDpi xmlns:a14="http://schemas.microsoft.com/office/drawing/2010/main" val="0"/>
                </a:ext>
              </a:extLst>
            </a:blip>
            <a:srcRect l="23587" t="7502" r="60881" b="50818"/>
            <a:stretch/>
          </p:blipFill>
          <p:spPr>
            <a:xfrm>
              <a:off x="388662" y="952747"/>
              <a:ext cx="1116618" cy="879188"/>
            </a:xfrm>
            <a:prstGeom prst="rect">
              <a:avLst/>
            </a:prstGeom>
          </p:spPr>
        </p:pic>
        <p:pic>
          <p:nvPicPr>
            <p:cNvPr id="89" name="Picture 88">
              <a:extLst>
                <a:ext uri="{FF2B5EF4-FFF2-40B4-BE49-F238E27FC236}">
                  <a16:creationId xmlns:a16="http://schemas.microsoft.com/office/drawing/2014/main" id="{DCD0935E-9D48-458A-9C6C-6064321CBDB2}"/>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1610" b="44892" l="5089" r="19128">
                          <a14:foregroundMark x1="18264" y1="14706" x2="18378" y2="31734"/>
                          <a14:foregroundMark x1="18378" y1="31734" x2="18378" y2="31734"/>
                          <a14:foregroundMark x1="5134" y1="26006" x2="5089" y2="31192"/>
                          <a14:foregroundMark x1="18333" y1="33050" x2="18492" y2="41796"/>
                          <a14:foregroundMark x1="18991" y1="11842" x2="19128" y2="43498"/>
                          <a14:foregroundMark x1="19128" y1="43498" x2="19105" y2="43498"/>
                          <a14:foregroundMark x1="15629" y1="21517" x2="15856" y2="23297"/>
                          <a14:foregroundMark x1="16538" y1="22755" x2="15879" y2="23762"/>
                          <a14:foregroundMark x1="14816" y1="23916" x2="15043" y2="25542"/>
                        </a14:backgroundRemoval>
                      </a14:imgEffect>
                    </a14:imgLayer>
                  </a14:imgProps>
                </a:ext>
                <a:ext uri="{28A0092B-C50C-407E-A947-70E740481C1C}">
                  <a14:useLocalDpi xmlns:a14="http://schemas.microsoft.com/office/drawing/2010/main" val="0"/>
                </a:ext>
              </a:extLst>
            </a:blip>
            <a:srcRect l="3897" t="7502" r="80571" b="50818"/>
            <a:stretch/>
          </p:blipFill>
          <p:spPr>
            <a:xfrm>
              <a:off x="383176" y="2042560"/>
              <a:ext cx="1122104" cy="883508"/>
            </a:xfrm>
            <a:prstGeom prst="rect">
              <a:avLst/>
            </a:prstGeom>
          </p:spPr>
        </p:pic>
      </p:grpSp>
      <p:grpSp>
        <p:nvGrpSpPr>
          <p:cNvPr id="11" name="Group 10">
            <a:extLst>
              <a:ext uri="{FF2B5EF4-FFF2-40B4-BE49-F238E27FC236}">
                <a16:creationId xmlns:a16="http://schemas.microsoft.com/office/drawing/2014/main" id="{6E2F54D3-13B9-431B-83C2-ED7D8D4D25A2}"/>
              </a:ext>
            </a:extLst>
          </p:cNvPr>
          <p:cNvGrpSpPr/>
          <p:nvPr/>
        </p:nvGrpSpPr>
        <p:grpSpPr>
          <a:xfrm>
            <a:off x="8687712" y="772217"/>
            <a:ext cx="1563587" cy="2441875"/>
            <a:chOff x="8687712" y="772217"/>
            <a:chExt cx="1563587" cy="2441875"/>
          </a:xfrm>
        </p:grpSpPr>
        <p:sp>
          <p:nvSpPr>
            <p:cNvPr id="98" name="Rectangle: Rounded Corners 97">
              <a:extLst>
                <a:ext uri="{FF2B5EF4-FFF2-40B4-BE49-F238E27FC236}">
                  <a16:creationId xmlns:a16="http://schemas.microsoft.com/office/drawing/2014/main" id="{2932C362-64A7-4DDA-B9E2-C46904EB258F}"/>
                </a:ext>
              </a:extLst>
            </p:cNvPr>
            <p:cNvSpPr/>
            <p:nvPr/>
          </p:nvSpPr>
          <p:spPr>
            <a:xfrm>
              <a:off x="9014003" y="772217"/>
              <a:ext cx="1237296" cy="2441875"/>
            </a:xfrm>
            <a:prstGeom prst="roundRect">
              <a:avLst/>
            </a:prstGeom>
            <a:solidFill>
              <a:schemeClr val="bg1"/>
            </a:solidFill>
            <a:ln>
              <a:solidFill>
                <a:schemeClr val="accent6"/>
              </a:solidFill>
            </a:ln>
          </p:spPr>
          <p:style>
            <a:lnRef idx="1">
              <a:schemeClr val="accent1"/>
            </a:lnRef>
            <a:fillRef idx="2">
              <a:schemeClr val="accent1"/>
            </a:fillRef>
            <a:effectRef idx="1">
              <a:schemeClr val="accent1"/>
            </a:effectRef>
            <a:fontRef idx="minor">
              <a:schemeClr val="dk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First Aid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(Stage 1)</a:t>
              </a:r>
            </a:p>
          </p:txBody>
        </p:sp>
        <p:pic>
          <p:nvPicPr>
            <p:cNvPr id="64" name="Picture 63">
              <a:extLst>
                <a:ext uri="{FF2B5EF4-FFF2-40B4-BE49-F238E27FC236}">
                  <a16:creationId xmlns:a16="http://schemas.microsoft.com/office/drawing/2014/main" id="{E40744B0-932B-44CC-81EA-BFBD7D723A0F}"/>
                </a:ext>
              </a:extLst>
            </p:cNvPr>
            <p:cNvPicPr>
              <a:picLocks noChangeAspect="1"/>
            </p:cNvPicPr>
            <p:nvPr/>
          </p:nvPicPr>
          <p:blipFill rotWithShape="1">
            <a:blip r:embed="rId13">
              <a:extLst>
                <a:ext uri="{28A0092B-C50C-407E-A947-70E740481C1C}">
                  <a14:useLocalDpi xmlns:a14="http://schemas.microsoft.com/office/drawing/2010/main" val="0"/>
                </a:ext>
              </a:extLst>
            </a:blip>
            <a:srcRect l="23842" t="22461" r="23842" b="24618"/>
            <a:stretch/>
          </p:blipFill>
          <p:spPr>
            <a:xfrm>
              <a:off x="9323191" y="805122"/>
              <a:ext cx="692158" cy="698727"/>
            </a:xfrm>
            <a:prstGeom prst="ellipse">
              <a:avLst/>
            </a:prstGeom>
          </p:spPr>
        </p:pic>
        <p:pic>
          <p:nvPicPr>
            <p:cNvPr id="106" name="Picture 105">
              <a:extLst>
                <a:ext uri="{FF2B5EF4-FFF2-40B4-BE49-F238E27FC236}">
                  <a16:creationId xmlns:a16="http://schemas.microsoft.com/office/drawing/2014/main" id="{68EA8BF1-F405-4632-90D8-CD228D429D8F}"/>
                </a:ext>
              </a:extLst>
            </p:cNvPr>
            <p:cNvPicPr>
              <a:picLocks noChangeAspect="1"/>
            </p:cNvPicPr>
            <p:nvPr/>
          </p:nvPicPr>
          <p:blipFill rotWithShape="1">
            <a:blip r:embed="rId14">
              <a:extLst>
                <a:ext uri="{28A0092B-C50C-407E-A947-70E740481C1C}">
                  <a14:useLocalDpi xmlns:a14="http://schemas.microsoft.com/office/drawing/2010/main" val="0"/>
                </a:ext>
              </a:extLst>
            </a:blip>
            <a:srcRect l="23290" t="8487" r="23290" b="15031"/>
            <a:stretch/>
          </p:blipFill>
          <p:spPr>
            <a:xfrm>
              <a:off x="9311107" y="1583976"/>
              <a:ext cx="631964" cy="904792"/>
            </a:xfrm>
            <a:prstGeom prst="rect">
              <a:avLst/>
            </a:prstGeom>
          </p:spPr>
        </p:pic>
        <p:cxnSp>
          <p:nvCxnSpPr>
            <p:cNvPr id="108" name="Straight Arrow Connector 107">
              <a:extLst>
                <a:ext uri="{FF2B5EF4-FFF2-40B4-BE49-F238E27FC236}">
                  <a16:creationId xmlns:a16="http://schemas.microsoft.com/office/drawing/2014/main" id="{0EC19795-816C-4970-92F6-F1BA05FA14F3}"/>
                </a:ext>
              </a:extLst>
            </p:cNvPr>
            <p:cNvCxnSpPr>
              <a:cxnSpLocks/>
            </p:cNvCxnSpPr>
            <p:nvPr/>
          </p:nvCxnSpPr>
          <p:spPr>
            <a:xfrm flipV="1">
              <a:off x="8687712" y="1831174"/>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419A054-AC8F-47BE-9481-8D6ECD313B25}"/>
              </a:ext>
            </a:extLst>
          </p:cNvPr>
          <p:cNvGrpSpPr/>
          <p:nvPr/>
        </p:nvGrpSpPr>
        <p:grpSpPr>
          <a:xfrm>
            <a:off x="10291374" y="779896"/>
            <a:ext cx="1568386" cy="2441875"/>
            <a:chOff x="10291374" y="779896"/>
            <a:chExt cx="1568386" cy="2441875"/>
          </a:xfrm>
        </p:grpSpPr>
        <p:sp>
          <p:nvSpPr>
            <p:cNvPr id="99" name="Rectangle: Rounded Corners 98">
              <a:extLst>
                <a:ext uri="{FF2B5EF4-FFF2-40B4-BE49-F238E27FC236}">
                  <a16:creationId xmlns:a16="http://schemas.microsoft.com/office/drawing/2014/main" id="{E17FFCB6-BB96-409E-BDA3-5FC2D97792CC}"/>
                </a:ext>
              </a:extLst>
            </p:cNvPr>
            <p:cNvSpPr/>
            <p:nvPr/>
          </p:nvSpPr>
          <p:spPr>
            <a:xfrm>
              <a:off x="10622464" y="779896"/>
              <a:ext cx="1237296" cy="2441875"/>
            </a:xfrm>
            <a:prstGeom prst="roundRect">
              <a:avLst/>
            </a:prstGeom>
            <a:solidFill>
              <a:schemeClr val="bg1"/>
            </a:solidFill>
            <a:ln>
              <a:solidFill>
                <a:schemeClr val="accent6"/>
              </a:solidFill>
            </a:ln>
          </p:spPr>
          <p:style>
            <a:lnRef idx="1">
              <a:schemeClr val="accent1"/>
            </a:lnRef>
            <a:fillRef idx="2">
              <a:schemeClr val="accent1"/>
            </a:fillRef>
            <a:effectRef idx="1">
              <a:schemeClr val="accent1"/>
            </a:effectRef>
            <a:fontRef idx="minor">
              <a:schemeClr val="dk1"/>
            </a:fontRef>
          </p:style>
          <p:txBody>
            <a:bodyPr l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Air Ambulance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(Stage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Escalation</a:t>
              </a:r>
            </a:p>
          </p:txBody>
        </p:sp>
        <p:pic>
          <p:nvPicPr>
            <p:cNvPr id="100" name="Picture 99">
              <a:extLst>
                <a:ext uri="{FF2B5EF4-FFF2-40B4-BE49-F238E27FC236}">
                  <a16:creationId xmlns:a16="http://schemas.microsoft.com/office/drawing/2014/main" id="{C6B3F087-B0D3-40A0-9759-8FE6ED7E27A8}"/>
                </a:ext>
              </a:extLst>
            </p:cNvPr>
            <p:cNvPicPr>
              <a:picLocks noChangeAspect="1"/>
            </p:cNvPicPr>
            <p:nvPr/>
          </p:nvPicPr>
          <p:blipFill rotWithShape="1">
            <a:blip r:embed="rId15">
              <a:extLst>
                <a:ext uri="{28A0092B-C50C-407E-A947-70E740481C1C}">
                  <a14:useLocalDpi xmlns:a14="http://schemas.microsoft.com/office/drawing/2010/main" val="0"/>
                </a:ext>
              </a:extLst>
            </a:blip>
            <a:srcRect l="1899" r="38791"/>
            <a:stretch/>
          </p:blipFill>
          <p:spPr>
            <a:xfrm>
              <a:off x="10641660" y="1407608"/>
              <a:ext cx="1198904" cy="631694"/>
            </a:xfrm>
            <a:prstGeom prst="roundRect">
              <a:avLst>
                <a:gd name="adj" fmla="val 9334"/>
              </a:avLst>
            </a:prstGeom>
          </p:spPr>
        </p:pic>
        <p:cxnSp>
          <p:nvCxnSpPr>
            <p:cNvPr id="109" name="Straight Arrow Connector 108">
              <a:extLst>
                <a:ext uri="{FF2B5EF4-FFF2-40B4-BE49-F238E27FC236}">
                  <a16:creationId xmlns:a16="http://schemas.microsoft.com/office/drawing/2014/main" id="{48CFC036-2565-4E4E-8ABF-2BAB9EE83A71}"/>
                </a:ext>
              </a:extLst>
            </p:cNvPr>
            <p:cNvCxnSpPr>
              <a:cxnSpLocks/>
            </p:cNvCxnSpPr>
            <p:nvPr/>
          </p:nvCxnSpPr>
          <p:spPr>
            <a:xfrm flipV="1">
              <a:off x="10291374" y="1838896"/>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Arrow: Left-Right 110">
            <a:extLst>
              <a:ext uri="{FF2B5EF4-FFF2-40B4-BE49-F238E27FC236}">
                <a16:creationId xmlns:a16="http://schemas.microsoft.com/office/drawing/2014/main" id="{E6CF3348-45BA-453D-85EB-73E46862DB99}"/>
              </a:ext>
            </a:extLst>
          </p:cNvPr>
          <p:cNvSpPr/>
          <p:nvPr/>
        </p:nvSpPr>
        <p:spPr>
          <a:xfrm>
            <a:off x="2030659" y="3470552"/>
            <a:ext cx="1047504" cy="333404"/>
          </a:xfrm>
          <a:prstGeom prst="leftRightArrow">
            <a:avLst>
              <a:gd name="adj1" fmla="val 100000"/>
              <a:gd name="adj2" fmla="val 3285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Detect</a:t>
            </a:r>
          </a:p>
        </p:txBody>
      </p:sp>
      <p:sp>
        <p:nvSpPr>
          <p:cNvPr id="113" name="Arrow: Left-Right 112">
            <a:extLst>
              <a:ext uri="{FF2B5EF4-FFF2-40B4-BE49-F238E27FC236}">
                <a16:creationId xmlns:a16="http://schemas.microsoft.com/office/drawing/2014/main" id="{B856EC9D-4C46-461B-ADE3-430E278D500E}"/>
              </a:ext>
            </a:extLst>
          </p:cNvPr>
          <p:cNvSpPr/>
          <p:nvPr/>
        </p:nvSpPr>
        <p:spPr>
          <a:xfrm>
            <a:off x="3652838" y="3470552"/>
            <a:ext cx="8201359" cy="333404"/>
          </a:xfrm>
          <a:prstGeom prst="leftRightArrow">
            <a:avLst>
              <a:gd name="adj1" fmla="val 100000"/>
              <a:gd name="adj2" fmla="val 2524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Response Plan</a:t>
            </a:r>
          </a:p>
        </p:txBody>
      </p:sp>
      <p:grpSp>
        <p:nvGrpSpPr>
          <p:cNvPr id="15" name="Group 14">
            <a:extLst>
              <a:ext uri="{FF2B5EF4-FFF2-40B4-BE49-F238E27FC236}">
                <a16:creationId xmlns:a16="http://schemas.microsoft.com/office/drawing/2014/main" id="{0BE5DBD7-F7F0-469F-BE7E-8246A3598FFE}"/>
              </a:ext>
            </a:extLst>
          </p:cNvPr>
          <p:cNvGrpSpPr/>
          <p:nvPr/>
        </p:nvGrpSpPr>
        <p:grpSpPr>
          <a:xfrm>
            <a:off x="1596772" y="4041598"/>
            <a:ext cx="1573900" cy="2433234"/>
            <a:chOff x="1596772" y="4041598"/>
            <a:chExt cx="1573900" cy="2433234"/>
          </a:xfrm>
        </p:grpSpPr>
        <p:sp>
          <p:nvSpPr>
            <p:cNvPr id="118" name="Rectangle: Rounded Corners 117">
              <a:extLst>
                <a:ext uri="{FF2B5EF4-FFF2-40B4-BE49-F238E27FC236}">
                  <a16:creationId xmlns:a16="http://schemas.microsoft.com/office/drawing/2014/main" id="{030E5ACB-99AB-4B99-A864-D9C682FE4508}"/>
                </a:ext>
              </a:extLst>
            </p:cNvPr>
            <p:cNvSpPr/>
            <p:nvPr/>
          </p:nvSpPr>
          <p:spPr>
            <a:xfrm>
              <a:off x="1933376" y="4041598"/>
              <a:ext cx="1237296" cy="2433234"/>
            </a:xfrm>
            <a:prstGeom prst="roundRect">
              <a:avLst/>
            </a:prstGeom>
            <a:solidFill>
              <a:schemeClr val="bg1"/>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Detect</a:t>
              </a:r>
            </a:p>
          </p:txBody>
        </p:sp>
        <p:cxnSp>
          <p:nvCxnSpPr>
            <p:cNvPr id="125" name="Straight Arrow Connector 124">
              <a:extLst>
                <a:ext uri="{FF2B5EF4-FFF2-40B4-BE49-F238E27FC236}">
                  <a16:creationId xmlns:a16="http://schemas.microsoft.com/office/drawing/2014/main" id="{F7267B46-709D-4E27-90FA-19446038DC15}"/>
                </a:ext>
              </a:extLst>
            </p:cNvPr>
            <p:cNvCxnSpPr>
              <a:cxnSpLocks/>
            </p:cNvCxnSpPr>
            <p:nvPr/>
          </p:nvCxnSpPr>
          <p:spPr>
            <a:xfrm flipV="1">
              <a:off x="1596772" y="5090640"/>
              <a:ext cx="346189" cy="7935"/>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6" name="Group 205">
              <a:extLst>
                <a:ext uri="{FF2B5EF4-FFF2-40B4-BE49-F238E27FC236}">
                  <a16:creationId xmlns:a16="http://schemas.microsoft.com/office/drawing/2014/main" id="{859177FB-BBEF-41E2-8C46-AB51F51EDB9E}"/>
                </a:ext>
              </a:extLst>
            </p:cNvPr>
            <p:cNvGrpSpPr/>
            <p:nvPr/>
          </p:nvGrpSpPr>
          <p:grpSpPr>
            <a:xfrm>
              <a:off x="2157714" y="4116142"/>
              <a:ext cx="805814" cy="2010460"/>
              <a:chOff x="2341787" y="4116142"/>
              <a:chExt cx="805814" cy="2010460"/>
            </a:xfrm>
          </p:grpSpPr>
          <p:pic>
            <p:nvPicPr>
              <p:cNvPr id="146" name="Graphic 17">
                <a:extLst>
                  <a:ext uri="{FF2B5EF4-FFF2-40B4-BE49-F238E27FC236}">
                    <a16:creationId xmlns:a16="http://schemas.microsoft.com/office/drawing/2014/main" id="{D9B20F3A-DFC4-4E96-A01F-89B6AEE42FC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492027" y="4116142"/>
                <a:ext cx="495969" cy="49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TextBox 9">
                <a:extLst>
                  <a:ext uri="{FF2B5EF4-FFF2-40B4-BE49-F238E27FC236}">
                    <a16:creationId xmlns:a16="http://schemas.microsoft.com/office/drawing/2014/main" id="{35FB07F3-3C28-4A71-99C6-5C6A5D07AE6A}"/>
                  </a:ext>
                </a:extLst>
              </p:cNvPr>
              <p:cNvSpPr txBox="1">
                <a:spLocks noChangeArrowheads="1"/>
              </p:cNvSpPr>
              <p:nvPr/>
            </p:nvSpPr>
            <p:spPr bwMode="auto">
              <a:xfrm>
                <a:off x="2341787" y="4591738"/>
                <a:ext cx="7808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CloudWatch</a:t>
                </a:r>
              </a:p>
            </p:txBody>
          </p:sp>
          <p:pic>
            <p:nvPicPr>
              <p:cNvPr id="148" name="Graphic 19">
                <a:extLst>
                  <a:ext uri="{FF2B5EF4-FFF2-40B4-BE49-F238E27FC236}">
                    <a16:creationId xmlns:a16="http://schemas.microsoft.com/office/drawing/2014/main" id="{05242F87-0566-4E1A-A983-F6C55B3948CD}"/>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495808" y="5332824"/>
                <a:ext cx="495969" cy="49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1">
                <a:extLst>
                  <a:ext uri="{FF2B5EF4-FFF2-40B4-BE49-F238E27FC236}">
                    <a16:creationId xmlns:a16="http://schemas.microsoft.com/office/drawing/2014/main" id="{151D50AD-A55C-4C17-B5A2-CEE274EB23D1}"/>
                  </a:ext>
                </a:extLst>
              </p:cNvPr>
              <p:cNvSpPr txBox="1">
                <a:spLocks noChangeArrowheads="1"/>
              </p:cNvSpPr>
              <p:nvPr/>
            </p:nvSpPr>
            <p:spPr bwMode="auto">
              <a:xfrm>
                <a:off x="2341787" y="5788048"/>
                <a:ext cx="8058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EventBridge</a:t>
                </a:r>
                <a:endParaRPr kumimoji="0" lang="en-US" altLang="en-US" sz="8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cxnSp>
            <p:nvCxnSpPr>
              <p:cNvPr id="175" name="Straight Connector 174">
                <a:extLst>
                  <a:ext uri="{FF2B5EF4-FFF2-40B4-BE49-F238E27FC236}">
                    <a16:creationId xmlns:a16="http://schemas.microsoft.com/office/drawing/2014/main" id="{3C271D7E-B0B7-4D2A-AA11-F6EB64350346}"/>
                  </a:ext>
                </a:extLst>
              </p:cNvPr>
              <p:cNvCxnSpPr/>
              <p:nvPr/>
            </p:nvCxnSpPr>
            <p:spPr>
              <a:xfrm>
                <a:off x="2721272" y="4911244"/>
                <a:ext cx="0" cy="387350"/>
              </a:xfrm>
              <a:prstGeom prst="line">
                <a:avLst/>
              </a:prstGeom>
              <a:ln w="28575">
                <a:solidFill>
                  <a:srgbClr val="E7157B"/>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A7764A5E-86E0-4AD1-8390-7ACA2A0F8801}"/>
              </a:ext>
            </a:extLst>
          </p:cNvPr>
          <p:cNvGrpSpPr/>
          <p:nvPr/>
        </p:nvGrpSpPr>
        <p:grpSpPr>
          <a:xfrm>
            <a:off x="10285812" y="4035607"/>
            <a:ext cx="1568386" cy="2437957"/>
            <a:chOff x="10285812" y="4035607"/>
            <a:chExt cx="1568386" cy="2437957"/>
          </a:xfrm>
        </p:grpSpPr>
        <p:sp>
          <p:nvSpPr>
            <p:cNvPr id="134" name="Rectangle: Rounded Corners 133">
              <a:extLst>
                <a:ext uri="{FF2B5EF4-FFF2-40B4-BE49-F238E27FC236}">
                  <a16:creationId xmlns:a16="http://schemas.microsoft.com/office/drawing/2014/main" id="{492487C2-715A-4F96-AE82-0766704149FE}"/>
                </a:ext>
              </a:extLst>
            </p:cNvPr>
            <p:cNvSpPr/>
            <p:nvPr/>
          </p:nvSpPr>
          <p:spPr>
            <a:xfrm>
              <a:off x="10616902" y="4035607"/>
              <a:ext cx="1237296" cy="2437957"/>
            </a:xfrm>
            <a:prstGeom prst="roundRect">
              <a:avLst/>
            </a:prstGeom>
            <a:solidFill>
              <a:schemeClr val="bg1"/>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l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Escalation Plan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(Stage 2)</a:t>
              </a:r>
            </a:p>
          </p:txBody>
        </p:sp>
        <p:cxnSp>
          <p:nvCxnSpPr>
            <p:cNvPr id="139" name="Straight Arrow Connector 138">
              <a:extLst>
                <a:ext uri="{FF2B5EF4-FFF2-40B4-BE49-F238E27FC236}">
                  <a16:creationId xmlns:a16="http://schemas.microsoft.com/office/drawing/2014/main" id="{D57D74E1-AD20-4AB6-9ED4-4D4841F8A58A}"/>
                </a:ext>
              </a:extLst>
            </p:cNvPr>
            <p:cNvCxnSpPr>
              <a:cxnSpLocks/>
            </p:cNvCxnSpPr>
            <p:nvPr/>
          </p:nvCxnSpPr>
          <p:spPr>
            <a:xfrm flipV="1">
              <a:off x="10285812" y="5094607"/>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5" name="Graphic 23">
              <a:extLst>
                <a:ext uri="{FF2B5EF4-FFF2-40B4-BE49-F238E27FC236}">
                  <a16:creationId xmlns:a16="http://schemas.microsoft.com/office/drawing/2014/main" id="{56914D3A-96CE-457F-9423-18D9583B63D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flipH="1">
              <a:off x="10826874" y="4606810"/>
              <a:ext cx="832452" cy="83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a:extLst>
              <a:ext uri="{FF2B5EF4-FFF2-40B4-BE49-F238E27FC236}">
                <a16:creationId xmlns:a16="http://schemas.microsoft.com/office/drawing/2014/main" id="{71F3D269-2259-40D9-96D9-346004FB8EC1}"/>
              </a:ext>
            </a:extLst>
          </p:cNvPr>
          <p:cNvGrpSpPr/>
          <p:nvPr/>
        </p:nvGrpSpPr>
        <p:grpSpPr>
          <a:xfrm>
            <a:off x="7069887" y="4041597"/>
            <a:ext cx="1567387" cy="2437957"/>
            <a:chOff x="7069887" y="4041597"/>
            <a:chExt cx="1567387" cy="2437957"/>
          </a:xfrm>
        </p:grpSpPr>
        <p:sp>
          <p:nvSpPr>
            <p:cNvPr id="123" name="Rectangle: Rounded Corners 122">
              <a:extLst>
                <a:ext uri="{FF2B5EF4-FFF2-40B4-BE49-F238E27FC236}">
                  <a16:creationId xmlns:a16="http://schemas.microsoft.com/office/drawing/2014/main" id="{BF87B85F-0156-4098-B1B5-B94D6266CDF0}"/>
                </a:ext>
              </a:extLst>
            </p:cNvPr>
            <p:cNvSpPr/>
            <p:nvPr/>
          </p:nvSpPr>
          <p:spPr>
            <a:xfrm>
              <a:off x="7399978" y="4041597"/>
              <a:ext cx="1237296" cy="2437957"/>
            </a:xfrm>
            <a:prstGeom prst="roundRect">
              <a:avLst/>
            </a:prstGeom>
            <a:solidFill>
              <a:schemeClr val="bg1"/>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l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Preliminary Check</a:t>
              </a:r>
            </a:p>
          </p:txBody>
        </p:sp>
        <p:cxnSp>
          <p:nvCxnSpPr>
            <p:cNvPr id="128" name="Straight Arrow Connector 127">
              <a:extLst>
                <a:ext uri="{FF2B5EF4-FFF2-40B4-BE49-F238E27FC236}">
                  <a16:creationId xmlns:a16="http://schemas.microsoft.com/office/drawing/2014/main" id="{780BE851-608D-4B66-B713-0497EBCA054F}"/>
                </a:ext>
              </a:extLst>
            </p:cNvPr>
            <p:cNvCxnSpPr>
              <a:cxnSpLocks/>
            </p:cNvCxnSpPr>
            <p:nvPr/>
          </p:nvCxnSpPr>
          <p:spPr>
            <a:xfrm flipV="1">
              <a:off x="7069887" y="5095895"/>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4" name="Graphic 22">
              <a:extLst>
                <a:ext uri="{FF2B5EF4-FFF2-40B4-BE49-F238E27FC236}">
                  <a16:creationId xmlns:a16="http://schemas.microsoft.com/office/drawing/2014/main" id="{5B351627-DDDC-4F39-97BF-5A7AD30F0C91}"/>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819010" y="4289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Graphic 22">
              <a:extLst>
                <a:ext uri="{FF2B5EF4-FFF2-40B4-BE49-F238E27FC236}">
                  <a16:creationId xmlns:a16="http://schemas.microsoft.com/office/drawing/2014/main" id="{1D194F1B-9CD2-4288-BFCC-FB451B2BA58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7823758" y="5052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16">
            <a:extLst>
              <a:ext uri="{FF2B5EF4-FFF2-40B4-BE49-F238E27FC236}">
                <a16:creationId xmlns:a16="http://schemas.microsoft.com/office/drawing/2014/main" id="{DDBF0229-19DB-4781-80BF-4D8D5899FC98}"/>
              </a:ext>
            </a:extLst>
          </p:cNvPr>
          <p:cNvGrpSpPr/>
          <p:nvPr/>
        </p:nvGrpSpPr>
        <p:grpSpPr>
          <a:xfrm>
            <a:off x="4830616" y="4041596"/>
            <a:ext cx="2198195" cy="2428513"/>
            <a:chOff x="4830616" y="4041596"/>
            <a:chExt cx="2198195" cy="2428513"/>
          </a:xfrm>
        </p:grpSpPr>
        <p:sp>
          <p:nvSpPr>
            <p:cNvPr id="121" name="Rectangle: Rounded Corners 120">
              <a:extLst>
                <a:ext uri="{FF2B5EF4-FFF2-40B4-BE49-F238E27FC236}">
                  <a16:creationId xmlns:a16="http://schemas.microsoft.com/office/drawing/2014/main" id="{68420EBA-2ED5-495F-BA92-C3212B766DC0}"/>
                </a:ext>
              </a:extLst>
            </p:cNvPr>
            <p:cNvSpPr/>
            <p:nvPr/>
          </p:nvSpPr>
          <p:spPr>
            <a:xfrm>
              <a:off x="5150302" y="4041596"/>
              <a:ext cx="1878509" cy="2428513"/>
            </a:xfrm>
            <a:prstGeom prst="roundRect">
              <a:avLst>
                <a:gd name="adj" fmla="val 7613"/>
              </a:avLst>
            </a:prstGeom>
            <a:solidFill>
              <a:schemeClr val="bg1"/>
            </a:solidFill>
            <a:ln>
              <a:solidFill>
                <a:schemeClr val="accent2"/>
              </a:solidFill>
            </a:ln>
          </p:spPr>
          <p:style>
            <a:lnRef idx="1">
              <a:schemeClr val="accent6"/>
            </a:lnRef>
            <a:fillRef idx="2">
              <a:schemeClr val="accent6"/>
            </a:fillRef>
            <a:effectRef idx="1">
              <a:schemeClr val="accent6"/>
            </a:effectRef>
            <a:fontRef idx="minor">
              <a:schemeClr val="dk1"/>
            </a:fontRef>
          </p:style>
          <p:txBody>
            <a:bodyPr t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Engage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Contacts</a:t>
              </a:r>
            </a:p>
          </p:txBody>
        </p:sp>
        <p:cxnSp>
          <p:nvCxnSpPr>
            <p:cNvPr id="127" name="Straight Arrow Connector 126">
              <a:extLst>
                <a:ext uri="{FF2B5EF4-FFF2-40B4-BE49-F238E27FC236}">
                  <a16:creationId xmlns:a16="http://schemas.microsoft.com/office/drawing/2014/main" id="{84B54910-A174-4F81-A2D4-7B4C0255605B}"/>
                </a:ext>
              </a:extLst>
            </p:cNvPr>
            <p:cNvCxnSpPr>
              <a:cxnSpLocks/>
            </p:cNvCxnSpPr>
            <p:nvPr/>
          </p:nvCxnSpPr>
          <p:spPr>
            <a:xfrm flipV="1">
              <a:off x="4830616" y="5094607"/>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54279E8E-54B4-4F9C-A6C7-0D089A8CF893}"/>
                </a:ext>
              </a:extLst>
            </p:cNvPr>
            <p:cNvGrpSpPr/>
            <p:nvPr/>
          </p:nvGrpSpPr>
          <p:grpSpPr>
            <a:xfrm>
              <a:off x="5745704" y="4948551"/>
              <a:ext cx="689138" cy="511942"/>
              <a:chOff x="5635462" y="5178996"/>
              <a:chExt cx="689138" cy="511942"/>
            </a:xfrm>
          </p:grpSpPr>
          <p:pic>
            <p:nvPicPr>
              <p:cNvPr id="178" name="Graphic 20">
                <a:extLst>
                  <a:ext uri="{FF2B5EF4-FFF2-40B4-BE49-F238E27FC236}">
                    <a16:creationId xmlns:a16="http://schemas.microsoft.com/office/drawing/2014/main" id="{AA8B2122-0E6D-449B-9E2B-283A1C6F0C70}"/>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5635462" y="5178996"/>
                <a:ext cx="315429" cy="31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Graphic 179">
                <a:extLst>
                  <a:ext uri="{FF2B5EF4-FFF2-40B4-BE49-F238E27FC236}">
                    <a16:creationId xmlns:a16="http://schemas.microsoft.com/office/drawing/2014/main" id="{A59FAF9A-3AB9-49D0-B7DF-5A487050F52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867400" y="5233738"/>
                <a:ext cx="457200" cy="457200"/>
              </a:xfrm>
              <a:prstGeom prst="rect">
                <a:avLst/>
              </a:prstGeom>
            </p:spPr>
          </p:pic>
        </p:grpSp>
        <p:sp>
          <p:nvSpPr>
            <p:cNvPr id="181" name="TextBox 16">
              <a:extLst>
                <a:ext uri="{FF2B5EF4-FFF2-40B4-BE49-F238E27FC236}">
                  <a16:creationId xmlns:a16="http://schemas.microsoft.com/office/drawing/2014/main" id="{C009D060-D61E-4E28-A903-6A2B34A93D5D}"/>
                </a:ext>
              </a:extLst>
            </p:cNvPr>
            <p:cNvSpPr txBox="1">
              <a:spLocks noChangeArrowheads="1"/>
            </p:cNvSpPr>
            <p:nvPr/>
          </p:nvSpPr>
          <p:spPr bwMode="auto">
            <a:xfrm>
              <a:off x="5932558" y="5451246"/>
              <a:ext cx="3154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E7157B"/>
                  </a:solidFill>
                  <a:effectLst/>
                  <a:uLnTx/>
                  <a:uFillTx/>
                  <a:latin typeface="Arial" panose="020B0604020202020204" pitchFamily="34" charset="0"/>
                  <a:ea typeface="Amazon Ember" panose="020B0603020204020204" pitchFamily="34" charset="0"/>
                  <a:cs typeface="Arial" panose="020B0604020202020204" pitchFamily="34" charset="0"/>
                </a:rPr>
                <a:t>SMS</a:t>
              </a:r>
            </a:p>
          </p:txBody>
        </p:sp>
        <p:sp>
          <p:nvSpPr>
            <p:cNvPr id="182" name="TextBox 16">
              <a:extLst>
                <a:ext uri="{FF2B5EF4-FFF2-40B4-BE49-F238E27FC236}">
                  <a16:creationId xmlns:a16="http://schemas.microsoft.com/office/drawing/2014/main" id="{B0FCBD7B-C207-4524-B638-AF38917ABF1B}"/>
                </a:ext>
              </a:extLst>
            </p:cNvPr>
            <p:cNvSpPr txBox="1">
              <a:spLocks noChangeArrowheads="1"/>
            </p:cNvSpPr>
            <p:nvPr/>
          </p:nvSpPr>
          <p:spPr bwMode="auto">
            <a:xfrm>
              <a:off x="5773182" y="4490899"/>
              <a:ext cx="63418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E7157B"/>
                  </a:solidFill>
                  <a:effectLst/>
                  <a:uLnTx/>
                  <a:uFillTx/>
                  <a:latin typeface="Arial" panose="020B0604020202020204" pitchFamily="34" charset="0"/>
                  <a:ea typeface="Amazon Ember" panose="020B0603020204020204" pitchFamily="34" charset="0"/>
                  <a:cs typeface="Arial" panose="020B0604020202020204" pitchFamily="34" charset="0"/>
                </a:rPr>
                <a:t>Email</a:t>
              </a:r>
            </a:p>
          </p:txBody>
        </p:sp>
        <p:grpSp>
          <p:nvGrpSpPr>
            <p:cNvPr id="201" name="Group 200">
              <a:extLst>
                <a:ext uri="{FF2B5EF4-FFF2-40B4-BE49-F238E27FC236}">
                  <a16:creationId xmlns:a16="http://schemas.microsoft.com/office/drawing/2014/main" id="{C07C1863-FCCD-4AA6-BCD8-453FCA72C310}"/>
                </a:ext>
              </a:extLst>
            </p:cNvPr>
            <p:cNvGrpSpPr/>
            <p:nvPr/>
          </p:nvGrpSpPr>
          <p:grpSpPr>
            <a:xfrm>
              <a:off x="5869209" y="4224926"/>
              <a:ext cx="442129" cy="247049"/>
              <a:chOff x="5866504" y="3930424"/>
              <a:chExt cx="442129" cy="247049"/>
            </a:xfrm>
          </p:grpSpPr>
          <p:sp>
            <p:nvSpPr>
              <p:cNvPr id="190" name="Isosceles Triangle 189">
                <a:extLst>
                  <a:ext uri="{FF2B5EF4-FFF2-40B4-BE49-F238E27FC236}">
                    <a16:creationId xmlns:a16="http://schemas.microsoft.com/office/drawing/2014/main" id="{B033DF63-7380-45DD-8D50-F238A6F68A1F}"/>
                  </a:ext>
                </a:extLst>
              </p:cNvPr>
              <p:cNvSpPr/>
              <p:nvPr/>
            </p:nvSpPr>
            <p:spPr>
              <a:xfrm rot="10800000">
                <a:off x="5886255" y="3930424"/>
                <a:ext cx="402626" cy="171871"/>
              </a:xfrm>
              <a:prstGeom prst="triangle">
                <a:avLst/>
              </a:prstGeom>
              <a:noFill/>
              <a:ln w="1905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0" name="Group 199">
                <a:extLst>
                  <a:ext uri="{FF2B5EF4-FFF2-40B4-BE49-F238E27FC236}">
                    <a16:creationId xmlns:a16="http://schemas.microsoft.com/office/drawing/2014/main" id="{6C178957-1DA7-4D1C-B360-A1FF0DDB7353}"/>
                  </a:ext>
                </a:extLst>
              </p:cNvPr>
              <p:cNvGrpSpPr/>
              <p:nvPr/>
            </p:nvGrpSpPr>
            <p:grpSpPr>
              <a:xfrm>
                <a:off x="5866504" y="3930426"/>
                <a:ext cx="442129" cy="247047"/>
                <a:chOff x="5866504" y="3930426"/>
                <a:chExt cx="442129" cy="247047"/>
              </a:xfrm>
            </p:grpSpPr>
            <p:sp>
              <p:nvSpPr>
                <p:cNvPr id="187" name="Rectangle 186">
                  <a:extLst>
                    <a:ext uri="{FF2B5EF4-FFF2-40B4-BE49-F238E27FC236}">
                      <a16:creationId xmlns:a16="http://schemas.microsoft.com/office/drawing/2014/main" id="{B5BCCE28-26F1-4B1D-8A15-B685EA380ED7}"/>
                    </a:ext>
                  </a:extLst>
                </p:cNvPr>
                <p:cNvSpPr/>
                <p:nvPr/>
              </p:nvSpPr>
              <p:spPr>
                <a:xfrm>
                  <a:off x="5870481" y="3930426"/>
                  <a:ext cx="438150" cy="247002"/>
                </a:xfrm>
                <a:prstGeom prst="rect">
                  <a:avLst/>
                </a:prstGeom>
                <a:noFill/>
                <a:ln w="1905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4" name="Straight Connector 193">
                  <a:extLst>
                    <a:ext uri="{FF2B5EF4-FFF2-40B4-BE49-F238E27FC236}">
                      <a16:creationId xmlns:a16="http://schemas.microsoft.com/office/drawing/2014/main" id="{9206DC25-8158-44E6-B689-7DAA8FF2EF33}"/>
                    </a:ext>
                  </a:extLst>
                </p:cNvPr>
                <p:cNvCxnSpPr>
                  <a:cxnSpLocks/>
                </p:cNvCxnSpPr>
                <p:nvPr/>
              </p:nvCxnSpPr>
              <p:spPr>
                <a:xfrm flipH="1" flipV="1">
                  <a:off x="6175860" y="4027928"/>
                  <a:ext cx="132773" cy="148928"/>
                </a:xfrm>
                <a:prstGeom prst="line">
                  <a:avLst/>
                </a:prstGeom>
                <a:ln w="19050">
                  <a:solidFill>
                    <a:srgbClr val="E7157B"/>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FA490D3-5A28-4766-9DE5-CC56BE4479E4}"/>
                    </a:ext>
                  </a:extLst>
                </p:cNvPr>
                <p:cNvCxnSpPr>
                  <a:cxnSpLocks/>
                </p:cNvCxnSpPr>
                <p:nvPr/>
              </p:nvCxnSpPr>
              <p:spPr>
                <a:xfrm rot="16200000" flipH="1" flipV="1">
                  <a:off x="5874581" y="4036623"/>
                  <a:ext cx="132773" cy="148928"/>
                </a:xfrm>
                <a:prstGeom prst="line">
                  <a:avLst/>
                </a:prstGeom>
                <a:ln w="19050">
                  <a:solidFill>
                    <a:srgbClr val="E7157B"/>
                  </a:solidFill>
                </a:ln>
              </p:spPr>
              <p:style>
                <a:lnRef idx="1">
                  <a:schemeClr val="accent1"/>
                </a:lnRef>
                <a:fillRef idx="0">
                  <a:schemeClr val="accent1"/>
                </a:fillRef>
                <a:effectRef idx="0">
                  <a:schemeClr val="accent1"/>
                </a:effectRef>
                <a:fontRef idx="minor">
                  <a:schemeClr val="tx1"/>
                </a:fontRef>
              </p:style>
            </p:cxnSp>
          </p:grpSp>
        </p:grpSp>
      </p:grpSp>
      <p:grpSp>
        <p:nvGrpSpPr>
          <p:cNvPr id="19" name="Group 18">
            <a:extLst>
              <a:ext uri="{FF2B5EF4-FFF2-40B4-BE49-F238E27FC236}">
                <a16:creationId xmlns:a16="http://schemas.microsoft.com/office/drawing/2014/main" id="{8F8290D6-6F38-4C7E-933F-8FBA9215574C}"/>
              </a:ext>
            </a:extLst>
          </p:cNvPr>
          <p:cNvGrpSpPr/>
          <p:nvPr/>
        </p:nvGrpSpPr>
        <p:grpSpPr>
          <a:xfrm>
            <a:off x="8682150" y="4027928"/>
            <a:ext cx="1563587" cy="2437957"/>
            <a:chOff x="8682150" y="4027928"/>
            <a:chExt cx="1563587" cy="2437957"/>
          </a:xfrm>
        </p:grpSpPr>
        <p:sp>
          <p:nvSpPr>
            <p:cNvPr id="133" name="Rectangle: Rounded Corners 132">
              <a:extLst>
                <a:ext uri="{FF2B5EF4-FFF2-40B4-BE49-F238E27FC236}">
                  <a16:creationId xmlns:a16="http://schemas.microsoft.com/office/drawing/2014/main" id="{E1EC8696-28F5-4A0E-BBC3-99DED7B79BED}"/>
                </a:ext>
              </a:extLst>
            </p:cNvPr>
            <p:cNvSpPr/>
            <p:nvPr/>
          </p:nvSpPr>
          <p:spPr>
            <a:xfrm>
              <a:off x="9008441" y="4027928"/>
              <a:ext cx="1237296" cy="2437957"/>
            </a:xfrm>
            <a:prstGeom prst="roundRect">
              <a:avLst/>
            </a:prstGeom>
            <a:solidFill>
              <a:schemeClr val="bg1"/>
            </a:solidFill>
            <a:ln>
              <a:solidFill>
                <a:schemeClr val="accent2"/>
              </a:solidFill>
            </a:ln>
          </p:spPr>
          <p:style>
            <a:lnRef idx="1">
              <a:schemeClr val="accent1"/>
            </a:lnRef>
            <a:fillRef idx="2">
              <a:schemeClr val="accent1"/>
            </a:fillRef>
            <a:effectRef idx="1">
              <a:schemeClr val="accent1"/>
            </a:effectRef>
            <a:fontRef idx="minor">
              <a:schemeClr val="dk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Runbook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(Stage 1)</a:t>
              </a:r>
            </a:p>
          </p:txBody>
        </p:sp>
        <p:cxnSp>
          <p:nvCxnSpPr>
            <p:cNvPr id="138" name="Straight Arrow Connector 137">
              <a:extLst>
                <a:ext uri="{FF2B5EF4-FFF2-40B4-BE49-F238E27FC236}">
                  <a16:creationId xmlns:a16="http://schemas.microsoft.com/office/drawing/2014/main" id="{FBE70D72-3DC3-4B59-B501-780F43D99B54}"/>
                </a:ext>
              </a:extLst>
            </p:cNvPr>
            <p:cNvCxnSpPr>
              <a:cxnSpLocks/>
            </p:cNvCxnSpPr>
            <p:nvPr/>
          </p:nvCxnSpPr>
          <p:spPr>
            <a:xfrm flipV="1">
              <a:off x="8682150" y="5086885"/>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2" name="Graphic 24">
              <a:extLst>
                <a:ext uri="{FF2B5EF4-FFF2-40B4-BE49-F238E27FC236}">
                  <a16:creationId xmlns:a16="http://schemas.microsoft.com/office/drawing/2014/main" id="{86D6CE89-6A1B-45F4-810E-4D1DED3F47B3}"/>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9373807" y="5040344"/>
              <a:ext cx="464924" cy="464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Graphic 16">
              <a:extLst>
                <a:ext uri="{FF2B5EF4-FFF2-40B4-BE49-F238E27FC236}">
                  <a16:creationId xmlns:a16="http://schemas.microsoft.com/office/drawing/2014/main" id="{69EC87E1-A85F-458E-8440-B06C1CDBF3A5}"/>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381531" y="44531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a:extLst>
              <a:ext uri="{FF2B5EF4-FFF2-40B4-BE49-F238E27FC236}">
                <a16:creationId xmlns:a16="http://schemas.microsoft.com/office/drawing/2014/main" id="{173CB52B-F135-4C5C-A8E1-FDE035C93318}"/>
              </a:ext>
            </a:extLst>
          </p:cNvPr>
          <p:cNvGrpSpPr/>
          <p:nvPr/>
        </p:nvGrpSpPr>
        <p:grpSpPr>
          <a:xfrm>
            <a:off x="3207947" y="4041598"/>
            <a:ext cx="1571188" cy="2433234"/>
            <a:chOff x="3207947" y="4041598"/>
            <a:chExt cx="1571188" cy="2433234"/>
          </a:xfrm>
        </p:grpSpPr>
        <p:sp>
          <p:nvSpPr>
            <p:cNvPr id="115" name="Rectangle: Rounded Corners 114">
              <a:extLst>
                <a:ext uri="{FF2B5EF4-FFF2-40B4-BE49-F238E27FC236}">
                  <a16:creationId xmlns:a16="http://schemas.microsoft.com/office/drawing/2014/main" id="{C8B3768A-AAC8-4F1E-81BF-1CF771C8FD28}"/>
                </a:ext>
              </a:extLst>
            </p:cNvPr>
            <p:cNvSpPr/>
            <p:nvPr/>
          </p:nvSpPr>
          <p:spPr>
            <a:xfrm>
              <a:off x="3541839" y="4041598"/>
              <a:ext cx="1237296" cy="2433234"/>
            </a:xfrm>
            <a:prstGeom prst="roundRect">
              <a:avLst/>
            </a:prstGeom>
            <a:solidFill>
              <a:schemeClr val="bg1"/>
            </a:solidFill>
            <a:ln>
              <a:solidFill>
                <a:schemeClr val="accent2"/>
              </a:solidFill>
            </a:ln>
          </p:spPr>
          <p:style>
            <a:lnRef idx="1">
              <a:schemeClr val="accent4"/>
            </a:lnRef>
            <a:fillRef idx="2">
              <a:schemeClr val="accent4"/>
            </a:fillRef>
            <a:effectRef idx="1">
              <a:schemeClr val="accent4"/>
            </a:effectRef>
            <a:fontRef idx="minor">
              <a:schemeClr val="dk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Start Incident</a:t>
              </a:r>
            </a:p>
          </p:txBody>
        </p:sp>
        <p:cxnSp>
          <p:nvCxnSpPr>
            <p:cNvPr id="126" name="Straight Arrow Connector 125">
              <a:extLst>
                <a:ext uri="{FF2B5EF4-FFF2-40B4-BE49-F238E27FC236}">
                  <a16:creationId xmlns:a16="http://schemas.microsoft.com/office/drawing/2014/main" id="{11635A20-B0D7-4192-BC01-56BA215A427B}"/>
                </a:ext>
              </a:extLst>
            </p:cNvPr>
            <p:cNvCxnSpPr>
              <a:cxnSpLocks/>
            </p:cNvCxnSpPr>
            <p:nvPr/>
          </p:nvCxnSpPr>
          <p:spPr>
            <a:xfrm flipV="1">
              <a:off x="3207947" y="5094607"/>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7" name="Graphic 176">
              <a:extLst>
                <a:ext uri="{FF2B5EF4-FFF2-40B4-BE49-F238E27FC236}">
                  <a16:creationId xmlns:a16="http://schemas.microsoft.com/office/drawing/2014/main" id="{637FC440-0734-4F7C-986F-71C1A226A25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776265" y="4815903"/>
              <a:ext cx="772960" cy="772960"/>
            </a:xfrm>
            <a:prstGeom prst="rect">
              <a:avLst/>
            </a:prstGeom>
          </p:spPr>
        </p:pic>
        <p:sp>
          <p:nvSpPr>
            <p:cNvPr id="204" name="TextBox 203">
              <a:extLst>
                <a:ext uri="{FF2B5EF4-FFF2-40B4-BE49-F238E27FC236}">
                  <a16:creationId xmlns:a16="http://schemas.microsoft.com/office/drawing/2014/main" id="{29E33D47-1493-432D-B8F1-F30B2AA8281A}"/>
                </a:ext>
              </a:extLst>
            </p:cNvPr>
            <p:cNvSpPr txBox="1"/>
            <p:nvPr/>
          </p:nvSpPr>
          <p:spPr>
            <a:xfrm>
              <a:off x="3645795" y="4088891"/>
              <a:ext cx="103664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Manual 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Automated</a:t>
              </a:r>
            </a:p>
          </p:txBody>
        </p:sp>
      </p:grpSp>
      <p:grpSp>
        <p:nvGrpSpPr>
          <p:cNvPr id="13" name="Group 12">
            <a:extLst>
              <a:ext uri="{FF2B5EF4-FFF2-40B4-BE49-F238E27FC236}">
                <a16:creationId xmlns:a16="http://schemas.microsoft.com/office/drawing/2014/main" id="{FA7CDDA8-464C-46DD-91A5-54D769952866}"/>
              </a:ext>
            </a:extLst>
          </p:cNvPr>
          <p:cNvGrpSpPr/>
          <p:nvPr/>
        </p:nvGrpSpPr>
        <p:grpSpPr>
          <a:xfrm>
            <a:off x="324913" y="4040994"/>
            <a:ext cx="1237296" cy="2438656"/>
            <a:chOff x="324913" y="4040994"/>
            <a:chExt cx="1237296" cy="2438656"/>
          </a:xfrm>
        </p:grpSpPr>
        <p:sp>
          <p:nvSpPr>
            <p:cNvPr id="114" name="Rectangle: Rounded Corners 113">
              <a:extLst>
                <a:ext uri="{FF2B5EF4-FFF2-40B4-BE49-F238E27FC236}">
                  <a16:creationId xmlns:a16="http://schemas.microsoft.com/office/drawing/2014/main" id="{F98F725F-4081-4ACD-9F3A-4EC9EF74C872}"/>
                </a:ext>
              </a:extLst>
            </p:cNvPr>
            <p:cNvSpPr/>
            <p:nvPr/>
          </p:nvSpPr>
          <p:spPr>
            <a:xfrm>
              <a:off x="324913" y="4040994"/>
              <a:ext cx="1237296" cy="2438656"/>
            </a:xfrm>
            <a:prstGeom prst="roundRect">
              <a:avLst/>
            </a:prstGeom>
            <a:solidFill>
              <a:schemeClr val="bg1"/>
            </a:solidFill>
            <a:ln>
              <a:solidFill>
                <a:schemeClr val="accent2"/>
              </a:solidFill>
            </a:ln>
          </p:spPr>
          <p:style>
            <a:lnRef idx="1">
              <a:schemeClr val="accent5"/>
            </a:lnRef>
            <a:fillRef idx="2">
              <a:schemeClr val="accent5"/>
            </a:fillRef>
            <a:effectRef idx="1">
              <a:schemeClr val="accent5"/>
            </a:effectRef>
            <a:fontRef idx="minor">
              <a:schemeClr val="dk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Incident</a:t>
              </a:r>
            </a:p>
          </p:txBody>
        </p:sp>
        <p:grpSp>
          <p:nvGrpSpPr>
            <p:cNvPr id="171" name="Group 170">
              <a:extLst>
                <a:ext uri="{FF2B5EF4-FFF2-40B4-BE49-F238E27FC236}">
                  <a16:creationId xmlns:a16="http://schemas.microsoft.com/office/drawing/2014/main" id="{049BAC61-81BD-4CF0-8D40-A297C6F36F26}"/>
                </a:ext>
              </a:extLst>
            </p:cNvPr>
            <p:cNvGrpSpPr/>
            <p:nvPr/>
          </p:nvGrpSpPr>
          <p:grpSpPr>
            <a:xfrm>
              <a:off x="477847" y="4115725"/>
              <a:ext cx="731406" cy="1992837"/>
              <a:chOff x="-2221072" y="2535101"/>
              <a:chExt cx="731406" cy="1992837"/>
            </a:xfrm>
          </p:grpSpPr>
          <p:pic>
            <p:nvPicPr>
              <p:cNvPr id="169" name="Picture 168">
                <a:extLst>
                  <a:ext uri="{FF2B5EF4-FFF2-40B4-BE49-F238E27FC236}">
                    <a16:creationId xmlns:a16="http://schemas.microsoft.com/office/drawing/2014/main" id="{50EE34D7-25F0-49CC-8604-7CB41761A7D6}"/>
                  </a:ext>
                </a:extLst>
              </p:cNvPr>
              <p:cNvPicPr>
                <a:picLocks noChangeAspect="1"/>
              </p:cNvPicPr>
              <p:nvPr/>
            </p:nvPicPr>
            <p:blipFill rotWithShape="1">
              <a:blip r:embed="rId36">
                <a:extLst>
                  <a:ext uri="{28A0092B-C50C-407E-A947-70E740481C1C}">
                    <a14:useLocalDpi xmlns:a14="http://schemas.microsoft.com/office/drawing/2010/main" val="0"/>
                  </a:ext>
                </a:extLst>
              </a:blip>
              <a:srcRect l="13252" t="50310" r="78671" b="25477"/>
              <a:stretch/>
            </p:blipFill>
            <p:spPr>
              <a:xfrm>
                <a:off x="-2221072" y="2535101"/>
                <a:ext cx="730908" cy="992772"/>
              </a:xfrm>
              <a:prstGeom prst="rect">
                <a:avLst/>
              </a:prstGeom>
            </p:spPr>
          </p:pic>
          <p:pic>
            <p:nvPicPr>
              <p:cNvPr id="170" name="Picture 169">
                <a:extLst>
                  <a:ext uri="{FF2B5EF4-FFF2-40B4-BE49-F238E27FC236}">
                    <a16:creationId xmlns:a16="http://schemas.microsoft.com/office/drawing/2014/main" id="{77481751-08B1-455F-8578-FCBC1D9C8DD3}"/>
                  </a:ext>
                </a:extLst>
              </p:cNvPr>
              <p:cNvPicPr>
                <a:picLocks noChangeAspect="1"/>
              </p:cNvPicPr>
              <p:nvPr/>
            </p:nvPicPr>
            <p:blipFill rotWithShape="1">
              <a:blip r:embed="rId37">
                <a:extLst>
                  <a:ext uri="{28A0092B-C50C-407E-A947-70E740481C1C}">
                    <a14:useLocalDpi xmlns:a14="http://schemas.microsoft.com/office/drawing/2010/main" val="0"/>
                  </a:ext>
                </a:extLst>
              </a:blip>
              <a:srcRect l="23346" t="74929" r="68547" b="3022"/>
              <a:stretch/>
            </p:blipFill>
            <p:spPr>
              <a:xfrm>
                <a:off x="-2219482" y="3623898"/>
                <a:ext cx="729816" cy="904040"/>
              </a:xfrm>
              <a:prstGeom prst="rect">
                <a:avLst/>
              </a:prstGeom>
            </p:spPr>
          </p:pic>
        </p:grpSp>
        <p:grpSp>
          <p:nvGrpSpPr>
            <p:cNvPr id="205" name="Group 204">
              <a:extLst>
                <a:ext uri="{FF2B5EF4-FFF2-40B4-BE49-F238E27FC236}">
                  <a16:creationId xmlns:a16="http://schemas.microsoft.com/office/drawing/2014/main" id="{BDB7090B-2E25-45FD-8E29-B49FCC3E1588}"/>
                </a:ext>
              </a:extLst>
            </p:cNvPr>
            <p:cNvGrpSpPr/>
            <p:nvPr/>
          </p:nvGrpSpPr>
          <p:grpSpPr>
            <a:xfrm>
              <a:off x="1014380" y="4207220"/>
              <a:ext cx="476527" cy="1437940"/>
              <a:chOff x="1967081" y="4207220"/>
              <a:chExt cx="476527" cy="1437940"/>
            </a:xfrm>
          </p:grpSpPr>
          <p:sp>
            <p:nvSpPr>
              <p:cNvPr id="160" name="TextBox 16">
                <a:extLst>
                  <a:ext uri="{FF2B5EF4-FFF2-40B4-BE49-F238E27FC236}">
                    <a16:creationId xmlns:a16="http://schemas.microsoft.com/office/drawing/2014/main" id="{5BC72F3B-741D-4256-A2B9-850D690ED0E4}"/>
                  </a:ext>
                </a:extLst>
              </p:cNvPr>
              <p:cNvSpPr txBox="1">
                <a:spLocks noChangeArrowheads="1"/>
              </p:cNvSpPr>
              <p:nvPr/>
            </p:nvSpPr>
            <p:spPr bwMode="auto">
              <a:xfrm>
                <a:off x="1967081" y="4456931"/>
                <a:ext cx="47652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Alarm</a:t>
                </a:r>
              </a:p>
            </p:txBody>
          </p:sp>
          <p:sp>
            <p:nvSpPr>
              <p:cNvPr id="161" name="TextBox 31">
                <a:extLst>
                  <a:ext uri="{FF2B5EF4-FFF2-40B4-BE49-F238E27FC236}">
                    <a16:creationId xmlns:a16="http://schemas.microsoft.com/office/drawing/2014/main" id="{596D7336-1E0F-40EE-A21A-BEA23A617B47}"/>
                  </a:ext>
                </a:extLst>
              </p:cNvPr>
              <p:cNvSpPr txBox="1">
                <a:spLocks noChangeArrowheads="1"/>
              </p:cNvSpPr>
              <p:nvPr/>
            </p:nvSpPr>
            <p:spPr bwMode="auto">
              <a:xfrm>
                <a:off x="1972384" y="5429716"/>
                <a:ext cx="4273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Logs</a:t>
                </a:r>
              </a:p>
            </p:txBody>
          </p:sp>
          <p:pic>
            <p:nvPicPr>
              <p:cNvPr id="164" name="Graphic 163">
                <a:extLst>
                  <a:ext uri="{FF2B5EF4-FFF2-40B4-BE49-F238E27FC236}">
                    <a16:creationId xmlns:a16="http://schemas.microsoft.com/office/drawing/2014/main" id="{06943808-1494-45BE-830C-FB7FDE99EAE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056331" y="5234827"/>
                <a:ext cx="264177" cy="264177"/>
              </a:xfrm>
              <a:prstGeom prst="rect">
                <a:avLst/>
              </a:prstGeom>
            </p:spPr>
          </p:pic>
          <p:pic>
            <p:nvPicPr>
              <p:cNvPr id="165" name="Graphic 164">
                <a:extLst>
                  <a:ext uri="{FF2B5EF4-FFF2-40B4-BE49-F238E27FC236}">
                    <a16:creationId xmlns:a16="http://schemas.microsoft.com/office/drawing/2014/main" id="{71062A12-57B5-4C83-9DDF-BBB50C10EF4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056332" y="4207220"/>
                <a:ext cx="293441" cy="293441"/>
              </a:xfrm>
              <a:prstGeom prst="rect">
                <a:avLst/>
              </a:prstGeom>
            </p:spPr>
          </p:pic>
        </p:grpSp>
      </p:grpSp>
      <p:grpSp>
        <p:nvGrpSpPr>
          <p:cNvPr id="6" name="Group 5">
            <a:extLst>
              <a:ext uri="{FF2B5EF4-FFF2-40B4-BE49-F238E27FC236}">
                <a16:creationId xmlns:a16="http://schemas.microsoft.com/office/drawing/2014/main" id="{4005B461-6D7A-4C0B-9F17-ABF0098D187E}"/>
              </a:ext>
            </a:extLst>
          </p:cNvPr>
          <p:cNvGrpSpPr/>
          <p:nvPr/>
        </p:nvGrpSpPr>
        <p:grpSpPr>
          <a:xfrm>
            <a:off x="3213509" y="785887"/>
            <a:ext cx="1571188" cy="2437144"/>
            <a:chOff x="3213509" y="785887"/>
            <a:chExt cx="1571188" cy="2437144"/>
          </a:xfrm>
        </p:grpSpPr>
        <p:sp>
          <p:nvSpPr>
            <p:cNvPr id="29" name="Rectangle: Rounded Corners 28">
              <a:extLst>
                <a:ext uri="{FF2B5EF4-FFF2-40B4-BE49-F238E27FC236}">
                  <a16:creationId xmlns:a16="http://schemas.microsoft.com/office/drawing/2014/main" id="{76C8C4CE-4425-4FBD-9026-D8A45BD9898F}"/>
                </a:ext>
              </a:extLst>
            </p:cNvPr>
            <p:cNvSpPr/>
            <p:nvPr/>
          </p:nvSpPr>
          <p:spPr>
            <a:xfrm>
              <a:off x="3547401" y="785887"/>
              <a:ext cx="1237296" cy="2437144"/>
            </a:xfrm>
            <a:prstGeom prst="roundRect">
              <a:avLst/>
            </a:prstGeom>
            <a:solidFill>
              <a:schemeClr val="bg1"/>
            </a:solidFill>
            <a:ln>
              <a:solidFill>
                <a:schemeClr val="accent6"/>
              </a:solidFill>
            </a:ln>
          </p:spPr>
          <p:style>
            <a:lnRef idx="1">
              <a:schemeClr val="accent4"/>
            </a:lnRef>
            <a:fillRef idx="2">
              <a:schemeClr val="accent4"/>
            </a:fillRef>
            <a:effectRef idx="1">
              <a:schemeClr val="accent4"/>
            </a:effectRef>
            <a:fontRef idx="minor">
              <a:schemeClr val="dk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Raise an Incident</a:t>
              </a:r>
            </a:p>
          </p:txBody>
        </p:sp>
        <p:pic>
          <p:nvPicPr>
            <p:cNvPr id="7" name="Picture 6">
              <a:extLst>
                <a:ext uri="{FF2B5EF4-FFF2-40B4-BE49-F238E27FC236}">
                  <a16:creationId xmlns:a16="http://schemas.microsoft.com/office/drawing/2014/main" id="{10EB15DD-FB7C-498D-9A31-9BB9EAC88AC0}"/>
                </a:ext>
              </a:extLst>
            </p:cNvPr>
            <p:cNvPicPr>
              <a:picLocks noChangeAspect="1"/>
            </p:cNvPicPr>
            <p:nvPr/>
          </p:nvPicPr>
          <p:blipFill rotWithShape="1">
            <a:blip r:embed="rId42">
              <a:extLst>
                <a:ext uri="{28A0092B-C50C-407E-A947-70E740481C1C}">
                  <a14:useLocalDpi xmlns:a14="http://schemas.microsoft.com/office/drawing/2010/main" val="0"/>
                </a:ext>
              </a:extLst>
            </a:blip>
            <a:srcRect l="8435" t="65651" r="76182" b="18222"/>
            <a:stretch/>
          </p:blipFill>
          <p:spPr>
            <a:xfrm>
              <a:off x="3764592" y="1561201"/>
              <a:ext cx="779986" cy="656015"/>
            </a:xfrm>
            <a:prstGeom prst="rect">
              <a:avLst/>
            </a:prstGeom>
          </p:spPr>
        </p:pic>
        <p:cxnSp>
          <p:nvCxnSpPr>
            <p:cNvPr id="74" name="Straight Arrow Connector 73">
              <a:extLst>
                <a:ext uri="{FF2B5EF4-FFF2-40B4-BE49-F238E27FC236}">
                  <a16:creationId xmlns:a16="http://schemas.microsoft.com/office/drawing/2014/main" id="{5419E3C9-C4FB-4753-A5EF-3E0744327B97}"/>
                </a:ext>
              </a:extLst>
            </p:cNvPr>
            <p:cNvCxnSpPr>
              <a:cxnSpLocks/>
            </p:cNvCxnSpPr>
            <p:nvPr/>
          </p:nvCxnSpPr>
          <p:spPr>
            <a:xfrm flipV="1">
              <a:off x="3213509" y="1838896"/>
              <a:ext cx="346190" cy="4072"/>
            </a:xfrm>
            <a:prstGeom prst="straightConnector1">
              <a:avLst/>
            </a:prstGeom>
            <a:ln w="7620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4763059-9234-4F68-900B-FF0A87C8E906}"/>
                </a:ext>
              </a:extLst>
            </p:cNvPr>
            <p:cNvSpPr txBox="1"/>
            <p:nvPr/>
          </p:nvSpPr>
          <p:spPr>
            <a:xfrm>
              <a:off x="3653431" y="869121"/>
              <a:ext cx="103664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Manual 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Automated</a:t>
              </a:r>
            </a:p>
          </p:txBody>
        </p:sp>
      </p:grpSp>
    </p:spTree>
    <p:extLst>
      <p:ext uri="{BB962C8B-B14F-4D97-AF65-F5344CB8AC3E}">
        <p14:creationId xmlns:p14="http://schemas.microsoft.com/office/powerpoint/2010/main" val="106929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4" grpId="0" animBg="1"/>
      <p:bldP spid="111" grpId="0" animBg="1"/>
      <p:bldP spid="11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B9D35B-5C9F-47B0-947D-711DAA9D4437}"/>
              </a:ext>
            </a:extLst>
          </p:cNvPr>
          <p:cNvSpPr>
            <a:spLocks noGrp="1"/>
          </p:cNvSpPr>
          <p:nvPr>
            <p:ph type="body" sz="quarter" idx="12"/>
          </p:nvPr>
        </p:nvSpPr>
        <p:spPr/>
        <p:txBody>
          <a:bodyPr/>
          <a:lstStyle/>
          <a:p>
            <a:r>
              <a:rPr lang="en-GB" dirty="0"/>
              <a:t>Amazon Detective</a:t>
            </a:r>
          </a:p>
        </p:txBody>
      </p:sp>
      <p:sp>
        <p:nvSpPr>
          <p:cNvPr id="5" name="Rectangle 4">
            <a:extLst>
              <a:ext uri="{FF2B5EF4-FFF2-40B4-BE49-F238E27FC236}">
                <a16:creationId xmlns:a16="http://schemas.microsoft.com/office/drawing/2014/main" id="{1EA12017-96FE-41D9-9EA8-B4B1D6555075}"/>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0192930-C109-4CB6-8BF5-105A5ED2E6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66456" y="745007"/>
            <a:ext cx="2179825" cy="2179825"/>
          </a:xfrm>
          <a:prstGeom prst="rect">
            <a:avLst/>
          </a:prstGeom>
        </p:spPr>
      </p:pic>
    </p:spTree>
    <p:extLst>
      <p:ext uri="{BB962C8B-B14F-4D97-AF65-F5344CB8AC3E}">
        <p14:creationId xmlns:p14="http://schemas.microsoft.com/office/powerpoint/2010/main" val="15509846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a:extLst>
              <a:ext uri="{FF2B5EF4-FFF2-40B4-BE49-F238E27FC236}">
                <a16:creationId xmlns:a16="http://schemas.microsoft.com/office/drawing/2014/main" id="{ACB1A819-A2BF-4B71-A8DC-4DE5891485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0"/>
          <a:stretch/>
        </p:blipFill>
        <p:spPr>
          <a:xfrm>
            <a:off x="128587" y="672798"/>
            <a:ext cx="11934825" cy="6058803"/>
          </a:xfrm>
          <a:prstGeom prst="rect">
            <a:avLst/>
          </a:prstGeom>
        </p:spPr>
      </p:pic>
      <p:grpSp>
        <p:nvGrpSpPr>
          <p:cNvPr id="130" name="Group 129"/>
          <p:cNvGrpSpPr/>
          <p:nvPr/>
        </p:nvGrpSpPr>
        <p:grpSpPr>
          <a:xfrm>
            <a:off x="7481402" y="802752"/>
            <a:ext cx="2539882" cy="5715000"/>
            <a:chOff x="7481402" y="1143000"/>
            <a:chExt cx="2539882" cy="5715000"/>
          </a:xfrm>
        </p:grpSpPr>
        <p:sp>
          <p:nvSpPr>
            <p:cNvPr id="116" name="Rectangle 115"/>
            <p:cNvSpPr/>
            <p:nvPr/>
          </p:nvSpPr>
          <p:spPr>
            <a:xfrm>
              <a:off x="7481402" y="1143000"/>
              <a:ext cx="2539882" cy="57150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77A4605-6B8C-BC42-A3F7-E617E650095F}"/>
                </a:ext>
              </a:extLst>
            </p:cNvPr>
            <p:cNvSpPr/>
            <p:nvPr/>
          </p:nvSpPr>
          <p:spPr>
            <a:xfrm>
              <a:off x="8093830" y="3197110"/>
              <a:ext cx="1111397"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Automate</a:t>
              </a:r>
            </a:p>
          </p:txBody>
        </p:sp>
        <p:pic>
          <p:nvPicPr>
            <p:cNvPr id="20" name="Graphic 91">
              <a:extLst>
                <a:ext uri="{FF2B5EF4-FFF2-40B4-BE49-F238E27FC236}">
                  <a16:creationId xmlns:a16="http://schemas.microsoft.com/office/drawing/2014/main" id="{DA07B231-A55F-E94A-9C3F-841077DB8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0639" y="2336289"/>
              <a:ext cx="576000" cy="576000"/>
            </a:xfrm>
            <a:prstGeom prst="rect">
              <a:avLst/>
            </a:prstGeom>
          </p:spPr>
        </p:pic>
        <p:sp>
          <p:nvSpPr>
            <p:cNvPr id="21" name="TextBox 20">
              <a:extLst>
                <a:ext uri="{FF2B5EF4-FFF2-40B4-BE49-F238E27FC236}">
                  <a16:creationId xmlns:a16="http://schemas.microsoft.com/office/drawing/2014/main" id="{AC719FE2-66E7-0A4E-904E-DC238308C97D}"/>
                </a:ext>
              </a:extLst>
            </p:cNvPr>
            <p:cNvSpPr txBox="1"/>
            <p:nvPr/>
          </p:nvSpPr>
          <p:spPr>
            <a:xfrm>
              <a:off x="8914670" y="2919432"/>
              <a:ext cx="63590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Lambda</a:t>
              </a:r>
            </a:p>
          </p:txBody>
        </p:sp>
        <p:sp>
          <p:nvSpPr>
            <p:cNvPr id="22" name="TextBox 21">
              <a:extLst>
                <a:ext uri="{FF2B5EF4-FFF2-40B4-BE49-F238E27FC236}">
                  <a16:creationId xmlns:a16="http://schemas.microsoft.com/office/drawing/2014/main" id="{7C499AC1-6EF5-E644-A6D4-9EC9589BD82F}"/>
                </a:ext>
              </a:extLst>
            </p:cNvPr>
            <p:cNvSpPr txBox="1"/>
            <p:nvPr/>
          </p:nvSpPr>
          <p:spPr>
            <a:xfrm>
              <a:off x="7829646" y="1853411"/>
              <a:ext cx="959239" cy="307776"/>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23" name="Graphic 100">
              <a:extLst>
                <a:ext uri="{FF2B5EF4-FFF2-40B4-BE49-F238E27FC236}">
                  <a16:creationId xmlns:a16="http://schemas.microsoft.com/office/drawing/2014/main" id="{291E4841-3A35-0040-89D5-C240C1651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8747" y="1271147"/>
              <a:ext cx="576000" cy="576000"/>
            </a:xfrm>
            <a:prstGeom prst="rect">
              <a:avLst/>
            </a:prstGeom>
          </p:spPr>
        </p:pic>
        <p:sp>
          <p:nvSpPr>
            <p:cNvPr id="71" name="TextBox 70">
              <a:extLst>
                <a:ext uri="{FF2B5EF4-FFF2-40B4-BE49-F238E27FC236}">
                  <a16:creationId xmlns:a16="http://schemas.microsoft.com/office/drawing/2014/main" id="{33E12C25-5685-DE49-9FA2-066BEE4202B0}"/>
                </a:ext>
              </a:extLst>
            </p:cNvPr>
            <p:cNvSpPr txBox="1"/>
            <p:nvPr/>
          </p:nvSpPr>
          <p:spPr>
            <a:xfrm>
              <a:off x="8857674" y="1853411"/>
              <a:ext cx="737560" cy="307776"/>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Step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Functions</a:t>
              </a:r>
            </a:p>
          </p:txBody>
        </p:sp>
        <p:pic>
          <p:nvPicPr>
            <p:cNvPr id="72" name="Graphic 77">
              <a:extLst>
                <a:ext uri="{FF2B5EF4-FFF2-40B4-BE49-F238E27FC236}">
                  <a16:creationId xmlns:a16="http://schemas.microsoft.com/office/drawing/2014/main" id="{871005A7-6E0E-E541-B9D9-A6B437F15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639" y="1271146"/>
              <a:ext cx="576000" cy="576000"/>
            </a:xfrm>
            <a:prstGeom prst="rect">
              <a:avLst/>
            </a:prstGeom>
          </p:spPr>
        </p:pic>
        <p:sp>
          <p:nvSpPr>
            <p:cNvPr id="97" name="TextBox 96">
              <a:extLst>
                <a:ext uri="{FF2B5EF4-FFF2-40B4-BE49-F238E27FC236}">
                  <a16:creationId xmlns:a16="http://schemas.microsoft.com/office/drawing/2014/main" id="{BE6FE3C3-764F-B848-ADCE-F4C632EDBADC}"/>
                </a:ext>
              </a:extLst>
            </p:cNvPr>
            <p:cNvSpPr txBox="1"/>
            <p:nvPr/>
          </p:nvSpPr>
          <p:spPr>
            <a:xfrm>
              <a:off x="7868741" y="2919432"/>
              <a:ext cx="87216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Systems Manager</a:t>
              </a:r>
            </a:p>
          </p:txBody>
        </p:sp>
        <p:pic>
          <p:nvPicPr>
            <p:cNvPr id="98" name="Graphic 105">
              <a:extLst>
                <a:ext uri="{FF2B5EF4-FFF2-40B4-BE49-F238E27FC236}">
                  <a16:creationId xmlns:a16="http://schemas.microsoft.com/office/drawing/2014/main" id="{185EA557-31A0-FA4C-88DC-056FF52D2A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009" y="2336289"/>
              <a:ext cx="576000" cy="576000"/>
            </a:xfrm>
            <a:prstGeom prst="rect">
              <a:avLst/>
            </a:prstGeom>
          </p:spPr>
        </p:pic>
      </p:grpSp>
      <p:sp>
        <p:nvSpPr>
          <p:cNvPr id="3" name="Text Placeholder 2">
            <a:extLst>
              <a:ext uri="{FF2B5EF4-FFF2-40B4-BE49-F238E27FC236}">
                <a16:creationId xmlns:a16="http://schemas.microsoft.com/office/drawing/2014/main" id="{11F6C491-28CE-4558-B532-3560427C9BAA}"/>
              </a:ext>
            </a:extLst>
          </p:cNvPr>
          <p:cNvSpPr>
            <a:spLocks noGrp="1"/>
          </p:cNvSpPr>
          <p:nvPr>
            <p:ph type="body" sz="quarter" idx="10"/>
          </p:nvPr>
        </p:nvSpPr>
        <p:spPr/>
        <p:txBody>
          <a:bodyPr/>
          <a:lstStyle/>
          <a:p>
            <a:r>
              <a:rPr lang="en-GB" dirty="0"/>
              <a:t>AWS Foundational and Layered Security Services</a:t>
            </a:r>
          </a:p>
        </p:txBody>
      </p:sp>
      <p:grpSp>
        <p:nvGrpSpPr>
          <p:cNvPr id="122" name="Group 121"/>
          <p:cNvGrpSpPr/>
          <p:nvPr/>
        </p:nvGrpSpPr>
        <p:grpSpPr>
          <a:xfrm>
            <a:off x="215026" y="802752"/>
            <a:ext cx="1905339" cy="5715000"/>
            <a:chOff x="215026" y="1143000"/>
            <a:chExt cx="1905339" cy="5715000"/>
          </a:xfrm>
        </p:grpSpPr>
        <p:sp>
          <p:nvSpPr>
            <p:cNvPr id="113" name="Rectangle 112"/>
            <p:cNvSpPr/>
            <p:nvPr/>
          </p:nvSpPr>
          <p:spPr>
            <a:xfrm>
              <a:off x="215026" y="1143000"/>
              <a:ext cx="1905339" cy="5715000"/>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330805" y="1274317"/>
              <a:ext cx="1697555" cy="5447188"/>
              <a:chOff x="330805" y="1274317"/>
              <a:chExt cx="1697555" cy="5447188"/>
            </a:xfrm>
          </p:grpSpPr>
          <p:sp>
            <p:nvSpPr>
              <p:cNvPr id="16" name="TextBox 15">
                <a:extLst>
                  <a:ext uri="{FF2B5EF4-FFF2-40B4-BE49-F238E27FC236}">
                    <a16:creationId xmlns:a16="http://schemas.microsoft.com/office/drawing/2014/main" id="{56C6603E-A489-8F45-B4CF-E1D9B1CA57A7}"/>
                  </a:ext>
                </a:extLst>
              </p:cNvPr>
              <p:cNvSpPr txBox="1"/>
              <p:nvPr/>
            </p:nvSpPr>
            <p:spPr>
              <a:xfrm>
                <a:off x="1097291" y="6244643"/>
                <a:ext cx="872161"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Systems Manager</a:t>
                </a:r>
              </a:p>
            </p:txBody>
          </p:sp>
          <p:pic>
            <p:nvPicPr>
              <p:cNvPr id="17" name="Graphic 85">
                <a:extLst>
                  <a:ext uri="{FF2B5EF4-FFF2-40B4-BE49-F238E27FC236}">
                    <a16:creationId xmlns:a16="http://schemas.microsoft.com/office/drawing/2014/main" id="{800B173A-436D-C542-A031-FAC5692A9F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5502" y="5647649"/>
                <a:ext cx="576000" cy="576000"/>
              </a:xfrm>
              <a:prstGeom prst="rect">
                <a:avLst/>
              </a:prstGeom>
            </p:spPr>
          </p:pic>
          <p:sp>
            <p:nvSpPr>
              <p:cNvPr id="18" name="TextBox 17">
                <a:extLst>
                  <a:ext uri="{FF2B5EF4-FFF2-40B4-BE49-F238E27FC236}">
                    <a16:creationId xmlns:a16="http://schemas.microsoft.com/office/drawing/2014/main" id="{E2EDEC96-4CBA-4349-A647-984A93D9DABB}"/>
                  </a:ext>
                </a:extLst>
              </p:cNvPr>
              <p:cNvSpPr txBox="1"/>
              <p:nvPr/>
            </p:nvSpPr>
            <p:spPr>
              <a:xfrm>
                <a:off x="1124416" y="5159246"/>
                <a:ext cx="903944"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19" name="Graphic 87">
                <a:extLst>
                  <a:ext uri="{FF2B5EF4-FFF2-40B4-BE49-F238E27FC236}">
                    <a16:creationId xmlns:a16="http://schemas.microsoft.com/office/drawing/2014/main" id="{AE05F96D-4545-7644-8732-54DA271C8E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4642" y="4559287"/>
                <a:ext cx="576000" cy="576000"/>
              </a:xfrm>
              <a:prstGeom prst="rect">
                <a:avLst/>
              </a:prstGeom>
            </p:spPr>
          </p:pic>
          <p:sp>
            <p:nvSpPr>
              <p:cNvPr id="30" name="TextBox 29">
                <a:extLst>
                  <a:ext uri="{FF2B5EF4-FFF2-40B4-BE49-F238E27FC236}">
                    <a16:creationId xmlns:a16="http://schemas.microsoft.com/office/drawing/2014/main" id="{DD2C0BE4-67B9-9644-BB10-658C5500ABED}"/>
                  </a:ext>
                </a:extLst>
              </p:cNvPr>
              <p:cNvSpPr txBox="1"/>
              <p:nvPr/>
            </p:nvSpPr>
            <p:spPr>
              <a:xfrm>
                <a:off x="330805" y="1866977"/>
                <a:ext cx="875385"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Hub </a:t>
                </a:r>
              </a:p>
            </p:txBody>
          </p:sp>
          <p:pic>
            <p:nvPicPr>
              <p:cNvPr id="31" name="Graphic 114">
                <a:extLst>
                  <a:ext uri="{FF2B5EF4-FFF2-40B4-BE49-F238E27FC236}">
                    <a16:creationId xmlns:a16="http://schemas.microsoft.com/office/drawing/2014/main" id="{97A024B2-1D6D-394A-B2A1-BDDC9867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022" y="1274317"/>
                <a:ext cx="576000" cy="576000"/>
              </a:xfrm>
              <a:prstGeom prst="rect">
                <a:avLst/>
              </a:prstGeom>
            </p:spPr>
          </p:pic>
          <p:sp>
            <p:nvSpPr>
              <p:cNvPr id="59" name="TextBox 58">
                <a:extLst>
                  <a:ext uri="{FF2B5EF4-FFF2-40B4-BE49-F238E27FC236}">
                    <a16:creationId xmlns:a16="http://schemas.microsoft.com/office/drawing/2014/main" id="{3DF31B4F-E03E-F549-8D82-49238F6E73E7}"/>
                  </a:ext>
                </a:extLst>
              </p:cNvPr>
              <p:cNvSpPr txBox="1"/>
              <p:nvPr/>
            </p:nvSpPr>
            <p:spPr>
              <a:xfrm>
                <a:off x="1033742" y="1866977"/>
                <a:ext cx="9081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Organizations</a:t>
                </a:r>
              </a:p>
            </p:txBody>
          </p:sp>
          <p:pic>
            <p:nvPicPr>
              <p:cNvPr id="60" name="Graphic 63">
                <a:extLst>
                  <a:ext uri="{FF2B5EF4-FFF2-40B4-BE49-F238E27FC236}">
                    <a16:creationId xmlns:a16="http://schemas.microsoft.com/office/drawing/2014/main" id="{372E3E83-5AEF-F34B-BFBE-950BD7D4F7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6774" y="1274317"/>
                <a:ext cx="576000" cy="576000"/>
              </a:xfrm>
              <a:prstGeom prst="rect">
                <a:avLst/>
              </a:prstGeom>
            </p:spPr>
          </p:pic>
          <p:sp>
            <p:nvSpPr>
              <p:cNvPr id="79" name="TextBox 78">
                <a:extLst>
                  <a:ext uri="{FF2B5EF4-FFF2-40B4-BE49-F238E27FC236}">
                    <a16:creationId xmlns:a16="http://schemas.microsoft.com/office/drawing/2014/main" id="{B8C6A6E9-D1D8-6F4E-BC17-A5171B50FA40}"/>
                  </a:ext>
                </a:extLst>
              </p:cNvPr>
              <p:cNvSpPr txBox="1"/>
              <p:nvPr/>
            </p:nvSpPr>
            <p:spPr>
              <a:xfrm>
                <a:off x="358052" y="2909253"/>
                <a:ext cx="791769"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Control Tower</a:t>
                </a:r>
              </a:p>
            </p:txBody>
          </p:sp>
          <p:pic>
            <p:nvPicPr>
              <p:cNvPr id="80" name="Graphic 93">
                <a:extLst>
                  <a:ext uri="{FF2B5EF4-FFF2-40B4-BE49-F238E27FC236}">
                    <a16:creationId xmlns:a16="http://schemas.microsoft.com/office/drawing/2014/main" id="{2196D254-2D21-3D47-9F07-201C510E3C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6169" y="2320855"/>
                <a:ext cx="576000" cy="576000"/>
              </a:xfrm>
              <a:prstGeom prst="rect">
                <a:avLst/>
              </a:prstGeom>
            </p:spPr>
          </p:pic>
          <p:sp>
            <p:nvSpPr>
              <p:cNvPr id="81" name="TextBox 80">
                <a:extLst>
                  <a:ext uri="{FF2B5EF4-FFF2-40B4-BE49-F238E27FC236}">
                    <a16:creationId xmlns:a16="http://schemas.microsoft.com/office/drawing/2014/main" id="{71AF66F2-E0AB-A247-9457-993FC2273C29}"/>
                  </a:ext>
                </a:extLst>
              </p:cNvPr>
              <p:cNvSpPr txBox="1"/>
              <p:nvPr/>
            </p:nvSpPr>
            <p:spPr>
              <a:xfrm>
                <a:off x="379938" y="5159246"/>
                <a:ext cx="855281"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Service Catalog</a:t>
                </a:r>
              </a:p>
            </p:txBody>
          </p:sp>
          <p:pic>
            <p:nvPicPr>
              <p:cNvPr id="82" name="Graphic 95">
                <a:extLst>
                  <a:ext uri="{FF2B5EF4-FFF2-40B4-BE49-F238E27FC236}">
                    <a16:creationId xmlns:a16="http://schemas.microsoft.com/office/drawing/2014/main" id="{009CBAA6-3B56-1C45-B102-904CF4A502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845" y="4563737"/>
                <a:ext cx="576000" cy="576000"/>
              </a:xfrm>
              <a:prstGeom prst="rect">
                <a:avLst/>
              </a:prstGeom>
            </p:spPr>
          </p:pic>
          <p:sp>
            <p:nvSpPr>
              <p:cNvPr id="83" name="TextBox 82">
                <a:extLst>
                  <a:ext uri="{FF2B5EF4-FFF2-40B4-BE49-F238E27FC236}">
                    <a16:creationId xmlns:a16="http://schemas.microsoft.com/office/drawing/2014/main" id="{61B30F6E-434D-174B-BD11-3B86760FF41A}"/>
                  </a:ext>
                </a:extLst>
              </p:cNvPr>
              <p:cNvSpPr txBox="1"/>
              <p:nvPr/>
            </p:nvSpPr>
            <p:spPr>
              <a:xfrm>
                <a:off x="344385" y="6244643"/>
                <a:ext cx="855335"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Well-Architected Tool </a:t>
                </a:r>
              </a:p>
            </p:txBody>
          </p:sp>
          <p:pic>
            <p:nvPicPr>
              <p:cNvPr id="84" name="Graphic 97">
                <a:extLst>
                  <a:ext uri="{FF2B5EF4-FFF2-40B4-BE49-F238E27FC236}">
                    <a16:creationId xmlns:a16="http://schemas.microsoft.com/office/drawing/2014/main" id="{D5D26A2B-36E3-4E41-A6A1-7A21E5A3D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7778" y="5647648"/>
                <a:ext cx="576000" cy="576000"/>
              </a:xfrm>
              <a:prstGeom prst="rect">
                <a:avLst/>
              </a:prstGeom>
            </p:spPr>
          </p:pic>
          <p:sp>
            <p:nvSpPr>
              <p:cNvPr id="85" name="TextBox 84">
                <a:extLst>
                  <a:ext uri="{FF2B5EF4-FFF2-40B4-BE49-F238E27FC236}">
                    <a16:creationId xmlns:a16="http://schemas.microsoft.com/office/drawing/2014/main" id="{818AFF1D-11FF-354F-BA6D-F1BB4BFBA239}"/>
                  </a:ext>
                </a:extLst>
              </p:cNvPr>
              <p:cNvSpPr txBox="1"/>
              <p:nvPr/>
            </p:nvSpPr>
            <p:spPr>
              <a:xfrm>
                <a:off x="1128999" y="2909253"/>
                <a:ext cx="678637"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Trusted Advisor</a:t>
                </a:r>
              </a:p>
            </p:txBody>
          </p:sp>
          <p:pic>
            <p:nvPicPr>
              <p:cNvPr id="86" name="Graphic 101">
                <a:extLst>
                  <a:ext uri="{FF2B5EF4-FFF2-40B4-BE49-F238E27FC236}">
                    <a16:creationId xmlns:a16="http://schemas.microsoft.com/office/drawing/2014/main" id="{0E90ED15-BEB5-004D-8C9A-2FDC4FB604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0139" y="2320855"/>
                <a:ext cx="576000" cy="576000"/>
              </a:xfrm>
              <a:prstGeom prst="rect">
                <a:avLst/>
              </a:prstGeom>
            </p:spPr>
          </p:pic>
        </p:grpSp>
      </p:grpSp>
      <p:grpSp>
        <p:nvGrpSpPr>
          <p:cNvPr id="123" name="Group 122"/>
          <p:cNvGrpSpPr/>
          <p:nvPr/>
        </p:nvGrpSpPr>
        <p:grpSpPr>
          <a:xfrm>
            <a:off x="2120366" y="802752"/>
            <a:ext cx="3709338" cy="5715000"/>
            <a:chOff x="2120366" y="1143000"/>
            <a:chExt cx="3709338" cy="5715000"/>
          </a:xfrm>
        </p:grpSpPr>
        <p:sp>
          <p:nvSpPr>
            <p:cNvPr id="114" name="Rectangle 113"/>
            <p:cNvSpPr/>
            <p:nvPr/>
          </p:nvSpPr>
          <p:spPr>
            <a:xfrm>
              <a:off x="2120366" y="1143000"/>
              <a:ext cx="3709338" cy="5715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0E2758A-C41F-BD4C-9216-06B19B3C140D}"/>
                </a:ext>
              </a:extLst>
            </p:cNvPr>
            <p:cNvSpPr txBox="1"/>
            <p:nvPr/>
          </p:nvSpPr>
          <p:spPr>
            <a:xfrm>
              <a:off x="4012488" y="1874588"/>
              <a:ext cx="80017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IoT Device Defender</a:t>
              </a:r>
            </a:p>
          </p:txBody>
        </p:sp>
        <p:pic>
          <p:nvPicPr>
            <p:cNvPr id="33" name="Graphic 116">
              <a:extLst>
                <a:ext uri="{FF2B5EF4-FFF2-40B4-BE49-F238E27FC236}">
                  <a16:creationId xmlns:a16="http://schemas.microsoft.com/office/drawing/2014/main" id="{1BBFFEC6-9D9C-1C4C-ACAF-8342F95F5B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36305" y="1274318"/>
              <a:ext cx="582036" cy="582036"/>
            </a:xfrm>
            <a:prstGeom prst="rect">
              <a:avLst/>
            </a:prstGeom>
          </p:spPr>
        </p:pic>
        <p:sp>
          <p:nvSpPr>
            <p:cNvPr id="34" name="TextBox 33">
              <a:extLst>
                <a:ext uri="{FF2B5EF4-FFF2-40B4-BE49-F238E27FC236}">
                  <a16:creationId xmlns:a16="http://schemas.microsoft.com/office/drawing/2014/main" id="{D85D4524-C62B-E243-8FE3-0F3147DD8411}"/>
                </a:ext>
              </a:extLst>
            </p:cNvPr>
            <p:cNvSpPr txBox="1"/>
            <p:nvPr/>
          </p:nvSpPr>
          <p:spPr>
            <a:xfrm>
              <a:off x="4329643" y="5142092"/>
              <a:ext cx="523308"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KMS</a:t>
              </a:r>
            </a:p>
          </p:txBody>
        </p:sp>
        <p:pic>
          <p:nvPicPr>
            <p:cNvPr id="35" name="Graphic 118">
              <a:extLst>
                <a:ext uri="{FF2B5EF4-FFF2-40B4-BE49-F238E27FC236}">
                  <a16:creationId xmlns:a16="http://schemas.microsoft.com/office/drawing/2014/main" id="{22CAA697-2296-AB46-963F-5FBFE28DCF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2389" y="4547009"/>
              <a:ext cx="576000" cy="576000"/>
            </a:xfrm>
            <a:prstGeom prst="rect">
              <a:avLst/>
            </a:prstGeom>
          </p:spPr>
        </p:pic>
        <p:sp>
          <p:nvSpPr>
            <p:cNvPr id="36" name="TextBox 35">
              <a:extLst>
                <a:ext uri="{FF2B5EF4-FFF2-40B4-BE49-F238E27FC236}">
                  <a16:creationId xmlns:a16="http://schemas.microsoft.com/office/drawing/2014/main" id="{ABD6A417-4B3C-6A4A-81BA-F2A7204E03AC}"/>
                </a:ext>
              </a:extLst>
            </p:cNvPr>
            <p:cNvSpPr txBox="1"/>
            <p:nvPr/>
          </p:nvSpPr>
          <p:spPr>
            <a:xfrm>
              <a:off x="2857515" y="5142092"/>
              <a:ext cx="89536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IAM</a:t>
              </a:r>
            </a:p>
          </p:txBody>
        </p:sp>
        <p:pic>
          <p:nvPicPr>
            <p:cNvPr id="37" name="Graphic 120">
              <a:extLst>
                <a:ext uri="{FF2B5EF4-FFF2-40B4-BE49-F238E27FC236}">
                  <a16:creationId xmlns:a16="http://schemas.microsoft.com/office/drawing/2014/main" id="{29AAA392-437B-104C-8107-2128B6573E1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25901" y="4547009"/>
              <a:ext cx="576000" cy="576000"/>
            </a:xfrm>
            <a:prstGeom prst="rect">
              <a:avLst/>
            </a:prstGeom>
          </p:spPr>
        </p:pic>
        <p:sp>
          <p:nvSpPr>
            <p:cNvPr id="38" name="TextBox 37">
              <a:extLst>
                <a:ext uri="{FF2B5EF4-FFF2-40B4-BE49-F238E27FC236}">
                  <a16:creationId xmlns:a16="http://schemas.microsoft.com/office/drawing/2014/main" id="{CAFECB64-10F5-CA4E-A751-0662743F4831}"/>
                </a:ext>
              </a:extLst>
            </p:cNvPr>
            <p:cNvSpPr txBox="1"/>
            <p:nvPr/>
          </p:nvSpPr>
          <p:spPr>
            <a:xfrm>
              <a:off x="4950201" y="6248250"/>
              <a:ext cx="635515"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IAM Identity Center</a:t>
              </a:r>
            </a:p>
          </p:txBody>
        </p:sp>
        <p:pic>
          <p:nvPicPr>
            <p:cNvPr id="39" name="Graphic 122">
              <a:extLst>
                <a:ext uri="{FF2B5EF4-FFF2-40B4-BE49-F238E27FC236}">
                  <a16:creationId xmlns:a16="http://schemas.microsoft.com/office/drawing/2014/main" id="{9111603F-F389-9D4C-A508-7872100F6A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03140" y="5644105"/>
              <a:ext cx="576000" cy="576000"/>
            </a:xfrm>
            <a:prstGeom prst="rect">
              <a:avLst/>
            </a:prstGeom>
          </p:spPr>
        </p:pic>
        <p:sp>
          <p:nvSpPr>
            <p:cNvPr id="48" name="TextBox 47">
              <a:extLst>
                <a:ext uri="{FF2B5EF4-FFF2-40B4-BE49-F238E27FC236}">
                  <a16:creationId xmlns:a16="http://schemas.microsoft.com/office/drawing/2014/main" id="{F474F8E7-5DFA-6D4E-960D-0927C3E71F49}"/>
                </a:ext>
              </a:extLst>
            </p:cNvPr>
            <p:cNvSpPr txBox="1"/>
            <p:nvPr/>
          </p:nvSpPr>
          <p:spPr>
            <a:xfrm>
              <a:off x="3210926" y="1874588"/>
              <a:ext cx="640253"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VPC</a:t>
              </a:r>
            </a:p>
          </p:txBody>
        </p:sp>
        <p:pic>
          <p:nvPicPr>
            <p:cNvPr id="49" name="Graphic 132">
              <a:extLst>
                <a:ext uri="{FF2B5EF4-FFF2-40B4-BE49-F238E27FC236}">
                  <a16:creationId xmlns:a16="http://schemas.microsoft.com/office/drawing/2014/main" id="{F6D8CBCF-731A-3543-A9A2-D04D2E5B4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30115" y="1274317"/>
              <a:ext cx="590328" cy="590328"/>
            </a:xfrm>
            <a:prstGeom prst="rect">
              <a:avLst/>
            </a:prstGeom>
          </p:spPr>
        </p:pic>
        <p:sp>
          <p:nvSpPr>
            <p:cNvPr id="50" name="TextBox 49">
              <a:extLst>
                <a:ext uri="{FF2B5EF4-FFF2-40B4-BE49-F238E27FC236}">
                  <a16:creationId xmlns:a16="http://schemas.microsoft.com/office/drawing/2014/main" id="{5B4D7B14-6A4E-4C4F-8B62-F73FFB89CB3C}"/>
                </a:ext>
              </a:extLst>
            </p:cNvPr>
            <p:cNvSpPr txBox="1"/>
            <p:nvPr/>
          </p:nvSpPr>
          <p:spPr>
            <a:xfrm>
              <a:off x="2338904" y="6248250"/>
              <a:ext cx="633227"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WAF</a:t>
              </a:r>
            </a:p>
          </p:txBody>
        </p:sp>
        <p:pic>
          <p:nvPicPr>
            <p:cNvPr id="51" name="Graphic 134">
              <a:extLst>
                <a:ext uri="{FF2B5EF4-FFF2-40B4-BE49-F238E27FC236}">
                  <a16:creationId xmlns:a16="http://schemas.microsoft.com/office/drawing/2014/main" id="{B4ED574D-87C9-E04D-A25C-4F93890FD0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378300" y="5644105"/>
              <a:ext cx="576000" cy="576000"/>
            </a:xfrm>
            <a:prstGeom prst="rect">
              <a:avLst/>
            </a:prstGeom>
          </p:spPr>
        </p:pic>
        <p:sp>
          <p:nvSpPr>
            <p:cNvPr id="52" name="TextBox 51">
              <a:extLst>
                <a:ext uri="{FF2B5EF4-FFF2-40B4-BE49-F238E27FC236}">
                  <a16:creationId xmlns:a16="http://schemas.microsoft.com/office/drawing/2014/main" id="{BEDE0537-BB81-814F-B012-BED255BF5070}"/>
                </a:ext>
              </a:extLst>
            </p:cNvPr>
            <p:cNvSpPr txBox="1"/>
            <p:nvPr/>
          </p:nvSpPr>
          <p:spPr>
            <a:xfrm>
              <a:off x="2250685" y="5142092"/>
              <a:ext cx="76205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Shield</a:t>
              </a:r>
            </a:p>
          </p:txBody>
        </p:sp>
        <p:pic>
          <p:nvPicPr>
            <p:cNvPr id="53" name="Graphic 136">
              <a:extLst>
                <a:ext uri="{FF2B5EF4-FFF2-40B4-BE49-F238E27FC236}">
                  <a16:creationId xmlns:a16="http://schemas.microsoft.com/office/drawing/2014/main" id="{5D4549F2-65E4-5044-BFE3-E50A963DDD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69302" y="4547010"/>
              <a:ext cx="576000" cy="576000"/>
            </a:xfrm>
            <a:prstGeom prst="rect">
              <a:avLst/>
            </a:prstGeom>
          </p:spPr>
        </p:pic>
        <p:sp>
          <p:nvSpPr>
            <p:cNvPr id="54" name="TextBox 53">
              <a:extLst>
                <a:ext uri="{FF2B5EF4-FFF2-40B4-BE49-F238E27FC236}">
                  <a16:creationId xmlns:a16="http://schemas.microsoft.com/office/drawing/2014/main" id="{D9E8FD76-4819-2A4F-84F1-A6F40386CF88}"/>
                </a:ext>
              </a:extLst>
            </p:cNvPr>
            <p:cNvSpPr txBox="1"/>
            <p:nvPr/>
          </p:nvSpPr>
          <p:spPr>
            <a:xfrm>
              <a:off x="3515967" y="5142092"/>
              <a:ext cx="826228"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Secrets Manager</a:t>
              </a:r>
            </a:p>
          </p:txBody>
        </p:sp>
        <p:pic>
          <p:nvPicPr>
            <p:cNvPr id="55" name="Graphic 138">
              <a:extLst>
                <a:ext uri="{FF2B5EF4-FFF2-40B4-BE49-F238E27FC236}">
                  <a16:creationId xmlns:a16="http://schemas.microsoft.com/office/drawing/2014/main" id="{10F5CEFC-8E0D-9A4C-83D8-1DB03534C03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84145" y="4547009"/>
              <a:ext cx="576000" cy="576000"/>
            </a:xfrm>
            <a:prstGeom prst="rect">
              <a:avLst/>
            </a:prstGeom>
          </p:spPr>
        </p:pic>
        <p:sp>
          <p:nvSpPr>
            <p:cNvPr id="56" name="TextBox 55">
              <a:extLst>
                <a:ext uri="{FF2B5EF4-FFF2-40B4-BE49-F238E27FC236}">
                  <a16:creationId xmlns:a16="http://schemas.microsoft.com/office/drawing/2014/main" id="{6845E9D7-6F35-AF4D-A3B2-CD3144A26DBB}"/>
                </a:ext>
              </a:extLst>
            </p:cNvPr>
            <p:cNvSpPr txBox="1"/>
            <p:nvPr/>
          </p:nvSpPr>
          <p:spPr>
            <a:xfrm>
              <a:off x="2945170" y="6248250"/>
              <a:ext cx="68349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Firewall Manager</a:t>
              </a:r>
            </a:p>
          </p:txBody>
        </p:sp>
        <p:pic>
          <p:nvPicPr>
            <p:cNvPr id="57" name="Graphic 140">
              <a:extLst>
                <a:ext uri="{FF2B5EF4-FFF2-40B4-BE49-F238E27FC236}">
                  <a16:creationId xmlns:a16="http://schemas.microsoft.com/office/drawing/2014/main" id="{FC738B6F-18BD-B04A-9BAC-DEBC81B297D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37530" y="5644105"/>
              <a:ext cx="576000" cy="576000"/>
            </a:xfrm>
            <a:prstGeom prst="rect">
              <a:avLst/>
            </a:prstGeom>
          </p:spPr>
        </p:pic>
        <p:sp>
          <p:nvSpPr>
            <p:cNvPr id="65" name="TextBox 64">
              <a:extLst>
                <a:ext uri="{FF2B5EF4-FFF2-40B4-BE49-F238E27FC236}">
                  <a16:creationId xmlns:a16="http://schemas.microsoft.com/office/drawing/2014/main" id="{99E414AF-89AC-3C4F-AD63-2DFC96C773B2}"/>
                </a:ext>
              </a:extLst>
            </p:cNvPr>
            <p:cNvSpPr txBox="1"/>
            <p:nvPr/>
          </p:nvSpPr>
          <p:spPr>
            <a:xfrm>
              <a:off x="3173312" y="2914611"/>
              <a:ext cx="647840"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Direct Connect</a:t>
              </a:r>
            </a:p>
          </p:txBody>
        </p:sp>
        <p:pic>
          <p:nvPicPr>
            <p:cNvPr id="66" name="Graphic 71">
              <a:extLst>
                <a:ext uri="{FF2B5EF4-FFF2-40B4-BE49-F238E27FC236}">
                  <a16:creationId xmlns:a16="http://schemas.microsoft.com/office/drawing/2014/main" id="{A4A7265C-8DA2-DA4C-8AE0-7F091E8591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29474" y="2332641"/>
              <a:ext cx="564543" cy="564543"/>
            </a:xfrm>
            <a:prstGeom prst="rect">
              <a:avLst/>
            </a:prstGeom>
          </p:spPr>
        </p:pic>
        <p:sp>
          <p:nvSpPr>
            <p:cNvPr id="67" name="TextBox 66">
              <a:extLst>
                <a:ext uri="{FF2B5EF4-FFF2-40B4-BE49-F238E27FC236}">
                  <a16:creationId xmlns:a16="http://schemas.microsoft.com/office/drawing/2014/main" id="{ECF3BAC8-3355-D749-ACBB-8A590BB02446}"/>
                </a:ext>
              </a:extLst>
            </p:cNvPr>
            <p:cNvSpPr txBox="1"/>
            <p:nvPr/>
          </p:nvSpPr>
          <p:spPr>
            <a:xfrm>
              <a:off x="2246342" y="1874588"/>
              <a:ext cx="816830"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Transit Gateway </a:t>
              </a:r>
            </a:p>
          </p:txBody>
        </p:sp>
        <p:pic>
          <p:nvPicPr>
            <p:cNvPr id="68" name="Graphic 73">
              <a:extLst>
                <a:ext uri="{FF2B5EF4-FFF2-40B4-BE49-F238E27FC236}">
                  <a16:creationId xmlns:a16="http://schemas.microsoft.com/office/drawing/2014/main" id="{8FBA0A14-9DEC-8541-A904-A8E33E67820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375813" y="1274318"/>
              <a:ext cx="592895" cy="592895"/>
            </a:xfrm>
            <a:prstGeom prst="rect">
              <a:avLst/>
            </a:prstGeom>
          </p:spPr>
        </p:pic>
        <p:sp>
          <p:nvSpPr>
            <p:cNvPr id="69" name="TextBox 68">
              <a:extLst>
                <a:ext uri="{FF2B5EF4-FFF2-40B4-BE49-F238E27FC236}">
                  <a16:creationId xmlns:a16="http://schemas.microsoft.com/office/drawing/2014/main" id="{EEC52CB8-A7C4-4F4A-BD76-FA9B6EEAE20A}"/>
                </a:ext>
              </a:extLst>
            </p:cNvPr>
            <p:cNvSpPr txBox="1"/>
            <p:nvPr/>
          </p:nvSpPr>
          <p:spPr>
            <a:xfrm>
              <a:off x="2293084" y="2914611"/>
              <a:ext cx="780608"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VPC </a:t>
              </a:r>
              <a:r>
                <a:rPr kumimoji="0" lang="en-US" sz="800" b="0" i="0" u="none" strike="noStrike" kern="1200" cap="none" spc="0" normalizeH="0" baseline="0" noProof="0" dirty="0" err="1">
                  <a:ln>
                    <a:noFill/>
                  </a:ln>
                  <a:solidFill>
                    <a:srgbClr val="000000"/>
                  </a:solidFill>
                  <a:effectLst/>
                  <a:uLnTx/>
                  <a:uFillTx/>
                  <a:latin typeface="Arial"/>
                  <a:ea typeface="+mn-ea"/>
                  <a:cs typeface="+mn-cs"/>
                </a:rPr>
                <a:t>PrivateLink</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0" name="Graphic 75">
              <a:extLst>
                <a:ext uri="{FF2B5EF4-FFF2-40B4-BE49-F238E27FC236}">
                  <a16:creationId xmlns:a16="http://schemas.microsoft.com/office/drawing/2014/main" id="{6125B503-2EF2-9B40-93FE-8BD9DB4E1C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83703" y="2332641"/>
              <a:ext cx="569724" cy="569724"/>
            </a:xfrm>
            <a:prstGeom prst="rect">
              <a:avLst/>
            </a:prstGeom>
          </p:spPr>
        </p:pic>
        <p:sp>
          <p:nvSpPr>
            <p:cNvPr id="73" name="TextBox 72">
              <a:extLst>
                <a:ext uri="{FF2B5EF4-FFF2-40B4-BE49-F238E27FC236}">
                  <a16:creationId xmlns:a16="http://schemas.microsoft.com/office/drawing/2014/main" id="{AA9158A8-7B13-5345-9861-872FABE45BE6}"/>
                </a:ext>
              </a:extLst>
            </p:cNvPr>
            <p:cNvSpPr txBox="1"/>
            <p:nvPr/>
          </p:nvSpPr>
          <p:spPr>
            <a:xfrm>
              <a:off x="4952849" y="1874588"/>
              <a:ext cx="68849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 Directory</a:t>
              </a:r>
            </a:p>
          </p:txBody>
        </p:sp>
        <p:pic>
          <p:nvPicPr>
            <p:cNvPr id="74" name="Graphic 79">
              <a:extLst>
                <a:ext uri="{FF2B5EF4-FFF2-40B4-BE49-F238E27FC236}">
                  <a16:creationId xmlns:a16="http://schemas.microsoft.com/office/drawing/2014/main" id="{A313A8CE-136D-1644-A96F-2C22ABB65B6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000023" y="1274317"/>
              <a:ext cx="587880" cy="587880"/>
            </a:xfrm>
            <a:prstGeom prst="rect">
              <a:avLst/>
            </a:prstGeom>
          </p:spPr>
        </p:pic>
        <p:sp>
          <p:nvSpPr>
            <p:cNvPr id="75" name="TextBox 74">
              <a:extLst>
                <a:ext uri="{FF2B5EF4-FFF2-40B4-BE49-F238E27FC236}">
                  <a16:creationId xmlns:a16="http://schemas.microsoft.com/office/drawing/2014/main" id="{90F4F683-4522-6543-B139-0FD2DE35654F}"/>
                </a:ext>
              </a:extLst>
            </p:cNvPr>
            <p:cNvSpPr txBox="1"/>
            <p:nvPr/>
          </p:nvSpPr>
          <p:spPr>
            <a:xfrm>
              <a:off x="4231738" y="6248250"/>
              <a:ext cx="771496"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r>
                <a:rPr kumimoji="0" lang="en-US" sz="800" b="0" i="0" u="none" strike="noStrike" kern="1200" cap="none" spc="0" normalizeH="0" baseline="0" noProof="0" dirty="0" err="1">
                  <a:ln>
                    <a:noFill/>
                  </a:ln>
                  <a:solidFill>
                    <a:srgbClr val="000000"/>
                  </a:solidFill>
                  <a:effectLst/>
                  <a:uLnTx/>
                  <a:uFillTx/>
                  <a:latin typeface="Arial"/>
                  <a:ea typeface="+mn-ea"/>
                  <a:cs typeface="+mn-cs"/>
                </a:rPr>
                <a:t>CloudHSM</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Graphic 81">
              <a:extLst>
                <a:ext uri="{FF2B5EF4-FFF2-40B4-BE49-F238E27FC236}">
                  <a16:creationId xmlns:a16="http://schemas.microsoft.com/office/drawing/2014/main" id="{83DEF15C-EFE0-D440-8ED4-CF11C92CD2D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347261" y="5644105"/>
              <a:ext cx="576000" cy="576000"/>
            </a:xfrm>
            <a:prstGeom prst="rect">
              <a:avLst/>
            </a:prstGeom>
          </p:spPr>
        </p:pic>
        <p:sp>
          <p:nvSpPr>
            <p:cNvPr id="77" name="TextBox 76">
              <a:extLst>
                <a:ext uri="{FF2B5EF4-FFF2-40B4-BE49-F238E27FC236}">
                  <a16:creationId xmlns:a16="http://schemas.microsoft.com/office/drawing/2014/main" id="{7510E2B4-80C0-EC4D-914E-506A2ECD9EA5}"/>
                </a:ext>
              </a:extLst>
            </p:cNvPr>
            <p:cNvSpPr txBox="1"/>
            <p:nvPr/>
          </p:nvSpPr>
          <p:spPr>
            <a:xfrm>
              <a:off x="3576106" y="6248250"/>
              <a:ext cx="75644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Certificate Manager</a:t>
              </a:r>
            </a:p>
          </p:txBody>
        </p:sp>
        <p:pic>
          <p:nvPicPr>
            <p:cNvPr id="78" name="Graphic 83">
              <a:extLst>
                <a:ext uri="{FF2B5EF4-FFF2-40B4-BE49-F238E27FC236}">
                  <a16:creationId xmlns:a16="http://schemas.microsoft.com/office/drawing/2014/main" id="{B501A455-8DB0-F040-A83E-F434DBC5212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696761" y="5644105"/>
              <a:ext cx="576000" cy="576000"/>
            </a:xfrm>
            <a:prstGeom prst="rect">
              <a:avLst/>
            </a:prstGeom>
          </p:spPr>
        </p:pic>
        <p:pic>
          <p:nvPicPr>
            <p:cNvPr id="87" name="Graphic 106">
              <a:extLst>
                <a:ext uri="{FF2B5EF4-FFF2-40B4-BE49-F238E27FC236}">
                  <a16:creationId xmlns:a16="http://schemas.microsoft.com/office/drawing/2014/main" id="{8D04D5C3-A12B-C94C-823C-FBA049FEF00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24644" y="2332641"/>
              <a:ext cx="567917" cy="567917"/>
            </a:xfrm>
            <a:prstGeom prst="rect">
              <a:avLst/>
            </a:prstGeom>
          </p:spPr>
        </p:pic>
        <p:sp>
          <p:nvSpPr>
            <p:cNvPr id="88" name="TextBox 87">
              <a:extLst>
                <a:ext uri="{FF2B5EF4-FFF2-40B4-BE49-F238E27FC236}">
                  <a16:creationId xmlns:a16="http://schemas.microsoft.com/office/drawing/2014/main" id="{FCBE8BFA-15FF-6348-9F15-2F1AC62560A4}"/>
                </a:ext>
              </a:extLst>
            </p:cNvPr>
            <p:cNvSpPr txBox="1"/>
            <p:nvPr/>
          </p:nvSpPr>
          <p:spPr>
            <a:xfrm>
              <a:off x="4030302" y="2914611"/>
              <a:ext cx="759279"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Resource Access manager</a:t>
              </a:r>
            </a:p>
          </p:txBody>
        </p:sp>
        <p:sp>
          <p:nvSpPr>
            <p:cNvPr id="89" name="TextBox 88">
              <a:extLst>
                <a:ext uri="{FF2B5EF4-FFF2-40B4-BE49-F238E27FC236}">
                  <a16:creationId xmlns:a16="http://schemas.microsoft.com/office/drawing/2014/main" id="{B45F7A59-6F99-B34C-83AF-E1CDDA629F68}"/>
                </a:ext>
              </a:extLst>
            </p:cNvPr>
            <p:cNvSpPr txBox="1"/>
            <p:nvPr/>
          </p:nvSpPr>
          <p:spPr>
            <a:xfrm>
              <a:off x="4978650" y="2914611"/>
              <a:ext cx="673013"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Directory Service</a:t>
              </a:r>
            </a:p>
          </p:txBody>
        </p:sp>
        <p:pic>
          <p:nvPicPr>
            <p:cNvPr id="90" name="Graphic 147">
              <a:extLst>
                <a:ext uri="{FF2B5EF4-FFF2-40B4-BE49-F238E27FC236}">
                  <a16:creationId xmlns:a16="http://schemas.microsoft.com/office/drawing/2014/main" id="{BD2BF4F1-4D5D-A14D-BD5C-7BCD7200434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992631" y="2332641"/>
              <a:ext cx="573615" cy="573615"/>
            </a:xfrm>
            <a:prstGeom prst="rect">
              <a:avLst/>
            </a:prstGeom>
          </p:spPr>
        </p:pic>
        <p:sp>
          <p:nvSpPr>
            <p:cNvPr id="91" name="TextBox 90">
              <a:extLst>
                <a:ext uri="{FF2B5EF4-FFF2-40B4-BE49-F238E27FC236}">
                  <a16:creationId xmlns:a16="http://schemas.microsoft.com/office/drawing/2014/main" id="{DC84C98E-0B04-6142-AC5D-26B00A4F1DC7}"/>
                </a:ext>
              </a:extLst>
            </p:cNvPr>
            <p:cNvSpPr txBox="1"/>
            <p:nvPr/>
          </p:nvSpPr>
          <p:spPr>
            <a:xfrm>
              <a:off x="4902772" y="5142092"/>
              <a:ext cx="762339"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Cognito</a:t>
              </a:r>
            </a:p>
          </p:txBody>
        </p:sp>
        <p:pic>
          <p:nvPicPr>
            <p:cNvPr id="92" name="Graphic 149">
              <a:extLst>
                <a:ext uri="{FF2B5EF4-FFF2-40B4-BE49-F238E27FC236}">
                  <a16:creationId xmlns:a16="http://schemas.microsoft.com/office/drawing/2014/main" id="{D124CC4D-5B7A-214D-9137-C032FCBC9CD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00635" y="4547010"/>
              <a:ext cx="576000" cy="576000"/>
            </a:xfrm>
            <a:prstGeom prst="rect">
              <a:avLst/>
            </a:prstGeom>
          </p:spPr>
        </p:pic>
      </p:grpSp>
      <p:grpSp>
        <p:nvGrpSpPr>
          <p:cNvPr id="125" name="Group 124"/>
          <p:cNvGrpSpPr/>
          <p:nvPr/>
        </p:nvGrpSpPr>
        <p:grpSpPr>
          <a:xfrm>
            <a:off x="5829705" y="802752"/>
            <a:ext cx="1665934" cy="5715000"/>
            <a:chOff x="5829705" y="1143000"/>
            <a:chExt cx="1665934" cy="5715000"/>
          </a:xfrm>
        </p:grpSpPr>
        <p:sp>
          <p:nvSpPr>
            <p:cNvPr id="115" name="Rectangle 114"/>
            <p:cNvSpPr/>
            <p:nvPr/>
          </p:nvSpPr>
          <p:spPr>
            <a:xfrm>
              <a:off x="5829705" y="1143000"/>
              <a:ext cx="1665934" cy="5715000"/>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BD7765-2AA2-2346-A4B8-A55D389C7916}"/>
                </a:ext>
              </a:extLst>
            </p:cNvPr>
            <p:cNvSpPr txBox="1"/>
            <p:nvPr/>
          </p:nvSpPr>
          <p:spPr>
            <a:xfrm>
              <a:off x="6244312" y="2923700"/>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Inspector</a:t>
              </a:r>
            </a:p>
          </p:txBody>
        </p:sp>
        <p:pic>
          <p:nvPicPr>
            <p:cNvPr id="25" name="Graphic 108">
              <a:extLst>
                <a:ext uri="{FF2B5EF4-FFF2-40B4-BE49-F238E27FC236}">
                  <a16:creationId xmlns:a16="http://schemas.microsoft.com/office/drawing/2014/main" id="{0DB61091-ABDB-954D-8474-2C03417CF40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356838" y="2335763"/>
              <a:ext cx="576000" cy="576000"/>
            </a:xfrm>
            <a:prstGeom prst="rect">
              <a:avLst/>
            </a:prstGeom>
          </p:spPr>
        </p:pic>
        <p:sp>
          <p:nvSpPr>
            <p:cNvPr id="26" name="TextBox 25">
              <a:extLst>
                <a:ext uri="{FF2B5EF4-FFF2-40B4-BE49-F238E27FC236}">
                  <a16:creationId xmlns:a16="http://schemas.microsoft.com/office/drawing/2014/main" id="{484C8213-ED36-B246-9B5F-B6C26E5D4BA5}"/>
                </a:ext>
              </a:extLst>
            </p:cNvPr>
            <p:cNvSpPr txBox="1"/>
            <p:nvPr/>
          </p:nvSpPr>
          <p:spPr>
            <a:xfrm>
              <a:off x="6285887" y="5147225"/>
              <a:ext cx="74238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Macie</a:t>
              </a:r>
            </a:p>
          </p:txBody>
        </p:sp>
        <p:pic>
          <p:nvPicPr>
            <p:cNvPr id="27" name="Graphic 110">
              <a:extLst>
                <a:ext uri="{FF2B5EF4-FFF2-40B4-BE49-F238E27FC236}">
                  <a16:creationId xmlns:a16="http://schemas.microsoft.com/office/drawing/2014/main" id="{F858B473-14F7-4C4B-A114-FACFB720E42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64662" y="4559287"/>
              <a:ext cx="576000" cy="576000"/>
            </a:xfrm>
            <a:prstGeom prst="rect">
              <a:avLst/>
            </a:prstGeom>
          </p:spPr>
        </p:pic>
        <p:sp>
          <p:nvSpPr>
            <p:cNvPr id="28" name="TextBox 27">
              <a:extLst>
                <a:ext uri="{FF2B5EF4-FFF2-40B4-BE49-F238E27FC236}">
                  <a16:creationId xmlns:a16="http://schemas.microsoft.com/office/drawing/2014/main" id="{9A3AA445-4DA8-5041-89B6-84E1A7E1197C}"/>
                </a:ext>
              </a:extLst>
            </p:cNvPr>
            <p:cNvSpPr txBox="1"/>
            <p:nvPr/>
          </p:nvSpPr>
          <p:spPr>
            <a:xfrm>
              <a:off x="6226467" y="1855646"/>
              <a:ext cx="82139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GuardDuty</a:t>
              </a:r>
            </a:p>
          </p:txBody>
        </p:sp>
        <p:pic>
          <p:nvPicPr>
            <p:cNvPr id="29" name="Graphic 112">
              <a:extLst>
                <a:ext uri="{FF2B5EF4-FFF2-40B4-BE49-F238E27FC236}">
                  <a16:creationId xmlns:a16="http://schemas.microsoft.com/office/drawing/2014/main" id="{21BAD5BD-9C78-294E-8847-483372C4310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63652" y="1271147"/>
              <a:ext cx="576000" cy="576000"/>
            </a:xfrm>
            <a:prstGeom prst="rect">
              <a:avLst/>
            </a:prstGeom>
          </p:spPr>
        </p:pic>
        <p:sp>
          <p:nvSpPr>
            <p:cNvPr id="95" name="TextBox 94">
              <a:extLst>
                <a:ext uri="{FF2B5EF4-FFF2-40B4-BE49-F238E27FC236}">
                  <a16:creationId xmlns:a16="http://schemas.microsoft.com/office/drawing/2014/main" id="{DD3CC9F8-B5DA-A840-A6E1-A79DB6024B7E}"/>
                </a:ext>
              </a:extLst>
            </p:cNvPr>
            <p:cNvSpPr txBox="1"/>
            <p:nvPr/>
          </p:nvSpPr>
          <p:spPr>
            <a:xfrm>
              <a:off x="6227555" y="6224668"/>
              <a:ext cx="86416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Hub </a:t>
              </a:r>
            </a:p>
          </p:txBody>
        </p:sp>
        <p:pic>
          <p:nvPicPr>
            <p:cNvPr id="96" name="Graphic 103">
              <a:extLst>
                <a:ext uri="{FF2B5EF4-FFF2-40B4-BE49-F238E27FC236}">
                  <a16:creationId xmlns:a16="http://schemas.microsoft.com/office/drawing/2014/main" id="{0F432F9B-97AB-974C-9220-DBC344746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804" y="5644105"/>
              <a:ext cx="576000" cy="576000"/>
            </a:xfrm>
            <a:prstGeom prst="rect">
              <a:avLst/>
            </a:prstGeom>
          </p:spPr>
        </p:pic>
      </p:grpSp>
      <p:grpSp>
        <p:nvGrpSpPr>
          <p:cNvPr id="129" name="Group 128"/>
          <p:cNvGrpSpPr/>
          <p:nvPr/>
        </p:nvGrpSpPr>
        <p:grpSpPr>
          <a:xfrm>
            <a:off x="10021284" y="802752"/>
            <a:ext cx="1972130" cy="5715000"/>
            <a:chOff x="10021284" y="1143000"/>
            <a:chExt cx="1972130" cy="5715000"/>
          </a:xfrm>
        </p:grpSpPr>
        <p:sp>
          <p:nvSpPr>
            <p:cNvPr id="117" name="Rectangle 116"/>
            <p:cNvSpPr/>
            <p:nvPr/>
          </p:nvSpPr>
          <p:spPr>
            <a:xfrm>
              <a:off x="10021284" y="1143000"/>
              <a:ext cx="1972130" cy="57150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EE205EB-3302-F14D-AD9E-A7FF141E966E}"/>
                </a:ext>
              </a:extLst>
            </p:cNvPr>
            <p:cNvSpPr txBox="1"/>
            <p:nvPr/>
          </p:nvSpPr>
          <p:spPr>
            <a:xfrm>
              <a:off x="10049702" y="6229616"/>
              <a:ext cx="738208" cy="220510"/>
            </a:xfrm>
            <a:prstGeom prst="rect">
              <a:avLst/>
            </a:prstGeom>
            <a:noFill/>
          </p:spPr>
          <p:txBody>
            <a:bodyPr wrap="square" rtlCol="0">
              <a:spAutoFit/>
            </a:bodyPr>
            <a:lstStyle>
              <a:defPPr>
                <a:defRPr lang="en-US"/>
              </a:defPPr>
              <a:lvl1pPr algn="ctr">
                <a:defRPr sz="1000"/>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Snapshot</a:t>
              </a:r>
            </a:p>
          </p:txBody>
        </p:sp>
        <p:pic>
          <p:nvPicPr>
            <p:cNvPr id="41" name="Graphic 124">
              <a:extLst>
                <a:ext uri="{FF2B5EF4-FFF2-40B4-BE49-F238E27FC236}">
                  <a16:creationId xmlns:a16="http://schemas.microsoft.com/office/drawing/2014/main" id="{3881F653-C6F7-F84A-BEB5-21EC64E8EFA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152326" y="5675727"/>
              <a:ext cx="580295" cy="580295"/>
            </a:xfrm>
            <a:prstGeom prst="rect">
              <a:avLst/>
            </a:prstGeom>
          </p:spPr>
        </p:pic>
        <p:pic>
          <p:nvPicPr>
            <p:cNvPr id="42" name="Graphic 125">
              <a:extLst>
                <a:ext uri="{FF2B5EF4-FFF2-40B4-BE49-F238E27FC236}">
                  <a16:creationId xmlns:a16="http://schemas.microsoft.com/office/drawing/2014/main" id="{A260EF80-9D82-514E-AA02-51726E60615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370906" y="5675726"/>
              <a:ext cx="568917" cy="568917"/>
            </a:xfrm>
            <a:prstGeom prst="rect">
              <a:avLst/>
            </a:prstGeom>
          </p:spPr>
        </p:pic>
        <p:sp>
          <p:nvSpPr>
            <p:cNvPr id="43" name="TextBox 42">
              <a:extLst>
                <a:ext uri="{FF2B5EF4-FFF2-40B4-BE49-F238E27FC236}">
                  <a16:creationId xmlns:a16="http://schemas.microsoft.com/office/drawing/2014/main" id="{57C0AC6A-F6A3-9D4B-AF2C-BBA66453258B}"/>
                </a:ext>
              </a:extLst>
            </p:cNvPr>
            <p:cNvSpPr txBox="1"/>
            <p:nvPr/>
          </p:nvSpPr>
          <p:spPr>
            <a:xfrm>
              <a:off x="11384321" y="6222875"/>
              <a:ext cx="555502"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Archive</a:t>
              </a:r>
            </a:p>
          </p:txBody>
        </p:sp>
        <p:pic>
          <p:nvPicPr>
            <p:cNvPr id="93" name="Graphic 150">
              <a:extLst>
                <a:ext uri="{FF2B5EF4-FFF2-40B4-BE49-F238E27FC236}">
                  <a16:creationId xmlns:a16="http://schemas.microsoft.com/office/drawing/2014/main" id="{0BB23019-1EAE-AE4D-81F5-C0B44206EAF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0725161" y="4748689"/>
              <a:ext cx="611497" cy="611497"/>
            </a:xfrm>
            <a:prstGeom prst="rect">
              <a:avLst/>
            </a:prstGeom>
          </p:spPr>
        </p:pic>
        <p:sp>
          <p:nvSpPr>
            <p:cNvPr id="94" name="TextBox 93">
              <a:extLst>
                <a:ext uri="{FF2B5EF4-FFF2-40B4-BE49-F238E27FC236}">
                  <a16:creationId xmlns:a16="http://schemas.microsoft.com/office/drawing/2014/main" id="{2B8E91C6-F0F5-B74E-9EFD-FE7D7FAF86A3}"/>
                </a:ext>
              </a:extLst>
            </p:cNvPr>
            <p:cNvSpPr txBox="1"/>
            <p:nvPr/>
          </p:nvSpPr>
          <p:spPr>
            <a:xfrm>
              <a:off x="10475463" y="5326081"/>
              <a:ext cx="11144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S3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Glacier</a:t>
              </a:r>
            </a:p>
          </p:txBody>
        </p:sp>
        <p:sp>
          <p:nvSpPr>
            <p:cNvPr id="99" name="TextBox 98">
              <a:extLst>
                <a:ext uri="{FF2B5EF4-FFF2-40B4-BE49-F238E27FC236}">
                  <a16:creationId xmlns:a16="http://schemas.microsoft.com/office/drawing/2014/main" id="{DB02A111-8634-E14F-9190-1FC12795192E}"/>
                </a:ext>
              </a:extLst>
            </p:cNvPr>
            <p:cNvSpPr txBox="1"/>
            <p:nvPr/>
          </p:nvSpPr>
          <p:spPr>
            <a:xfrm>
              <a:off x="10353599" y="2945868"/>
              <a:ext cx="1231285" cy="220510"/>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CloudFormation</a:t>
              </a:r>
            </a:p>
          </p:txBody>
        </p:sp>
        <p:pic>
          <p:nvPicPr>
            <p:cNvPr id="100" name="Graphic 142">
              <a:extLst>
                <a:ext uri="{FF2B5EF4-FFF2-40B4-BE49-F238E27FC236}">
                  <a16:creationId xmlns:a16="http://schemas.microsoft.com/office/drawing/2014/main" id="{08C68895-33CB-BB4D-8786-76A6F7A277C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0678269" y="2335026"/>
              <a:ext cx="604101" cy="604101"/>
            </a:xfrm>
            <a:prstGeom prst="rect">
              <a:avLst/>
            </a:prstGeom>
          </p:spPr>
        </p:pic>
        <p:sp>
          <p:nvSpPr>
            <p:cNvPr id="101" name="TextBox 100">
              <a:extLst>
                <a:ext uri="{FF2B5EF4-FFF2-40B4-BE49-F238E27FC236}">
                  <a16:creationId xmlns:a16="http://schemas.microsoft.com/office/drawing/2014/main" id="{92520914-4104-0D49-A0BC-CF1419EE5A6D}"/>
                </a:ext>
              </a:extLst>
            </p:cNvPr>
            <p:cNvSpPr txBox="1"/>
            <p:nvPr/>
          </p:nvSpPr>
          <p:spPr>
            <a:xfrm>
              <a:off x="10625425" y="1882786"/>
              <a:ext cx="727965" cy="338554"/>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a:ea typeface="+mn-ea"/>
                  <a:cs typeface="+mn-cs"/>
                </a:rPr>
                <a:t>OpsWorks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 name="Graphic 144">
              <a:extLst>
                <a:ext uri="{FF2B5EF4-FFF2-40B4-BE49-F238E27FC236}">
                  <a16:creationId xmlns:a16="http://schemas.microsoft.com/office/drawing/2014/main" id="{0B4D324B-A59A-AF4E-873E-B0697D9630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703603" y="1272950"/>
              <a:ext cx="603909" cy="603909"/>
            </a:xfrm>
            <a:prstGeom prst="rect">
              <a:avLst/>
            </a:prstGeom>
          </p:spPr>
        </p:pic>
      </p:grpSp>
      <p:grpSp>
        <p:nvGrpSpPr>
          <p:cNvPr id="131" name="Group 130"/>
          <p:cNvGrpSpPr/>
          <p:nvPr/>
        </p:nvGrpSpPr>
        <p:grpSpPr>
          <a:xfrm>
            <a:off x="7552801" y="3974455"/>
            <a:ext cx="2411320" cy="2483943"/>
            <a:chOff x="7599659" y="4314703"/>
            <a:chExt cx="2411320" cy="2483943"/>
          </a:xfrm>
        </p:grpSpPr>
        <p:sp>
          <p:nvSpPr>
            <p:cNvPr id="9" name="Rectangle 8">
              <a:extLst>
                <a:ext uri="{FF2B5EF4-FFF2-40B4-BE49-F238E27FC236}">
                  <a16:creationId xmlns:a16="http://schemas.microsoft.com/office/drawing/2014/main" id="{55DDC487-A738-3C45-9670-701FA80196EB}"/>
                </a:ext>
              </a:extLst>
            </p:cNvPr>
            <p:cNvSpPr/>
            <p:nvPr/>
          </p:nvSpPr>
          <p:spPr>
            <a:xfrm>
              <a:off x="8110247" y="4314703"/>
              <a:ext cx="1199048"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Investigate</a:t>
              </a:r>
            </a:p>
          </p:txBody>
        </p:sp>
        <p:sp>
          <p:nvSpPr>
            <p:cNvPr id="44" name="TextBox 43">
              <a:extLst>
                <a:ext uri="{FF2B5EF4-FFF2-40B4-BE49-F238E27FC236}">
                  <a16:creationId xmlns:a16="http://schemas.microsoft.com/office/drawing/2014/main" id="{9D45A60D-72F1-0C4F-8390-68374DB7C5A0}"/>
                </a:ext>
              </a:extLst>
            </p:cNvPr>
            <p:cNvSpPr txBox="1"/>
            <p:nvPr/>
          </p:nvSpPr>
          <p:spPr>
            <a:xfrm>
              <a:off x="9229928" y="5328710"/>
              <a:ext cx="7810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CloudTrail</a:t>
              </a:r>
            </a:p>
          </p:txBody>
        </p:sp>
        <p:pic>
          <p:nvPicPr>
            <p:cNvPr id="45" name="Graphic 128">
              <a:extLst>
                <a:ext uri="{FF2B5EF4-FFF2-40B4-BE49-F238E27FC236}">
                  <a16:creationId xmlns:a16="http://schemas.microsoft.com/office/drawing/2014/main" id="{A4A486AA-0710-3649-AC68-D9DDFBBF8BB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330009" y="4747695"/>
              <a:ext cx="576000" cy="576000"/>
            </a:xfrm>
            <a:prstGeom prst="rect">
              <a:avLst/>
            </a:prstGeom>
          </p:spPr>
        </p:pic>
        <p:sp>
          <p:nvSpPr>
            <p:cNvPr id="46" name="TextBox 45">
              <a:extLst>
                <a:ext uri="{FF2B5EF4-FFF2-40B4-BE49-F238E27FC236}">
                  <a16:creationId xmlns:a16="http://schemas.microsoft.com/office/drawing/2014/main" id="{5799B776-1B54-BC45-A684-8CAFDB09568A}"/>
                </a:ext>
              </a:extLst>
            </p:cNvPr>
            <p:cNvSpPr txBox="1"/>
            <p:nvPr/>
          </p:nvSpPr>
          <p:spPr>
            <a:xfrm>
              <a:off x="8390852" y="5328710"/>
              <a:ext cx="8448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47" name="Graphic 130">
              <a:extLst>
                <a:ext uri="{FF2B5EF4-FFF2-40B4-BE49-F238E27FC236}">
                  <a16:creationId xmlns:a16="http://schemas.microsoft.com/office/drawing/2014/main" id="{D827DD31-599A-D541-A615-62C23A970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504" y="4750511"/>
              <a:ext cx="576000" cy="576000"/>
            </a:xfrm>
            <a:prstGeom prst="rect">
              <a:avLst/>
            </a:prstGeom>
          </p:spPr>
        </p:pic>
        <p:sp>
          <p:nvSpPr>
            <p:cNvPr id="61" name="TextBox 60">
              <a:extLst>
                <a:ext uri="{FF2B5EF4-FFF2-40B4-BE49-F238E27FC236}">
                  <a16:creationId xmlns:a16="http://schemas.microsoft.com/office/drawing/2014/main" id="{3D2D9123-6DF8-3241-9E79-1F2C9AABD505}"/>
                </a:ext>
              </a:extLst>
            </p:cNvPr>
            <p:cNvSpPr txBox="1"/>
            <p:nvPr/>
          </p:nvSpPr>
          <p:spPr>
            <a:xfrm>
              <a:off x="8268283" y="6449961"/>
              <a:ext cx="98604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Personal Health Dashboard</a:t>
              </a:r>
            </a:p>
          </p:txBody>
        </p:sp>
        <p:pic>
          <p:nvPicPr>
            <p:cNvPr id="62" name="Graphic 65">
              <a:extLst>
                <a:ext uri="{FF2B5EF4-FFF2-40B4-BE49-F238E27FC236}">
                  <a16:creationId xmlns:a16="http://schemas.microsoft.com/office/drawing/2014/main" id="{D88CDFE5-C723-DE47-AB61-179AC7B627C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497522" y="5867386"/>
              <a:ext cx="576000" cy="576000"/>
            </a:xfrm>
            <a:prstGeom prst="rect">
              <a:avLst/>
            </a:prstGeom>
          </p:spPr>
        </p:pic>
        <p:sp>
          <p:nvSpPr>
            <p:cNvPr id="63" name="TextBox 62">
              <a:extLst>
                <a:ext uri="{FF2B5EF4-FFF2-40B4-BE49-F238E27FC236}">
                  <a16:creationId xmlns:a16="http://schemas.microsoft.com/office/drawing/2014/main" id="{7AD5C7B0-5AC7-9B47-BA60-2D15A4921BEE}"/>
                </a:ext>
              </a:extLst>
            </p:cNvPr>
            <p:cNvSpPr txBox="1"/>
            <p:nvPr/>
          </p:nvSpPr>
          <p:spPr>
            <a:xfrm>
              <a:off x="9287091" y="6449961"/>
              <a:ext cx="661728"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Route 53</a:t>
              </a:r>
            </a:p>
          </p:txBody>
        </p:sp>
        <p:pic>
          <p:nvPicPr>
            <p:cNvPr id="64" name="Graphic 69">
              <a:extLst>
                <a:ext uri="{FF2B5EF4-FFF2-40B4-BE49-F238E27FC236}">
                  <a16:creationId xmlns:a16="http://schemas.microsoft.com/office/drawing/2014/main" id="{9A520575-AD71-BD4F-98B3-638ECAB290B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326537" y="5867385"/>
              <a:ext cx="576000" cy="576000"/>
            </a:xfrm>
            <a:prstGeom prst="rect">
              <a:avLst/>
            </a:prstGeom>
          </p:spPr>
        </p:pic>
        <p:sp>
          <p:nvSpPr>
            <p:cNvPr id="103" name="TextBox 102">
              <a:extLst>
                <a:ext uri="{FF2B5EF4-FFF2-40B4-BE49-F238E27FC236}">
                  <a16:creationId xmlns:a16="http://schemas.microsoft.com/office/drawing/2014/main" id="{EFED3017-97CB-C245-962A-969F38E93CDD}"/>
                </a:ext>
              </a:extLst>
            </p:cNvPr>
            <p:cNvSpPr txBox="1"/>
            <p:nvPr/>
          </p:nvSpPr>
          <p:spPr>
            <a:xfrm>
              <a:off x="7599659" y="5709961"/>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Detective</a:t>
              </a:r>
            </a:p>
          </p:txBody>
        </p:sp>
        <p:pic>
          <p:nvPicPr>
            <p:cNvPr id="110" name="Picture 109">
              <a:extLst>
                <a:ext uri="{FF2B5EF4-FFF2-40B4-BE49-F238E27FC236}">
                  <a16:creationId xmlns:a16="http://schemas.microsoft.com/office/drawing/2014/main" id="{6DDC1D9B-B118-2B47-8A5F-658CCEB67A11}"/>
                </a:ext>
              </a:extLst>
            </p:cNvPr>
            <p:cNvPicPr>
              <a:picLocks noChangeAspect="1"/>
            </p:cNvPicPr>
            <p:nvPr/>
          </p:nvPicPr>
          <p:blipFill>
            <a:blip r:embed="rId84">
              <a:extLst>
                <a:ext uri="{28A0092B-C50C-407E-A947-70E740481C1C}">
                  <a14:useLocalDpi xmlns:a14="http://schemas.microsoft.com/office/drawing/2010/main" val="0"/>
                </a:ext>
              </a:extLst>
            </a:blip>
            <a:srcRect/>
            <a:stretch/>
          </p:blipFill>
          <p:spPr>
            <a:xfrm>
              <a:off x="7715756" y="5151990"/>
              <a:ext cx="575908" cy="575908"/>
            </a:xfrm>
            <a:prstGeom prst="rect">
              <a:avLst/>
            </a:prstGeom>
          </p:spPr>
        </p:pic>
      </p:grpSp>
      <p:sp>
        <p:nvSpPr>
          <p:cNvPr id="118" name="Rounded Rectangle 117"/>
          <p:cNvSpPr/>
          <p:nvPr/>
        </p:nvSpPr>
        <p:spPr>
          <a:xfrm>
            <a:off x="0" y="3215849"/>
            <a:ext cx="12192000" cy="721513"/>
          </a:xfrm>
          <a:prstGeom prst="chevron">
            <a:avLst>
              <a:gd name="adj" fmla="val 28877"/>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C6EDA85-45DD-194C-9B53-05F61637CB5B}"/>
              </a:ext>
            </a:extLst>
          </p:cNvPr>
          <p:cNvSpPr/>
          <p:nvPr/>
        </p:nvSpPr>
        <p:spPr>
          <a:xfrm>
            <a:off x="3443409" y="3342535"/>
            <a:ext cx="1174077" cy="468141"/>
          </a:xfrm>
          <a:prstGeom prst="rect">
            <a:avLst/>
          </a:prstGeom>
          <a:noFill/>
        </p:spPr>
        <p:txBody>
          <a:bodyPr wrap="squar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Protect</a:t>
            </a:r>
          </a:p>
        </p:txBody>
      </p:sp>
      <p:sp>
        <p:nvSpPr>
          <p:cNvPr id="12" name="Rectangle 11">
            <a:extLst>
              <a:ext uri="{FF2B5EF4-FFF2-40B4-BE49-F238E27FC236}">
                <a16:creationId xmlns:a16="http://schemas.microsoft.com/office/drawing/2014/main" id="{5880CF16-63D1-ED49-89D9-5D24FBEE7CE2}"/>
              </a:ext>
            </a:extLst>
          </p:cNvPr>
          <p:cNvSpPr/>
          <p:nvPr/>
        </p:nvSpPr>
        <p:spPr>
          <a:xfrm>
            <a:off x="502244" y="3342535"/>
            <a:ext cx="1181544"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Identify</a:t>
            </a:r>
          </a:p>
        </p:txBody>
      </p:sp>
      <p:sp>
        <p:nvSpPr>
          <p:cNvPr id="10" name="Rectangle 9">
            <a:extLst>
              <a:ext uri="{FF2B5EF4-FFF2-40B4-BE49-F238E27FC236}">
                <a16:creationId xmlns:a16="http://schemas.microsoft.com/office/drawing/2014/main" id="{18378C57-60FF-B74F-A136-0B3E35EFF415}"/>
              </a:ext>
            </a:extLst>
          </p:cNvPr>
          <p:cNvSpPr/>
          <p:nvPr/>
        </p:nvSpPr>
        <p:spPr>
          <a:xfrm>
            <a:off x="10429899" y="3342535"/>
            <a:ext cx="1225466"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Recover</a:t>
            </a:r>
          </a:p>
        </p:txBody>
      </p:sp>
      <p:sp>
        <p:nvSpPr>
          <p:cNvPr id="6" name="Rectangle 5">
            <a:extLst>
              <a:ext uri="{FF2B5EF4-FFF2-40B4-BE49-F238E27FC236}">
                <a16:creationId xmlns:a16="http://schemas.microsoft.com/office/drawing/2014/main" id="{6E1B8F3E-FE06-6949-8184-4151D03CD517}"/>
              </a:ext>
            </a:extLst>
          </p:cNvPr>
          <p:cNvSpPr/>
          <p:nvPr/>
        </p:nvSpPr>
        <p:spPr>
          <a:xfrm>
            <a:off x="6174208" y="3342535"/>
            <a:ext cx="1031631"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Detect</a:t>
            </a:r>
          </a:p>
        </p:txBody>
      </p:sp>
      <p:sp>
        <p:nvSpPr>
          <p:cNvPr id="7" name="Rectangle 6">
            <a:extLst>
              <a:ext uri="{FF2B5EF4-FFF2-40B4-BE49-F238E27FC236}">
                <a16:creationId xmlns:a16="http://schemas.microsoft.com/office/drawing/2014/main" id="{A2767755-6EC8-D24A-8740-C306BC04EF31}"/>
              </a:ext>
            </a:extLst>
          </p:cNvPr>
          <p:cNvSpPr/>
          <p:nvPr/>
        </p:nvSpPr>
        <p:spPr>
          <a:xfrm>
            <a:off x="8122472" y="3342535"/>
            <a:ext cx="1318055"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Respond</a:t>
            </a:r>
          </a:p>
        </p:txBody>
      </p:sp>
      <p:sp>
        <p:nvSpPr>
          <p:cNvPr id="127" name="Rounded Rectangle 117">
            <a:extLst>
              <a:ext uri="{FF2B5EF4-FFF2-40B4-BE49-F238E27FC236}">
                <a16:creationId xmlns:a16="http://schemas.microsoft.com/office/drawing/2014/main" id="{04AB745D-1A4C-4FF3-9D65-0274A8CB67F1}"/>
              </a:ext>
            </a:extLst>
          </p:cNvPr>
          <p:cNvSpPr/>
          <p:nvPr/>
        </p:nvSpPr>
        <p:spPr>
          <a:xfrm>
            <a:off x="10049701" y="3215849"/>
            <a:ext cx="2156637" cy="721513"/>
          </a:xfrm>
          <a:prstGeom prst="chevron">
            <a:avLst>
              <a:gd name="adj" fmla="val 28877"/>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9F3E91D-EA2C-487B-ACF2-B17E5E9F89BC}"/>
              </a:ext>
            </a:extLst>
          </p:cNvPr>
          <p:cNvSpPr/>
          <p:nvPr/>
        </p:nvSpPr>
        <p:spPr>
          <a:xfrm>
            <a:off x="7511890" y="802752"/>
            <a:ext cx="2502525" cy="571500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98874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73F36F6-D4BB-4EE5-8DE3-EB5BE9A61C0E}"/>
              </a:ext>
            </a:extLst>
          </p:cNvPr>
          <p:cNvSpPr>
            <a:spLocks noGrp="1"/>
          </p:cNvSpPr>
          <p:nvPr>
            <p:ph type="body" sz="quarter" idx="10"/>
          </p:nvPr>
        </p:nvSpPr>
        <p:spPr/>
        <p:txBody>
          <a:bodyPr/>
          <a:lstStyle/>
          <a:p>
            <a:r>
              <a:rPr lang="en-GB" dirty="0"/>
              <a:t>Amazon Detective</a:t>
            </a:r>
          </a:p>
        </p:txBody>
      </p:sp>
      <p:pic>
        <p:nvPicPr>
          <p:cNvPr id="8" name="Picture 7">
            <a:extLst>
              <a:ext uri="{FF2B5EF4-FFF2-40B4-BE49-F238E27FC236}">
                <a16:creationId xmlns:a16="http://schemas.microsoft.com/office/drawing/2014/main" id="{88DF7662-8937-4B32-8EF1-EC4160AC2D73}"/>
              </a:ext>
            </a:extLst>
          </p:cNvPr>
          <p:cNvPicPr>
            <a:picLocks noChangeAspect="1"/>
          </p:cNvPicPr>
          <p:nvPr/>
        </p:nvPicPr>
        <p:blipFill rotWithShape="1">
          <a:blip r:embed="rId3">
            <a:extLst>
              <a:ext uri="{28A0092B-C50C-407E-A947-70E740481C1C}">
                <a14:useLocalDpi xmlns:a14="http://schemas.microsoft.com/office/drawing/2010/main" val="0"/>
              </a:ext>
            </a:extLst>
          </a:blip>
          <a:srcRect l="10906" t="9259" r="15102" b="9259"/>
          <a:stretch/>
        </p:blipFill>
        <p:spPr>
          <a:xfrm>
            <a:off x="412750" y="817905"/>
            <a:ext cx="8118618" cy="5588000"/>
          </a:xfrm>
          <a:prstGeom prst="rect">
            <a:avLst/>
          </a:prstGeom>
        </p:spPr>
      </p:pic>
      <p:pic>
        <p:nvPicPr>
          <p:cNvPr id="9" name="Picture 8">
            <a:extLst>
              <a:ext uri="{FF2B5EF4-FFF2-40B4-BE49-F238E27FC236}">
                <a16:creationId xmlns:a16="http://schemas.microsoft.com/office/drawing/2014/main" id="{788F4543-D4E2-462C-9D59-A09B08B4A189}"/>
              </a:ext>
            </a:extLst>
          </p:cNvPr>
          <p:cNvPicPr>
            <a:picLocks noChangeAspect="1"/>
          </p:cNvPicPr>
          <p:nvPr/>
        </p:nvPicPr>
        <p:blipFill rotWithShape="1">
          <a:blip r:embed="rId3">
            <a:extLst>
              <a:ext uri="{28A0092B-C50C-407E-A947-70E740481C1C}">
                <a14:useLocalDpi xmlns:a14="http://schemas.microsoft.com/office/drawing/2010/main" val="0"/>
              </a:ext>
            </a:extLst>
          </a:blip>
          <a:srcRect l="68056" t="9259" r="7023" b="9259"/>
          <a:stretch/>
        </p:blipFill>
        <p:spPr>
          <a:xfrm>
            <a:off x="9241971" y="817905"/>
            <a:ext cx="2734353" cy="5588000"/>
          </a:xfrm>
          <a:prstGeom prst="rect">
            <a:avLst/>
          </a:prstGeom>
        </p:spPr>
      </p:pic>
      <p:sp>
        <p:nvSpPr>
          <p:cNvPr id="13" name="Oval 12">
            <a:extLst>
              <a:ext uri="{FF2B5EF4-FFF2-40B4-BE49-F238E27FC236}">
                <a16:creationId xmlns:a16="http://schemas.microsoft.com/office/drawing/2014/main" id="{C32EB1DB-FA1F-42AD-9E1B-AFB47AF27A39}"/>
              </a:ext>
            </a:extLst>
          </p:cNvPr>
          <p:cNvSpPr/>
          <p:nvPr/>
        </p:nvSpPr>
        <p:spPr>
          <a:xfrm>
            <a:off x="5248275" y="1138238"/>
            <a:ext cx="849310" cy="873132"/>
          </a:xfrm>
          <a:prstGeom prst="ellipse">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184837C6-5381-4F03-86D1-679DF7E113A0}"/>
              </a:ext>
            </a:extLst>
          </p:cNvPr>
          <p:cNvSpPr/>
          <p:nvPr/>
        </p:nvSpPr>
        <p:spPr>
          <a:xfrm>
            <a:off x="5248275" y="3175339"/>
            <a:ext cx="849310" cy="873132"/>
          </a:xfrm>
          <a:prstGeom prst="ellipse">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5E736DB-3916-4DDC-BFB4-56870E40972E}"/>
              </a:ext>
            </a:extLst>
          </p:cNvPr>
          <p:cNvSpPr/>
          <p:nvPr/>
        </p:nvSpPr>
        <p:spPr>
          <a:xfrm>
            <a:off x="5248275" y="5212440"/>
            <a:ext cx="849310" cy="873132"/>
          </a:xfrm>
          <a:prstGeom prst="ellipse">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720795C6-1613-49EB-B593-8C6B0E8EF481}"/>
              </a:ext>
            </a:extLst>
          </p:cNvPr>
          <p:cNvSpPr/>
          <p:nvPr/>
        </p:nvSpPr>
        <p:spPr>
          <a:xfrm>
            <a:off x="898523" y="2808949"/>
            <a:ext cx="1562097" cy="1605912"/>
          </a:xfrm>
          <a:prstGeom prst="ellipse">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42492D2-83FF-415A-89BB-BF414DA3B44F}"/>
              </a:ext>
            </a:extLst>
          </p:cNvPr>
          <p:cNvPicPr>
            <a:picLocks noChangeAspect="1"/>
          </p:cNvPicPr>
          <p:nvPr/>
        </p:nvPicPr>
        <p:blipFill rotWithShape="1">
          <a:blip r:embed="rId3">
            <a:extLst>
              <a:ext uri="{28A0092B-C50C-407E-A947-70E740481C1C}">
                <a14:useLocalDpi xmlns:a14="http://schemas.microsoft.com/office/drawing/2010/main" val="0"/>
              </a:ext>
            </a:extLst>
          </a:blip>
          <a:srcRect l="68056" t="9259" r="17547" b="9259"/>
          <a:stretch/>
        </p:blipFill>
        <p:spPr>
          <a:xfrm>
            <a:off x="7824018" y="817905"/>
            <a:ext cx="1579661" cy="5588000"/>
          </a:xfrm>
          <a:prstGeom prst="rect">
            <a:avLst/>
          </a:prstGeom>
        </p:spPr>
      </p:pic>
      <p:sp>
        <p:nvSpPr>
          <p:cNvPr id="10" name="Rectangle 9">
            <a:extLst>
              <a:ext uri="{FF2B5EF4-FFF2-40B4-BE49-F238E27FC236}">
                <a16:creationId xmlns:a16="http://schemas.microsoft.com/office/drawing/2014/main" id="{99BA51DD-88BE-4B74-B519-C3E89F790DCA}"/>
              </a:ext>
            </a:extLst>
          </p:cNvPr>
          <p:cNvSpPr/>
          <p:nvPr/>
        </p:nvSpPr>
        <p:spPr>
          <a:xfrm>
            <a:off x="6636394" y="1008747"/>
            <a:ext cx="4510353" cy="1132114"/>
          </a:xfrm>
          <a:prstGeom prst="rect">
            <a:avLst/>
          </a:prstGeom>
          <a:solidFill>
            <a:srgbClr val="00E3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E27068C-F1E8-42F7-BA1A-01ABE1954F25}"/>
              </a:ext>
            </a:extLst>
          </p:cNvPr>
          <p:cNvSpPr/>
          <p:nvPr/>
        </p:nvSpPr>
        <p:spPr>
          <a:xfrm>
            <a:off x="6657942" y="3045848"/>
            <a:ext cx="4510353" cy="1132114"/>
          </a:xfrm>
          <a:prstGeom prst="rect">
            <a:avLst/>
          </a:prstGeom>
          <a:solidFill>
            <a:srgbClr val="00C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2E1F6C9-F944-480F-9C79-9E1E055A72D7}"/>
              </a:ext>
            </a:extLst>
          </p:cNvPr>
          <p:cNvSpPr/>
          <p:nvPr/>
        </p:nvSpPr>
        <p:spPr>
          <a:xfrm>
            <a:off x="6636394" y="5082949"/>
            <a:ext cx="4510353" cy="1132114"/>
          </a:xfrm>
          <a:prstGeom prst="rect">
            <a:avLst/>
          </a:prstGeom>
          <a:solidFill>
            <a:srgbClr val="025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 Placeholder 3">
            <a:extLst>
              <a:ext uri="{FF2B5EF4-FFF2-40B4-BE49-F238E27FC236}">
                <a16:creationId xmlns:a16="http://schemas.microsoft.com/office/drawing/2014/main" id="{F571BFF4-FFA2-49DE-9E66-1975FEC71A46}"/>
              </a:ext>
            </a:extLst>
          </p:cNvPr>
          <p:cNvSpPr txBox="1">
            <a:spLocks/>
          </p:cNvSpPr>
          <p:nvPr/>
        </p:nvSpPr>
        <p:spPr>
          <a:xfrm>
            <a:off x="822816" y="3799003"/>
            <a:ext cx="1713509" cy="4889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Amazon Detective</a:t>
            </a:r>
          </a:p>
        </p:txBody>
      </p:sp>
      <p:pic>
        <p:nvPicPr>
          <p:cNvPr id="30" name="Picture 29">
            <a:extLst>
              <a:ext uri="{FF2B5EF4-FFF2-40B4-BE49-F238E27FC236}">
                <a16:creationId xmlns:a16="http://schemas.microsoft.com/office/drawing/2014/main" id="{590B3F5A-F9AE-424C-A709-BBA8A1440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05846" y="2896649"/>
            <a:ext cx="902354" cy="902354"/>
          </a:xfrm>
          <a:prstGeom prst="rect">
            <a:avLst/>
          </a:prstGeom>
        </p:spPr>
      </p:pic>
      <p:grpSp>
        <p:nvGrpSpPr>
          <p:cNvPr id="2" name="Group 1">
            <a:extLst>
              <a:ext uri="{FF2B5EF4-FFF2-40B4-BE49-F238E27FC236}">
                <a16:creationId xmlns:a16="http://schemas.microsoft.com/office/drawing/2014/main" id="{5773FD33-CF62-41D6-A346-DB5A21E01244}"/>
              </a:ext>
            </a:extLst>
          </p:cNvPr>
          <p:cNvGrpSpPr/>
          <p:nvPr/>
        </p:nvGrpSpPr>
        <p:grpSpPr>
          <a:xfrm>
            <a:off x="3930828" y="981490"/>
            <a:ext cx="7598233" cy="1200329"/>
            <a:chOff x="3930828" y="981490"/>
            <a:chExt cx="7598233" cy="1200329"/>
          </a:xfrm>
        </p:grpSpPr>
        <p:sp>
          <p:nvSpPr>
            <p:cNvPr id="25" name="TextBox 24">
              <a:extLst>
                <a:ext uri="{FF2B5EF4-FFF2-40B4-BE49-F238E27FC236}">
                  <a16:creationId xmlns:a16="http://schemas.microsoft.com/office/drawing/2014/main" id="{34A863EF-60B0-46DB-9D03-5E14AAB151F2}"/>
                </a:ext>
              </a:extLst>
            </p:cNvPr>
            <p:cNvSpPr txBox="1"/>
            <p:nvPr/>
          </p:nvSpPr>
          <p:spPr>
            <a:xfrm>
              <a:off x="6636395" y="981490"/>
              <a:ext cx="489266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Finding/alert triage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Accelerate triage and avoid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unnecessary escalations</a:t>
              </a:r>
            </a:p>
          </p:txBody>
        </p:sp>
        <p:pic>
          <p:nvPicPr>
            <p:cNvPr id="1032" name="Picture 8">
              <a:extLst>
                <a:ext uri="{FF2B5EF4-FFF2-40B4-BE49-F238E27FC236}">
                  <a16:creationId xmlns:a16="http://schemas.microsoft.com/office/drawing/2014/main" id="{BB3BF5C9-BF1C-405B-A703-30529AB03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690" y="1139119"/>
              <a:ext cx="849310" cy="849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DE777FB-140F-4C2C-B180-8CD66A7732A7}"/>
                </a:ext>
              </a:extLst>
            </p:cNvPr>
            <p:cNvSpPr txBox="1"/>
            <p:nvPr/>
          </p:nvSpPr>
          <p:spPr>
            <a:xfrm>
              <a:off x="3930828" y="1244501"/>
              <a:ext cx="93756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Alert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Analysis</a:t>
              </a:r>
            </a:p>
          </p:txBody>
        </p:sp>
      </p:grpSp>
      <p:grpSp>
        <p:nvGrpSpPr>
          <p:cNvPr id="3" name="Group 2">
            <a:extLst>
              <a:ext uri="{FF2B5EF4-FFF2-40B4-BE49-F238E27FC236}">
                <a16:creationId xmlns:a16="http://schemas.microsoft.com/office/drawing/2014/main" id="{A8C0F09F-C67F-49AB-BEDE-1195F0942314}"/>
              </a:ext>
            </a:extLst>
          </p:cNvPr>
          <p:cNvGrpSpPr/>
          <p:nvPr/>
        </p:nvGrpSpPr>
        <p:grpSpPr>
          <a:xfrm>
            <a:off x="3793983" y="3011740"/>
            <a:ext cx="7735077" cy="1200329"/>
            <a:chOff x="3793983" y="3011740"/>
            <a:chExt cx="7735077" cy="1200329"/>
          </a:xfrm>
        </p:grpSpPr>
        <p:sp>
          <p:nvSpPr>
            <p:cNvPr id="27" name="TextBox 26">
              <a:extLst>
                <a:ext uri="{FF2B5EF4-FFF2-40B4-BE49-F238E27FC236}">
                  <a16:creationId xmlns:a16="http://schemas.microsoft.com/office/drawing/2014/main" id="{4543E00C-CD12-4DFF-8256-6FAA98E9B7BC}"/>
                </a:ext>
              </a:extLst>
            </p:cNvPr>
            <p:cNvSpPr txBox="1"/>
            <p:nvPr/>
          </p:nvSpPr>
          <p:spPr>
            <a:xfrm>
              <a:off x="6636394" y="3011740"/>
              <a:ext cx="489266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Incident investigation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Improve context and surface correlated behaviour</a:t>
              </a:r>
            </a:p>
          </p:txBody>
        </p:sp>
        <p:pic>
          <p:nvPicPr>
            <p:cNvPr id="1038" name="Picture 14">
              <a:extLst>
                <a:ext uri="{FF2B5EF4-FFF2-40B4-BE49-F238E27FC236}">
                  <a16:creationId xmlns:a16="http://schemas.microsoft.com/office/drawing/2014/main" id="{FE2C3611-4394-4CC0-AA42-14E8D2BC57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9172" y="3267744"/>
              <a:ext cx="697468" cy="6974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1D16C32-CD69-4026-9EBB-0C4D5660A8EF}"/>
                </a:ext>
              </a:extLst>
            </p:cNvPr>
            <p:cNvSpPr txBox="1"/>
            <p:nvPr/>
          </p:nvSpPr>
          <p:spPr>
            <a:xfrm>
              <a:off x="3793983" y="3286923"/>
              <a:ext cx="108151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Incident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Response</a:t>
              </a:r>
            </a:p>
          </p:txBody>
        </p:sp>
      </p:grpSp>
      <p:grpSp>
        <p:nvGrpSpPr>
          <p:cNvPr id="4" name="Group 3">
            <a:extLst>
              <a:ext uri="{FF2B5EF4-FFF2-40B4-BE49-F238E27FC236}">
                <a16:creationId xmlns:a16="http://schemas.microsoft.com/office/drawing/2014/main" id="{F03B63BC-AD47-456A-8CF6-106D6EED6431}"/>
              </a:ext>
            </a:extLst>
          </p:cNvPr>
          <p:cNvGrpSpPr/>
          <p:nvPr/>
        </p:nvGrpSpPr>
        <p:grpSpPr>
          <a:xfrm>
            <a:off x="3938220" y="5058130"/>
            <a:ext cx="7590840" cy="1200329"/>
            <a:chOff x="3938220" y="5058130"/>
            <a:chExt cx="7590840" cy="1200329"/>
          </a:xfrm>
        </p:grpSpPr>
        <p:sp>
          <p:nvSpPr>
            <p:cNvPr id="28" name="TextBox 27">
              <a:extLst>
                <a:ext uri="{FF2B5EF4-FFF2-40B4-BE49-F238E27FC236}">
                  <a16:creationId xmlns:a16="http://schemas.microsoft.com/office/drawing/2014/main" id="{D737F8B6-AC1F-412E-84AE-0DBCF5AB47DE}"/>
                </a:ext>
              </a:extLst>
            </p:cNvPr>
            <p:cNvSpPr txBox="1"/>
            <p:nvPr/>
          </p:nvSpPr>
          <p:spPr>
            <a:xfrm>
              <a:off x="6636394" y="5058130"/>
              <a:ext cx="489266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Threat hunting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Simplify data collection,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rPr>
                <a:t>aggregation, and pivoting</a:t>
              </a:r>
            </a:p>
          </p:txBody>
        </p:sp>
        <p:pic>
          <p:nvPicPr>
            <p:cNvPr id="1030" name="Picture 6">
              <a:extLst>
                <a:ext uri="{FF2B5EF4-FFF2-40B4-BE49-F238E27FC236}">
                  <a16:creationId xmlns:a16="http://schemas.microsoft.com/office/drawing/2014/main" id="{12FF80C0-99FB-422F-B98A-50C858D4FC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9172" y="5216663"/>
              <a:ext cx="764822" cy="7648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0A2C15F-4B8A-4F83-98D6-D3F27E9FFF02}"/>
                </a:ext>
              </a:extLst>
            </p:cNvPr>
            <p:cNvSpPr txBox="1"/>
            <p:nvPr/>
          </p:nvSpPr>
          <p:spPr>
            <a:xfrm>
              <a:off x="3938220" y="5326300"/>
              <a:ext cx="93115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Threat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Hunting</a:t>
              </a:r>
            </a:p>
          </p:txBody>
        </p:sp>
      </p:grpSp>
    </p:spTree>
    <p:extLst>
      <p:ext uri="{BB962C8B-B14F-4D97-AF65-F5344CB8AC3E}">
        <p14:creationId xmlns:p14="http://schemas.microsoft.com/office/powerpoint/2010/main" val="214196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44DDF1-5BCF-4BAC-8249-3BC7CEB95E11}"/>
              </a:ext>
            </a:extLst>
          </p:cNvPr>
          <p:cNvGrpSpPr/>
          <p:nvPr/>
        </p:nvGrpSpPr>
        <p:grpSpPr>
          <a:xfrm>
            <a:off x="342887" y="1247948"/>
            <a:ext cx="1732928" cy="4141237"/>
            <a:chOff x="342887" y="1247948"/>
            <a:chExt cx="1732928" cy="4141237"/>
          </a:xfrm>
        </p:grpSpPr>
        <p:sp>
          <p:nvSpPr>
            <p:cNvPr id="42" name="Rectangle: Rounded Corners 41">
              <a:extLst>
                <a:ext uri="{FF2B5EF4-FFF2-40B4-BE49-F238E27FC236}">
                  <a16:creationId xmlns:a16="http://schemas.microsoft.com/office/drawing/2014/main" id="{6C2A09A0-224A-4C38-9BC9-2F67597AA1EF}"/>
                </a:ext>
              </a:extLst>
            </p:cNvPr>
            <p:cNvSpPr/>
            <p:nvPr/>
          </p:nvSpPr>
          <p:spPr>
            <a:xfrm>
              <a:off x="380743" y="1644083"/>
              <a:ext cx="1647371" cy="3745102"/>
            </a:xfrm>
            <a:prstGeom prst="roundRect">
              <a:avLst>
                <a:gd name="adj" fmla="val 12041"/>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05F7955-EF8D-46A5-B3CC-17C015091AB0}"/>
                </a:ext>
              </a:extLst>
            </p:cNvPr>
            <p:cNvSpPr txBox="1"/>
            <p:nvPr/>
          </p:nvSpPr>
          <p:spPr>
            <a:xfrm>
              <a:off x="563721" y="3677892"/>
              <a:ext cx="1291260" cy="44923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AWS CloudTrail</a:t>
              </a:r>
            </a:p>
          </p:txBody>
        </p:sp>
        <p:sp>
          <p:nvSpPr>
            <p:cNvPr id="5" name="TextBox 4">
              <a:extLst>
                <a:ext uri="{FF2B5EF4-FFF2-40B4-BE49-F238E27FC236}">
                  <a16:creationId xmlns:a16="http://schemas.microsoft.com/office/drawing/2014/main" id="{4FEC1B09-99D5-4AB0-8858-AF80BACD877B}"/>
                </a:ext>
              </a:extLst>
            </p:cNvPr>
            <p:cNvSpPr txBox="1"/>
            <p:nvPr/>
          </p:nvSpPr>
          <p:spPr>
            <a:xfrm>
              <a:off x="472487" y="2432978"/>
              <a:ext cx="147372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VPC network traffic</a:t>
              </a:r>
            </a:p>
          </p:txBody>
        </p:sp>
        <p:grpSp>
          <p:nvGrpSpPr>
            <p:cNvPr id="2048" name="Group 2047">
              <a:extLst>
                <a:ext uri="{FF2B5EF4-FFF2-40B4-BE49-F238E27FC236}">
                  <a16:creationId xmlns:a16="http://schemas.microsoft.com/office/drawing/2014/main" id="{44E0C842-0B6A-40EA-BF5E-543EF8764D91}"/>
                </a:ext>
              </a:extLst>
            </p:cNvPr>
            <p:cNvGrpSpPr/>
            <p:nvPr/>
          </p:nvGrpSpPr>
          <p:grpSpPr>
            <a:xfrm>
              <a:off x="917962" y="1917683"/>
              <a:ext cx="572931" cy="572931"/>
              <a:chOff x="1532133" y="1917683"/>
              <a:chExt cx="572931" cy="572931"/>
            </a:xfrm>
          </p:grpSpPr>
          <p:sp>
            <p:nvSpPr>
              <p:cNvPr id="53" name="Freeform: Shape 52">
                <a:extLst>
                  <a:ext uri="{FF2B5EF4-FFF2-40B4-BE49-F238E27FC236}">
                    <a16:creationId xmlns:a16="http://schemas.microsoft.com/office/drawing/2014/main" id="{AF3BDE6F-23C6-4AE0-A40B-C57E128FA342}"/>
                  </a:ext>
                </a:extLst>
              </p:cNvPr>
              <p:cNvSpPr/>
              <p:nvPr/>
            </p:nvSpPr>
            <p:spPr>
              <a:xfrm>
                <a:off x="1532133" y="1917683"/>
                <a:ext cx="572931" cy="572931"/>
              </a:xfrm>
              <a:custGeom>
                <a:avLst/>
                <a:gdLst>
                  <a:gd name="connsiteX0" fmla="*/ 286466 w 572931"/>
                  <a:gd name="connsiteY0" fmla="*/ 572932 h 572931"/>
                  <a:gd name="connsiteX1" fmla="*/ 0 w 572931"/>
                  <a:gd name="connsiteY1" fmla="*/ 286466 h 572931"/>
                  <a:gd name="connsiteX2" fmla="*/ 286466 w 572931"/>
                  <a:gd name="connsiteY2" fmla="*/ 0 h 572931"/>
                  <a:gd name="connsiteX3" fmla="*/ 572932 w 572931"/>
                  <a:gd name="connsiteY3" fmla="*/ 286466 h 572931"/>
                  <a:gd name="connsiteX4" fmla="*/ 286466 w 572931"/>
                  <a:gd name="connsiteY4" fmla="*/ 572932 h 572931"/>
                  <a:gd name="connsiteX5" fmla="*/ 286466 w 572931"/>
                  <a:gd name="connsiteY5" fmla="*/ 24380 h 572931"/>
                  <a:gd name="connsiteX6" fmla="*/ 24380 w 572931"/>
                  <a:gd name="connsiteY6" fmla="*/ 286466 h 572931"/>
                  <a:gd name="connsiteX7" fmla="*/ 286466 w 572931"/>
                  <a:gd name="connsiteY7" fmla="*/ 548552 h 572931"/>
                  <a:gd name="connsiteX8" fmla="*/ 548552 w 572931"/>
                  <a:gd name="connsiteY8" fmla="*/ 286466 h 572931"/>
                  <a:gd name="connsiteX9" fmla="*/ 286466 w 572931"/>
                  <a:gd name="connsiteY9" fmla="*/ 24380 h 57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2931" h="572931">
                    <a:moveTo>
                      <a:pt x="286466" y="572932"/>
                    </a:moveTo>
                    <a:cubicBezTo>
                      <a:pt x="128255" y="572932"/>
                      <a:pt x="0" y="444677"/>
                      <a:pt x="0" y="286466"/>
                    </a:cubicBezTo>
                    <a:cubicBezTo>
                      <a:pt x="0" y="128255"/>
                      <a:pt x="128255" y="0"/>
                      <a:pt x="286466" y="0"/>
                    </a:cubicBezTo>
                    <a:cubicBezTo>
                      <a:pt x="444677" y="0"/>
                      <a:pt x="572932" y="128255"/>
                      <a:pt x="572932" y="286466"/>
                    </a:cubicBezTo>
                    <a:cubicBezTo>
                      <a:pt x="572797" y="444621"/>
                      <a:pt x="444621" y="572797"/>
                      <a:pt x="286466" y="572932"/>
                    </a:cubicBezTo>
                    <a:close/>
                    <a:moveTo>
                      <a:pt x="286466" y="24380"/>
                    </a:moveTo>
                    <a:cubicBezTo>
                      <a:pt x="141720" y="24380"/>
                      <a:pt x="24380" y="141720"/>
                      <a:pt x="24380" y="286466"/>
                    </a:cubicBezTo>
                    <a:cubicBezTo>
                      <a:pt x="24380" y="431212"/>
                      <a:pt x="141720" y="548552"/>
                      <a:pt x="286466" y="548552"/>
                    </a:cubicBezTo>
                    <a:cubicBezTo>
                      <a:pt x="431212" y="548552"/>
                      <a:pt x="548552" y="431212"/>
                      <a:pt x="548552" y="286466"/>
                    </a:cubicBezTo>
                    <a:cubicBezTo>
                      <a:pt x="548417" y="141776"/>
                      <a:pt x="431156" y="24514"/>
                      <a:pt x="286466" y="24380"/>
                    </a:cubicBezTo>
                    <a:close/>
                  </a:path>
                </a:pathLst>
              </a:custGeom>
              <a:solidFill>
                <a:srgbClr val="A166FF"/>
              </a:solidFill>
              <a:ln w="120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7232E68F-1D74-4254-A459-D5E723B7B153}"/>
                  </a:ext>
                </a:extLst>
              </p:cNvPr>
              <p:cNvSpPr/>
              <p:nvPr/>
            </p:nvSpPr>
            <p:spPr>
              <a:xfrm>
                <a:off x="1680729" y="2020566"/>
                <a:ext cx="264401" cy="149328"/>
              </a:xfrm>
              <a:custGeom>
                <a:avLst/>
                <a:gdLst>
                  <a:gd name="connsiteX0" fmla="*/ 264402 w 264401"/>
                  <a:gd name="connsiteY0" fmla="*/ 149328 h 149328"/>
                  <a:gd name="connsiteX1" fmla="*/ 240022 w 264401"/>
                  <a:gd name="connsiteY1" fmla="*/ 149328 h 149328"/>
                  <a:gd name="connsiteX2" fmla="*/ 240022 w 264401"/>
                  <a:gd name="connsiteY2" fmla="*/ 24380 h 149328"/>
                  <a:gd name="connsiteX3" fmla="*/ 24380 w 264401"/>
                  <a:gd name="connsiteY3" fmla="*/ 24380 h 149328"/>
                  <a:gd name="connsiteX4" fmla="*/ 24380 w 264401"/>
                  <a:gd name="connsiteY4" fmla="*/ 149328 h 149328"/>
                  <a:gd name="connsiteX5" fmla="*/ 0 w 264401"/>
                  <a:gd name="connsiteY5" fmla="*/ 149328 h 149328"/>
                  <a:gd name="connsiteX6" fmla="*/ 0 w 264401"/>
                  <a:gd name="connsiteY6" fmla="*/ 12190 h 149328"/>
                  <a:gd name="connsiteX7" fmla="*/ 12190 w 264401"/>
                  <a:gd name="connsiteY7" fmla="*/ 0 h 149328"/>
                  <a:gd name="connsiteX8" fmla="*/ 252212 w 264401"/>
                  <a:gd name="connsiteY8" fmla="*/ 0 h 149328"/>
                  <a:gd name="connsiteX9" fmla="*/ 264402 w 264401"/>
                  <a:gd name="connsiteY9" fmla="*/ 12190 h 14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401" h="149328">
                    <a:moveTo>
                      <a:pt x="264402" y="149328"/>
                    </a:moveTo>
                    <a:lnTo>
                      <a:pt x="240022" y="149328"/>
                    </a:lnTo>
                    <a:lnTo>
                      <a:pt x="240022" y="24380"/>
                    </a:lnTo>
                    <a:lnTo>
                      <a:pt x="24380" y="24380"/>
                    </a:lnTo>
                    <a:lnTo>
                      <a:pt x="24380" y="149328"/>
                    </a:lnTo>
                    <a:lnTo>
                      <a:pt x="0" y="149328"/>
                    </a:lnTo>
                    <a:lnTo>
                      <a:pt x="0" y="12190"/>
                    </a:lnTo>
                    <a:cubicBezTo>
                      <a:pt x="0" y="5458"/>
                      <a:pt x="5458" y="0"/>
                      <a:pt x="12190" y="0"/>
                    </a:cubicBezTo>
                    <a:lnTo>
                      <a:pt x="252212" y="0"/>
                    </a:lnTo>
                    <a:cubicBezTo>
                      <a:pt x="258944" y="0"/>
                      <a:pt x="264402" y="5458"/>
                      <a:pt x="264402" y="12190"/>
                    </a:cubicBezTo>
                    <a:close/>
                  </a:path>
                </a:pathLst>
              </a:custGeom>
              <a:solidFill>
                <a:srgbClr val="A166FF"/>
              </a:solidFill>
              <a:ln w="120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BDA1E190-49A6-445F-9069-43F474FA3A30}"/>
                  </a:ext>
                </a:extLst>
              </p:cNvPr>
              <p:cNvSpPr/>
              <p:nvPr/>
            </p:nvSpPr>
            <p:spPr>
              <a:xfrm>
                <a:off x="1680729" y="2238403"/>
                <a:ext cx="264401" cy="149328"/>
              </a:xfrm>
              <a:custGeom>
                <a:avLst/>
                <a:gdLst>
                  <a:gd name="connsiteX0" fmla="*/ 252212 w 264401"/>
                  <a:gd name="connsiteY0" fmla="*/ 149328 h 149328"/>
                  <a:gd name="connsiteX1" fmla="*/ 12190 w 264401"/>
                  <a:gd name="connsiteY1" fmla="*/ 149328 h 149328"/>
                  <a:gd name="connsiteX2" fmla="*/ 0 w 264401"/>
                  <a:gd name="connsiteY2" fmla="*/ 137138 h 149328"/>
                  <a:gd name="connsiteX3" fmla="*/ 0 w 264401"/>
                  <a:gd name="connsiteY3" fmla="*/ 0 h 149328"/>
                  <a:gd name="connsiteX4" fmla="*/ 24380 w 264401"/>
                  <a:gd name="connsiteY4" fmla="*/ 0 h 149328"/>
                  <a:gd name="connsiteX5" fmla="*/ 24380 w 264401"/>
                  <a:gd name="connsiteY5" fmla="*/ 124948 h 149328"/>
                  <a:gd name="connsiteX6" fmla="*/ 240022 w 264401"/>
                  <a:gd name="connsiteY6" fmla="*/ 124948 h 149328"/>
                  <a:gd name="connsiteX7" fmla="*/ 240022 w 264401"/>
                  <a:gd name="connsiteY7" fmla="*/ 0 h 149328"/>
                  <a:gd name="connsiteX8" fmla="*/ 264402 w 264401"/>
                  <a:gd name="connsiteY8" fmla="*/ 0 h 149328"/>
                  <a:gd name="connsiteX9" fmla="*/ 264402 w 264401"/>
                  <a:gd name="connsiteY9" fmla="*/ 137138 h 149328"/>
                  <a:gd name="connsiteX10" fmla="*/ 252212 w 264401"/>
                  <a:gd name="connsiteY10" fmla="*/ 149328 h 14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401" h="149328">
                    <a:moveTo>
                      <a:pt x="252212" y="149328"/>
                    </a:moveTo>
                    <a:lnTo>
                      <a:pt x="12190" y="149328"/>
                    </a:lnTo>
                    <a:cubicBezTo>
                      <a:pt x="5458" y="149328"/>
                      <a:pt x="0" y="143870"/>
                      <a:pt x="0" y="137138"/>
                    </a:cubicBezTo>
                    <a:lnTo>
                      <a:pt x="0" y="0"/>
                    </a:lnTo>
                    <a:lnTo>
                      <a:pt x="24380" y="0"/>
                    </a:lnTo>
                    <a:lnTo>
                      <a:pt x="24380" y="124948"/>
                    </a:lnTo>
                    <a:lnTo>
                      <a:pt x="240022" y="124948"/>
                    </a:lnTo>
                    <a:lnTo>
                      <a:pt x="240022" y="0"/>
                    </a:lnTo>
                    <a:lnTo>
                      <a:pt x="264402" y="0"/>
                    </a:lnTo>
                    <a:lnTo>
                      <a:pt x="264402" y="137138"/>
                    </a:lnTo>
                    <a:cubicBezTo>
                      <a:pt x="264402" y="143870"/>
                      <a:pt x="258944" y="149328"/>
                      <a:pt x="252212" y="149328"/>
                    </a:cubicBezTo>
                    <a:close/>
                  </a:path>
                </a:pathLst>
              </a:custGeom>
              <a:solidFill>
                <a:srgbClr val="A166FF"/>
              </a:solidFill>
              <a:ln w="120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911D0BBF-9F2A-422A-A93A-E2C1AAC19720}"/>
                  </a:ext>
                </a:extLst>
              </p:cNvPr>
              <p:cNvSpPr/>
              <p:nvPr/>
            </p:nvSpPr>
            <p:spPr>
              <a:xfrm>
                <a:off x="1727173" y="2077738"/>
                <a:ext cx="171391" cy="24380"/>
              </a:xfrm>
              <a:custGeom>
                <a:avLst/>
                <a:gdLst>
                  <a:gd name="connsiteX0" fmla="*/ 0 w 171391"/>
                  <a:gd name="connsiteY0" fmla="*/ 0 h 24380"/>
                  <a:gd name="connsiteX1" fmla="*/ 171392 w 171391"/>
                  <a:gd name="connsiteY1" fmla="*/ 0 h 24380"/>
                  <a:gd name="connsiteX2" fmla="*/ 171392 w 171391"/>
                  <a:gd name="connsiteY2" fmla="*/ 24380 h 24380"/>
                  <a:gd name="connsiteX3" fmla="*/ 0 w 171391"/>
                  <a:gd name="connsiteY3" fmla="*/ 24380 h 24380"/>
                </a:gdLst>
                <a:ahLst/>
                <a:cxnLst>
                  <a:cxn ang="0">
                    <a:pos x="connsiteX0" y="connsiteY0"/>
                  </a:cxn>
                  <a:cxn ang="0">
                    <a:pos x="connsiteX1" y="connsiteY1"/>
                  </a:cxn>
                  <a:cxn ang="0">
                    <a:pos x="connsiteX2" y="connsiteY2"/>
                  </a:cxn>
                  <a:cxn ang="0">
                    <a:pos x="connsiteX3" y="connsiteY3"/>
                  </a:cxn>
                </a:cxnLst>
                <a:rect l="l" t="t" r="r" b="b"/>
                <a:pathLst>
                  <a:path w="171391" h="24380">
                    <a:moveTo>
                      <a:pt x="0" y="0"/>
                    </a:moveTo>
                    <a:lnTo>
                      <a:pt x="171392" y="0"/>
                    </a:lnTo>
                    <a:lnTo>
                      <a:pt x="171392" y="24380"/>
                    </a:lnTo>
                    <a:lnTo>
                      <a:pt x="0" y="24380"/>
                    </a:lnTo>
                    <a:close/>
                  </a:path>
                </a:pathLst>
              </a:custGeom>
              <a:solidFill>
                <a:srgbClr val="A166FF"/>
              </a:solidFill>
              <a:ln w="120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5FA11E39-263D-4DA4-9158-03E46D327ED1}"/>
                  </a:ext>
                </a:extLst>
              </p:cNvPr>
              <p:cNvSpPr/>
              <p:nvPr/>
            </p:nvSpPr>
            <p:spPr>
              <a:xfrm>
                <a:off x="1727173" y="2134787"/>
                <a:ext cx="171391" cy="24380"/>
              </a:xfrm>
              <a:custGeom>
                <a:avLst/>
                <a:gdLst>
                  <a:gd name="connsiteX0" fmla="*/ 0 w 171391"/>
                  <a:gd name="connsiteY0" fmla="*/ 0 h 24380"/>
                  <a:gd name="connsiteX1" fmla="*/ 171392 w 171391"/>
                  <a:gd name="connsiteY1" fmla="*/ 0 h 24380"/>
                  <a:gd name="connsiteX2" fmla="*/ 171392 w 171391"/>
                  <a:gd name="connsiteY2" fmla="*/ 24380 h 24380"/>
                  <a:gd name="connsiteX3" fmla="*/ 0 w 171391"/>
                  <a:gd name="connsiteY3" fmla="*/ 24380 h 24380"/>
                </a:gdLst>
                <a:ahLst/>
                <a:cxnLst>
                  <a:cxn ang="0">
                    <a:pos x="connsiteX0" y="connsiteY0"/>
                  </a:cxn>
                  <a:cxn ang="0">
                    <a:pos x="connsiteX1" y="connsiteY1"/>
                  </a:cxn>
                  <a:cxn ang="0">
                    <a:pos x="connsiteX2" y="connsiteY2"/>
                  </a:cxn>
                  <a:cxn ang="0">
                    <a:pos x="connsiteX3" y="connsiteY3"/>
                  </a:cxn>
                </a:cxnLst>
                <a:rect l="l" t="t" r="r" b="b"/>
                <a:pathLst>
                  <a:path w="171391" h="24380">
                    <a:moveTo>
                      <a:pt x="0" y="0"/>
                    </a:moveTo>
                    <a:lnTo>
                      <a:pt x="171392" y="0"/>
                    </a:lnTo>
                    <a:lnTo>
                      <a:pt x="171392" y="24380"/>
                    </a:lnTo>
                    <a:lnTo>
                      <a:pt x="0" y="24380"/>
                    </a:lnTo>
                    <a:close/>
                  </a:path>
                </a:pathLst>
              </a:custGeom>
              <a:solidFill>
                <a:srgbClr val="A166FF"/>
              </a:solidFill>
              <a:ln w="120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67D0ADA1-97AF-4FCC-8E6A-04CAF982A4CA}"/>
                  </a:ext>
                </a:extLst>
              </p:cNvPr>
              <p:cNvSpPr/>
              <p:nvPr/>
            </p:nvSpPr>
            <p:spPr>
              <a:xfrm>
                <a:off x="1727173" y="2249130"/>
                <a:ext cx="171391" cy="24380"/>
              </a:xfrm>
              <a:custGeom>
                <a:avLst/>
                <a:gdLst>
                  <a:gd name="connsiteX0" fmla="*/ 0 w 171391"/>
                  <a:gd name="connsiteY0" fmla="*/ 0 h 24380"/>
                  <a:gd name="connsiteX1" fmla="*/ 171392 w 171391"/>
                  <a:gd name="connsiteY1" fmla="*/ 0 h 24380"/>
                  <a:gd name="connsiteX2" fmla="*/ 171392 w 171391"/>
                  <a:gd name="connsiteY2" fmla="*/ 24380 h 24380"/>
                  <a:gd name="connsiteX3" fmla="*/ 0 w 171391"/>
                  <a:gd name="connsiteY3" fmla="*/ 24380 h 24380"/>
                </a:gdLst>
                <a:ahLst/>
                <a:cxnLst>
                  <a:cxn ang="0">
                    <a:pos x="connsiteX0" y="connsiteY0"/>
                  </a:cxn>
                  <a:cxn ang="0">
                    <a:pos x="connsiteX1" y="connsiteY1"/>
                  </a:cxn>
                  <a:cxn ang="0">
                    <a:pos x="connsiteX2" y="connsiteY2"/>
                  </a:cxn>
                  <a:cxn ang="0">
                    <a:pos x="connsiteX3" y="connsiteY3"/>
                  </a:cxn>
                </a:cxnLst>
                <a:rect l="l" t="t" r="r" b="b"/>
                <a:pathLst>
                  <a:path w="171391" h="24380">
                    <a:moveTo>
                      <a:pt x="0" y="0"/>
                    </a:moveTo>
                    <a:lnTo>
                      <a:pt x="171392" y="0"/>
                    </a:lnTo>
                    <a:lnTo>
                      <a:pt x="171392" y="24380"/>
                    </a:lnTo>
                    <a:lnTo>
                      <a:pt x="0" y="24380"/>
                    </a:lnTo>
                    <a:close/>
                  </a:path>
                </a:pathLst>
              </a:custGeom>
              <a:solidFill>
                <a:srgbClr val="A166FF"/>
              </a:solidFill>
              <a:ln w="120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14D2229E-10FF-4C11-9AAE-B14CFCE4CCBF}"/>
                  </a:ext>
                </a:extLst>
              </p:cNvPr>
              <p:cNvSpPr/>
              <p:nvPr/>
            </p:nvSpPr>
            <p:spPr>
              <a:xfrm>
                <a:off x="1727173" y="2306301"/>
                <a:ext cx="171391" cy="24380"/>
              </a:xfrm>
              <a:custGeom>
                <a:avLst/>
                <a:gdLst>
                  <a:gd name="connsiteX0" fmla="*/ 0 w 171391"/>
                  <a:gd name="connsiteY0" fmla="*/ 0 h 24380"/>
                  <a:gd name="connsiteX1" fmla="*/ 171392 w 171391"/>
                  <a:gd name="connsiteY1" fmla="*/ 0 h 24380"/>
                  <a:gd name="connsiteX2" fmla="*/ 171392 w 171391"/>
                  <a:gd name="connsiteY2" fmla="*/ 24380 h 24380"/>
                  <a:gd name="connsiteX3" fmla="*/ 0 w 171391"/>
                  <a:gd name="connsiteY3" fmla="*/ 24380 h 24380"/>
                </a:gdLst>
                <a:ahLst/>
                <a:cxnLst>
                  <a:cxn ang="0">
                    <a:pos x="connsiteX0" y="connsiteY0"/>
                  </a:cxn>
                  <a:cxn ang="0">
                    <a:pos x="connsiteX1" y="connsiteY1"/>
                  </a:cxn>
                  <a:cxn ang="0">
                    <a:pos x="connsiteX2" y="connsiteY2"/>
                  </a:cxn>
                  <a:cxn ang="0">
                    <a:pos x="connsiteX3" y="connsiteY3"/>
                  </a:cxn>
                </a:cxnLst>
                <a:rect l="l" t="t" r="r" b="b"/>
                <a:pathLst>
                  <a:path w="171391" h="24380">
                    <a:moveTo>
                      <a:pt x="0" y="0"/>
                    </a:moveTo>
                    <a:lnTo>
                      <a:pt x="171392" y="0"/>
                    </a:lnTo>
                    <a:lnTo>
                      <a:pt x="171392" y="24380"/>
                    </a:lnTo>
                    <a:lnTo>
                      <a:pt x="0" y="24380"/>
                    </a:lnTo>
                    <a:close/>
                  </a:path>
                </a:pathLst>
              </a:custGeom>
              <a:solidFill>
                <a:srgbClr val="A166FF"/>
              </a:solidFill>
              <a:ln w="120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DEC383F2-DEC4-4126-B953-80419A96A24D}"/>
                  </a:ext>
                </a:extLst>
              </p:cNvPr>
              <p:cNvSpPr/>
              <p:nvPr/>
            </p:nvSpPr>
            <p:spPr>
              <a:xfrm>
                <a:off x="1601494" y="2191958"/>
                <a:ext cx="445667" cy="24380"/>
              </a:xfrm>
              <a:custGeom>
                <a:avLst/>
                <a:gdLst>
                  <a:gd name="connsiteX0" fmla="*/ 0 w 445667"/>
                  <a:gd name="connsiteY0" fmla="*/ 0 h 24380"/>
                  <a:gd name="connsiteX1" fmla="*/ 445668 w 445667"/>
                  <a:gd name="connsiteY1" fmla="*/ 0 h 24380"/>
                  <a:gd name="connsiteX2" fmla="*/ 445668 w 445667"/>
                  <a:gd name="connsiteY2" fmla="*/ 24380 h 24380"/>
                  <a:gd name="connsiteX3" fmla="*/ 0 w 445667"/>
                  <a:gd name="connsiteY3" fmla="*/ 24380 h 24380"/>
                </a:gdLst>
                <a:ahLst/>
                <a:cxnLst>
                  <a:cxn ang="0">
                    <a:pos x="connsiteX0" y="connsiteY0"/>
                  </a:cxn>
                  <a:cxn ang="0">
                    <a:pos x="connsiteX1" y="connsiteY1"/>
                  </a:cxn>
                  <a:cxn ang="0">
                    <a:pos x="connsiteX2" y="connsiteY2"/>
                  </a:cxn>
                  <a:cxn ang="0">
                    <a:pos x="connsiteX3" y="connsiteY3"/>
                  </a:cxn>
                </a:cxnLst>
                <a:rect l="l" t="t" r="r" b="b"/>
                <a:pathLst>
                  <a:path w="445667" h="24380">
                    <a:moveTo>
                      <a:pt x="0" y="0"/>
                    </a:moveTo>
                    <a:lnTo>
                      <a:pt x="445668" y="0"/>
                    </a:lnTo>
                    <a:lnTo>
                      <a:pt x="445668" y="24380"/>
                    </a:lnTo>
                    <a:lnTo>
                      <a:pt x="0" y="24380"/>
                    </a:lnTo>
                    <a:close/>
                  </a:path>
                </a:pathLst>
              </a:custGeom>
              <a:solidFill>
                <a:srgbClr val="A166FF"/>
              </a:solidFill>
              <a:ln w="120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7DB2D15E-6A5D-4213-8B2E-130E65CB355A}"/>
                  </a:ext>
                </a:extLst>
              </p:cNvPr>
              <p:cNvSpPr/>
              <p:nvPr/>
            </p:nvSpPr>
            <p:spPr>
              <a:xfrm>
                <a:off x="1981457" y="2138200"/>
                <a:ext cx="77965" cy="131652"/>
              </a:xfrm>
              <a:custGeom>
                <a:avLst/>
                <a:gdLst>
                  <a:gd name="connsiteX0" fmla="*/ 17188 w 77965"/>
                  <a:gd name="connsiteY0" fmla="*/ 131652 h 131652"/>
                  <a:gd name="connsiteX1" fmla="*/ 0 w 77965"/>
                  <a:gd name="connsiteY1" fmla="*/ 114708 h 131652"/>
                  <a:gd name="connsiteX2" fmla="*/ 48760 w 77965"/>
                  <a:gd name="connsiteY2" fmla="*/ 65948 h 131652"/>
                  <a:gd name="connsiteX3" fmla="*/ 0 w 77965"/>
                  <a:gd name="connsiteY3" fmla="*/ 17188 h 131652"/>
                  <a:gd name="connsiteX4" fmla="*/ 17188 w 77965"/>
                  <a:gd name="connsiteY4" fmla="*/ 0 h 131652"/>
                  <a:gd name="connsiteX5" fmla="*/ 74359 w 77965"/>
                  <a:gd name="connsiteY5" fmla="*/ 57049 h 131652"/>
                  <a:gd name="connsiteX6" fmla="*/ 74430 w 77965"/>
                  <a:gd name="connsiteY6" fmla="*/ 74289 h 131652"/>
                  <a:gd name="connsiteX7" fmla="*/ 74359 w 77965"/>
                  <a:gd name="connsiteY7" fmla="*/ 74359 h 1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65" h="131652">
                    <a:moveTo>
                      <a:pt x="17188" y="131652"/>
                    </a:moveTo>
                    <a:lnTo>
                      <a:pt x="0" y="114708"/>
                    </a:lnTo>
                    <a:lnTo>
                      <a:pt x="48760" y="65948"/>
                    </a:lnTo>
                    <a:lnTo>
                      <a:pt x="0" y="17188"/>
                    </a:lnTo>
                    <a:lnTo>
                      <a:pt x="17188" y="0"/>
                    </a:lnTo>
                    <a:lnTo>
                      <a:pt x="74359" y="57049"/>
                    </a:lnTo>
                    <a:cubicBezTo>
                      <a:pt x="79139" y="61790"/>
                      <a:pt x="79171" y="69509"/>
                      <a:pt x="74430" y="74289"/>
                    </a:cubicBezTo>
                    <a:cubicBezTo>
                      <a:pt x="74406" y="74312"/>
                      <a:pt x="74383" y="74336"/>
                      <a:pt x="74359" y="74359"/>
                    </a:cubicBezTo>
                    <a:close/>
                  </a:path>
                </a:pathLst>
              </a:custGeom>
              <a:solidFill>
                <a:srgbClr val="A166FF"/>
              </a:solidFill>
              <a:ln w="120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ED3E8E92-C4B3-4555-8541-56F2A0D25E8E}"/>
                </a:ext>
              </a:extLst>
            </p:cNvPr>
            <p:cNvSpPr txBox="1"/>
            <p:nvPr/>
          </p:nvSpPr>
          <p:spPr>
            <a:xfrm>
              <a:off x="342887" y="4801192"/>
              <a:ext cx="173292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Amazon GuardDuty</a:t>
              </a:r>
            </a:p>
          </p:txBody>
        </p:sp>
        <p:pic>
          <p:nvPicPr>
            <p:cNvPr id="9" name="Graphic 8">
              <a:extLst>
                <a:ext uri="{FF2B5EF4-FFF2-40B4-BE49-F238E27FC236}">
                  <a16:creationId xmlns:a16="http://schemas.microsoft.com/office/drawing/2014/main" id="{E49EE691-AE86-4C0D-A8AA-31B3940CE3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930" y="4321009"/>
              <a:ext cx="484843" cy="484843"/>
            </a:xfrm>
            <a:prstGeom prst="rect">
              <a:avLst/>
            </a:prstGeom>
          </p:spPr>
        </p:pic>
        <p:pic>
          <p:nvPicPr>
            <p:cNvPr id="10" name="Graphic 9">
              <a:extLst>
                <a:ext uri="{FF2B5EF4-FFF2-40B4-BE49-F238E27FC236}">
                  <a16:creationId xmlns:a16="http://schemas.microsoft.com/office/drawing/2014/main" id="{F3A863B4-B90C-4B06-9633-67871B9B7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126" y="3165729"/>
              <a:ext cx="498450" cy="498450"/>
            </a:xfrm>
            <a:prstGeom prst="rect">
              <a:avLst/>
            </a:prstGeom>
          </p:spPr>
        </p:pic>
        <p:sp>
          <p:nvSpPr>
            <p:cNvPr id="2049" name="TextBox 2048">
              <a:extLst>
                <a:ext uri="{FF2B5EF4-FFF2-40B4-BE49-F238E27FC236}">
                  <a16:creationId xmlns:a16="http://schemas.microsoft.com/office/drawing/2014/main" id="{09282928-2C48-4D95-89F9-BD8E00F9ED7A}"/>
                </a:ext>
              </a:extLst>
            </p:cNvPr>
            <p:cNvSpPr txBox="1"/>
            <p:nvPr/>
          </p:nvSpPr>
          <p:spPr>
            <a:xfrm>
              <a:off x="797315" y="1247948"/>
              <a:ext cx="82407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Source</a:t>
              </a:r>
            </a:p>
          </p:txBody>
        </p:sp>
      </p:grpSp>
      <p:sp>
        <p:nvSpPr>
          <p:cNvPr id="2" name="Text Placeholder 1">
            <a:extLst>
              <a:ext uri="{FF2B5EF4-FFF2-40B4-BE49-F238E27FC236}">
                <a16:creationId xmlns:a16="http://schemas.microsoft.com/office/drawing/2014/main" id="{C27B007D-E778-4D26-89BF-12BEBC27DEF0}"/>
              </a:ext>
            </a:extLst>
          </p:cNvPr>
          <p:cNvSpPr>
            <a:spLocks noGrp="1"/>
          </p:cNvSpPr>
          <p:nvPr>
            <p:ph type="body" sz="quarter" idx="10"/>
          </p:nvPr>
        </p:nvSpPr>
        <p:spPr/>
        <p:txBody>
          <a:bodyPr/>
          <a:lstStyle/>
          <a:p>
            <a:r>
              <a:rPr lang="en-GB" dirty="0"/>
              <a:t>How Amazon Detective processes source data?</a:t>
            </a:r>
          </a:p>
        </p:txBody>
      </p:sp>
      <p:grpSp>
        <p:nvGrpSpPr>
          <p:cNvPr id="7" name="Group 6">
            <a:extLst>
              <a:ext uri="{FF2B5EF4-FFF2-40B4-BE49-F238E27FC236}">
                <a16:creationId xmlns:a16="http://schemas.microsoft.com/office/drawing/2014/main" id="{7943FC84-A1D4-4B3C-9F22-049320706A39}"/>
              </a:ext>
            </a:extLst>
          </p:cNvPr>
          <p:cNvGrpSpPr/>
          <p:nvPr/>
        </p:nvGrpSpPr>
        <p:grpSpPr>
          <a:xfrm>
            <a:off x="4241800" y="2835470"/>
            <a:ext cx="1647371" cy="2084871"/>
            <a:chOff x="4241800" y="2835470"/>
            <a:chExt cx="1647371" cy="2084871"/>
          </a:xfrm>
        </p:grpSpPr>
        <p:sp>
          <p:nvSpPr>
            <p:cNvPr id="18" name="Rectangle: Rounded Corners 17">
              <a:extLst>
                <a:ext uri="{FF2B5EF4-FFF2-40B4-BE49-F238E27FC236}">
                  <a16:creationId xmlns:a16="http://schemas.microsoft.com/office/drawing/2014/main" id="{93C31B31-C8A7-4FBE-8C3E-BCCEB1E31009}"/>
                </a:ext>
              </a:extLst>
            </p:cNvPr>
            <p:cNvSpPr/>
            <p:nvPr/>
          </p:nvSpPr>
          <p:spPr>
            <a:xfrm>
              <a:off x="4241800" y="2835470"/>
              <a:ext cx="1647371" cy="208487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Behaviour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Graph</a:t>
              </a:r>
            </a:p>
          </p:txBody>
        </p:sp>
        <p:pic>
          <p:nvPicPr>
            <p:cNvPr id="15" name="Picture 14">
              <a:extLst>
                <a:ext uri="{FF2B5EF4-FFF2-40B4-BE49-F238E27FC236}">
                  <a16:creationId xmlns:a16="http://schemas.microsoft.com/office/drawing/2014/main" id="{5B16DB0C-B8FA-4682-9AE9-1C9620CFE6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9799" y="2926652"/>
              <a:ext cx="1191371" cy="1191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C6BD6C9F-0E46-4D4C-A5B3-E50C8052BCEF}"/>
              </a:ext>
            </a:extLst>
          </p:cNvPr>
          <p:cNvGrpSpPr/>
          <p:nvPr/>
        </p:nvGrpSpPr>
        <p:grpSpPr>
          <a:xfrm>
            <a:off x="5065486" y="4920340"/>
            <a:ext cx="3490686" cy="1319581"/>
            <a:chOff x="5065486" y="4920340"/>
            <a:chExt cx="3490686" cy="1319581"/>
          </a:xfrm>
        </p:grpSpPr>
        <p:pic>
          <p:nvPicPr>
            <p:cNvPr id="2050" name="Picture 2">
              <a:extLst>
                <a:ext uri="{FF2B5EF4-FFF2-40B4-BE49-F238E27FC236}">
                  <a16:creationId xmlns:a16="http://schemas.microsoft.com/office/drawing/2014/main" id="{21C9E356-6B97-4B68-96FE-8CE2732F83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4013" y="5127762"/>
              <a:ext cx="1112159" cy="111215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or: Elbow 20">
              <a:extLst>
                <a:ext uri="{FF2B5EF4-FFF2-40B4-BE49-F238E27FC236}">
                  <a16:creationId xmlns:a16="http://schemas.microsoft.com/office/drawing/2014/main" id="{774CDCBB-D27C-4B1A-8399-6A5173A44FAC}"/>
                </a:ext>
              </a:extLst>
            </p:cNvPr>
            <p:cNvCxnSpPr>
              <a:stCxn id="18" idx="2"/>
              <a:endCxn id="2050" idx="1"/>
            </p:cNvCxnSpPr>
            <p:nvPr/>
          </p:nvCxnSpPr>
          <p:spPr>
            <a:xfrm rot="16200000" flipH="1">
              <a:off x="5872999" y="4112827"/>
              <a:ext cx="763501" cy="237852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36C7EDA-C798-41D8-ADBA-B156C9E471E6}"/>
                </a:ext>
              </a:extLst>
            </p:cNvPr>
            <p:cNvSpPr txBox="1"/>
            <p:nvPr/>
          </p:nvSpPr>
          <p:spPr>
            <a:xfrm>
              <a:off x="5337615" y="5316786"/>
              <a:ext cx="173292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Analyzed by</a:t>
              </a:r>
            </a:p>
          </p:txBody>
        </p:sp>
      </p:grpSp>
      <p:grpSp>
        <p:nvGrpSpPr>
          <p:cNvPr id="17" name="Group 16">
            <a:extLst>
              <a:ext uri="{FF2B5EF4-FFF2-40B4-BE49-F238E27FC236}">
                <a16:creationId xmlns:a16="http://schemas.microsoft.com/office/drawing/2014/main" id="{09CF7CC2-6811-41E2-B296-E403B92B57A9}"/>
              </a:ext>
            </a:extLst>
          </p:cNvPr>
          <p:cNvGrpSpPr/>
          <p:nvPr/>
        </p:nvGrpSpPr>
        <p:grpSpPr>
          <a:xfrm>
            <a:off x="8556172" y="4866846"/>
            <a:ext cx="2130095" cy="816996"/>
            <a:chOff x="8556172" y="4866846"/>
            <a:chExt cx="2130095" cy="816996"/>
          </a:xfrm>
        </p:grpSpPr>
        <p:cxnSp>
          <p:nvCxnSpPr>
            <p:cNvPr id="24" name="Connector: Elbow 23">
              <a:extLst>
                <a:ext uri="{FF2B5EF4-FFF2-40B4-BE49-F238E27FC236}">
                  <a16:creationId xmlns:a16="http://schemas.microsoft.com/office/drawing/2014/main" id="{7CF8A62E-ACE5-46FA-B613-DEA8B1A5C551}"/>
                </a:ext>
              </a:extLst>
            </p:cNvPr>
            <p:cNvCxnSpPr>
              <a:cxnSpLocks/>
              <a:stCxn id="2050" idx="3"/>
              <a:endCxn id="2052" idx="2"/>
            </p:cNvCxnSpPr>
            <p:nvPr/>
          </p:nvCxnSpPr>
          <p:spPr>
            <a:xfrm flipV="1">
              <a:off x="8556172" y="4866846"/>
              <a:ext cx="2130095" cy="81699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075985-7B03-4E37-953E-347A5E6B00BA}"/>
                </a:ext>
              </a:extLst>
            </p:cNvPr>
            <p:cNvSpPr txBox="1"/>
            <p:nvPr/>
          </p:nvSpPr>
          <p:spPr>
            <a:xfrm>
              <a:off x="8754755" y="5316786"/>
              <a:ext cx="173292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Populates</a:t>
              </a:r>
            </a:p>
          </p:txBody>
        </p:sp>
      </p:grpSp>
      <p:grpSp>
        <p:nvGrpSpPr>
          <p:cNvPr id="11" name="Group 10">
            <a:extLst>
              <a:ext uri="{FF2B5EF4-FFF2-40B4-BE49-F238E27FC236}">
                <a16:creationId xmlns:a16="http://schemas.microsoft.com/office/drawing/2014/main" id="{9CAF1F42-8C90-4BAA-A7A2-3CD4D0E018B0}"/>
              </a:ext>
            </a:extLst>
          </p:cNvPr>
          <p:cNvGrpSpPr/>
          <p:nvPr/>
        </p:nvGrpSpPr>
        <p:grpSpPr>
          <a:xfrm>
            <a:off x="6096000" y="2961846"/>
            <a:ext cx="5542767" cy="1953011"/>
            <a:chOff x="6096000" y="2961846"/>
            <a:chExt cx="5542767" cy="1953011"/>
          </a:xfrm>
        </p:grpSpPr>
        <p:sp>
          <p:nvSpPr>
            <p:cNvPr id="2051" name="Isosceles Triangle 2050">
              <a:extLst>
                <a:ext uri="{FF2B5EF4-FFF2-40B4-BE49-F238E27FC236}">
                  <a16:creationId xmlns:a16="http://schemas.microsoft.com/office/drawing/2014/main" id="{8A603E06-49F9-4EF8-BB6C-728E9CA4F531}"/>
                </a:ext>
              </a:extLst>
            </p:cNvPr>
            <p:cNvSpPr/>
            <p:nvPr/>
          </p:nvSpPr>
          <p:spPr>
            <a:xfrm>
              <a:off x="10299721" y="3308969"/>
              <a:ext cx="773092" cy="681698"/>
            </a:xfrm>
            <a:prstGeom prst="triangl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a:extLst>
                <a:ext uri="{FF2B5EF4-FFF2-40B4-BE49-F238E27FC236}">
                  <a16:creationId xmlns:a16="http://schemas.microsoft.com/office/drawing/2014/main" id="{1BE6BF57-51DB-42D8-9BAB-2B915A73AC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3767" y="2961846"/>
              <a:ext cx="1905000" cy="190500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6195C363-05C2-42BD-83BA-F442B3614C39}"/>
                </a:ext>
              </a:extLst>
            </p:cNvPr>
            <p:cNvCxnSpPr/>
            <p:nvPr/>
          </p:nvCxnSpPr>
          <p:spPr>
            <a:xfrm>
              <a:off x="6096000" y="3741524"/>
              <a:ext cx="35252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D1153A2-B914-49F7-B28C-0BCF272C9A4F}"/>
                </a:ext>
              </a:extLst>
            </p:cNvPr>
            <p:cNvSpPr txBox="1"/>
            <p:nvPr/>
          </p:nvSpPr>
          <p:spPr>
            <a:xfrm>
              <a:off x="6992145" y="3362746"/>
              <a:ext cx="173292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Populates</a:t>
              </a:r>
            </a:p>
          </p:txBody>
        </p:sp>
        <p:sp>
          <p:nvSpPr>
            <p:cNvPr id="32" name="TextBox 31">
              <a:extLst>
                <a:ext uri="{FF2B5EF4-FFF2-40B4-BE49-F238E27FC236}">
                  <a16:creationId xmlns:a16="http://schemas.microsoft.com/office/drawing/2014/main" id="{B0AFC2F4-88DC-45C0-99B1-259C6630AE8A}"/>
                </a:ext>
              </a:extLst>
            </p:cNvPr>
            <p:cNvSpPr txBox="1"/>
            <p:nvPr/>
          </p:nvSpPr>
          <p:spPr>
            <a:xfrm>
              <a:off x="9819803" y="4607080"/>
              <a:ext cx="173292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Console</a:t>
              </a:r>
            </a:p>
          </p:txBody>
        </p:sp>
      </p:grpSp>
      <p:grpSp>
        <p:nvGrpSpPr>
          <p:cNvPr id="6" name="Group 5">
            <a:extLst>
              <a:ext uri="{FF2B5EF4-FFF2-40B4-BE49-F238E27FC236}">
                <a16:creationId xmlns:a16="http://schemas.microsoft.com/office/drawing/2014/main" id="{7BAD1087-7387-4702-ABEE-D3E8420C6AE9}"/>
              </a:ext>
            </a:extLst>
          </p:cNvPr>
          <p:cNvGrpSpPr/>
          <p:nvPr/>
        </p:nvGrpSpPr>
        <p:grpSpPr>
          <a:xfrm>
            <a:off x="1721771" y="846755"/>
            <a:ext cx="10057479" cy="5652016"/>
            <a:chOff x="1721771" y="846755"/>
            <a:chExt cx="10057479" cy="5652016"/>
          </a:xfrm>
        </p:grpSpPr>
        <p:sp>
          <p:nvSpPr>
            <p:cNvPr id="14" name="Rectangle 13">
              <a:extLst>
                <a:ext uri="{FF2B5EF4-FFF2-40B4-BE49-F238E27FC236}">
                  <a16:creationId xmlns:a16="http://schemas.microsoft.com/office/drawing/2014/main" id="{97DC93BB-FC5C-427C-822A-F696A41576D5}"/>
                </a:ext>
              </a:extLst>
            </p:cNvPr>
            <p:cNvSpPr/>
            <p:nvPr/>
          </p:nvSpPr>
          <p:spPr>
            <a:xfrm>
              <a:off x="2738655" y="846755"/>
              <a:ext cx="9040595" cy="5652016"/>
            </a:xfrm>
            <a:prstGeom prst="rect">
              <a:avLst/>
            </a:prstGeom>
            <a:noFill/>
            <a:ln>
              <a:solidFill>
                <a:srgbClr val="DC2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8C4C58B3-B5DF-4664-B751-CD7FBC71399B}"/>
                </a:ext>
              </a:extLst>
            </p:cNvPr>
            <p:cNvSpPr txBox="1">
              <a:spLocks/>
            </p:cNvSpPr>
            <p:nvPr/>
          </p:nvSpPr>
          <p:spPr>
            <a:xfrm>
              <a:off x="2738655" y="1899398"/>
              <a:ext cx="2149032" cy="4889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Amazon Detective</a:t>
              </a:r>
            </a:p>
          </p:txBody>
        </p:sp>
        <p:pic>
          <p:nvPicPr>
            <p:cNvPr id="13" name="Picture 12">
              <a:extLst>
                <a:ext uri="{FF2B5EF4-FFF2-40B4-BE49-F238E27FC236}">
                  <a16:creationId xmlns:a16="http://schemas.microsoft.com/office/drawing/2014/main" id="{9E1E4C4D-687E-4716-A6E5-21A06F5FD57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339446" y="997044"/>
              <a:ext cx="902354" cy="902354"/>
            </a:xfrm>
            <a:prstGeom prst="rect">
              <a:avLst/>
            </a:prstGeom>
          </p:spPr>
        </p:pic>
        <p:cxnSp>
          <p:nvCxnSpPr>
            <p:cNvPr id="28" name="Connector: Elbow 27">
              <a:extLst>
                <a:ext uri="{FF2B5EF4-FFF2-40B4-BE49-F238E27FC236}">
                  <a16:creationId xmlns:a16="http://schemas.microsoft.com/office/drawing/2014/main" id="{EE6CF97F-FF2C-46D5-8E97-F7A82B4065E0}"/>
                </a:ext>
              </a:extLst>
            </p:cNvPr>
            <p:cNvCxnSpPr/>
            <p:nvPr/>
          </p:nvCxnSpPr>
          <p:spPr>
            <a:xfrm>
              <a:off x="1721771" y="2260896"/>
              <a:ext cx="914400" cy="914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3B16565D-065A-4A54-BB97-776CC2DA1F0B}"/>
                </a:ext>
              </a:extLst>
            </p:cNvPr>
            <p:cNvCxnSpPr>
              <a:cxnSpLocks/>
            </p:cNvCxnSpPr>
            <p:nvPr/>
          </p:nvCxnSpPr>
          <p:spPr>
            <a:xfrm flipV="1">
              <a:off x="1729961" y="3682705"/>
              <a:ext cx="914400" cy="9144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749138E-825D-4042-8293-7AAB20A76260}"/>
                </a:ext>
              </a:extLst>
            </p:cNvPr>
            <p:cNvCxnSpPr>
              <a:cxnSpLocks/>
            </p:cNvCxnSpPr>
            <p:nvPr/>
          </p:nvCxnSpPr>
          <p:spPr>
            <a:xfrm>
              <a:off x="1854981" y="3451385"/>
              <a:ext cx="7811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3238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35D91-690F-4BE2-9140-A7AD54E647C6}"/>
              </a:ext>
            </a:extLst>
          </p:cNvPr>
          <p:cNvSpPr>
            <a:spLocks noGrp="1"/>
          </p:cNvSpPr>
          <p:nvPr>
            <p:ph type="body" sz="quarter" idx="10"/>
          </p:nvPr>
        </p:nvSpPr>
        <p:spPr/>
        <p:txBody>
          <a:bodyPr/>
          <a:lstStyle/>
          <a:p>
            <a:r>
              <a:rPr lang="en-GB" dirty="0"/>
              <a:t>Security behaviour graph</a:t>
            </a:r>
          </a:p>
        </p:txBody>
      </p:sp>
      <p:grpSp>
        <p:nvGrpSpPr>
          <p:cNvPr id="3" name="Group 2">
            <a:extLst>
              <a:ext uri="{FF2B5EF4-FFF2-40B4-BE49-F238E27FC236}">
                <a16:creationId xmlns:a16="http://schemas.microsoft.com/office/drawing/2014/main" id="{BFFD1162-1411-4826-A1C0-CEC681A03A8A}"/>
              </a:ext>
            </a:extLst>
          </p:cNvPr>
          <p:cNvGrpSpPr/>
          <p:nvPr/>
        </p:nvGrpSpPr>
        <p:grpSpPr>
          <a:xfrm>
            <a:off x="4724212" y="2380937"/>
            <a:ext cx="1232915" cy="1532115"/>
            <a:chOff x="4724212" y="2380937"/>
            <a:chExt cx="1232915" cy="1532115"/>
          </a:xfrm>
        </p:grpSpPr>
        <p:sp>
          <p:nvSpPr>
            <p:cNvPr id="4" name="TextBox 3">
              <a:extLst>
                <a:ext uri="{FF2B5EF4-FFF2-40B4-BE49-F238E27FC236}">
                  <a16:creationId xmlns:a16="http://schemas.microsoft.com/office/drawing/2014/main" id="{01DDC173-1147-4662-AE36-A14AA6369F10}"/>
                </a:ext>
              </a:extLst>
            </p:cNvPr>
            <p:cNvSpPr txBox="1">
              <a:spLocks noChangeAspect="1"/>
            </p:cNvSpPr>
            <p:nvPr/>
          </p:nvSpPr>
          <p:spPr>
            <a:xfrm>
              <a:off x="5010128" y="3636053"/>
              <a:ext cx="58019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EC2</a:t>
              </a:r>
            </a:p>
          </p:txBody>
        </p:sp>
        <p:sp>
          <p:nvSpPr>
            <p:cNvPr id="5" name="Oval 4">
              <a:extLst>
                <a:ext uri="{FF2B5EF4-FFF2-40B4-BE49-F238E27FC236}">
                  <a16:creationId xmlns:a16="http://schemas.microsoft.com/office/drawing/2014/main" id="{A9E285BE-18C1-480C-A2DE-0CEC1D6775D7}"/>
                </a:ext>
              </a:extLst>
            </p:cNvPr>
            <p:cNvSpPr>
              <a:spLocks noChangeAspect="1"/>
            </p:cNvSpPr>
            <p:nvPr/>
          </p:nvSpPr>
          <p:spPr bwMode="auto">
            <a:xfrm>
              <a:off x="4724212" y="2380937"/>
              <a:ext cx="1232915" cy="123291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pic>
          <p:nvPicPr>
            <p:cNvPr id="7" name="Graphic 5">
              <a:extLst>
                <a:ext uri="{FF2B5EF4-FFF2-40B4-BE49-F238E27FC236}">
                  <a16:creationId xmlns:a16="http://schemas.microsoft.com/office/drawing/2014/main" id="{E06D9174-0BA1-42DC-92B3-9B13901BFB3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000435" y="2651386"/>
              <a:ext cx="680468" cy="68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a:extLst>
              <a:ext uri="{FF2B5EF4-FFF2-40B4-BE49-F238E27FC236}">
                <a16:creationId xmlns:a16="http://schemas.microsoft.com/office/drawing/2014/main" id="{4C0D5191-0271-458E-A7C9-807145D51C25}"/>
              </a:ext>
            </a:extLst>
          </p:cNvPr>
          <p:cNvGrpSpPr/>
          <p:nvPr/>
        </p:nvGrpSpPr>
        <p:grpSpPr>
          <a:xfrm>
            <a:off x="5703277" y="3191820"/>
            <a:ext cx="2166378" cy="1929237"/>
            <a:chOff x="5703277" y="3191820"/>
            <a:chExt cx="2166378" cy="1929237"/>
          </a:xfrm>
        </p:grpSpPr>
        <p:sp>
          <p:nvSpPr>
            <p:cNvPr id="10" name="TextBox 9">
              <a:extLst>
                <a:ext uri="{FF2B5EF4-FFF2-40B4-BE49-F238E27FC236}">
                  <a16:creationId xmlns:a16="http://schemas.microsoft.com/office/drawing/2014/main" id="{BDFA15A9-22BA-46BE-8910-0A2CA5D0F270}"/>
                </a:ext>
              </a:extLst>
            </p:cNvPr>
            <p:cNvSpPr txBox="1">
              <a:spLocks noChangeAspect="1"/>
            </p:cNvSpPr>
            <p:nvPr/>
          </p:nvSpPr>
          <p:spPr>
            <a:xfrm rot="1885778">
              <a:off x="5703277" y="3431576"/>
              <a:ext cx="117592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attached</a:t>
              </a:r>
            </a:p>
          </p:txBody>
        </p:sp>
        <p:grpSp>
          <p:nvGrpSpPr>
            <p:cNvPr id="46" name="Group 45">
              <a:extLst>
                <a:ext uri="{FF2B5EF4-FFF2-40B4-BE49-F238E27FC236}">
                  <a16:creationId xmlns:a16="http://schemas.microsoft.com/office/drawing/2014/main" id="{E147EABF-BC73-489E-B0E1-45A556CB5C3F}"/>
                </a:ext>
              </a:extLst>
            </p:cNvPr>
            <p:cNvGrpSpPr/>
            <p:nvPr/>
          </p:nvGrpSpPr>
          <p:grpSpPr>
            <a:xfrm>
              <a:off x="5945738" y="3191820"/>
              <a:ext cx="1923917" cy="1929237"/>
              <a:chOff x="5945738" y="3191820"/>
              <a:chExt cx="1923917" cy="1929237"/>
            </a:xfrm>
          </p:grpSpPr>
          <p:sp>
            <p:nvSpPr>
              <p:cNvPr id="11" name="Oval 10">
                <a:extLst>
                  <a:ext uri="{FF2B5EF4-FFF2-40B4-BE49-F238E27FC236}">
                    <a16:creationId xmlns:a16="http://schemas.microsoft.com/office/drawing/2014/main" id="{9A51B25E-5B65-4512-8C48-8DD3BBB1A39A}"/>
                  </a:ext>
                </a:extLst>
              </p:cNvPr>
              <p:cNvSpPr>
                <a:spLocks noChangeAspect="1"/>
              </p:cNvSpPr>
              <p:nvPr/>
            </p:nvSpPr>
            <p:spPr bwMode="auto">
              <a:xfrm>
                <a:off x="6636740" y="3513267"/>
                <a:ext cx="1232915" cy="123291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pic>
            <p:nvPicPr>
              <p:cNvPr id="12" name="Graphic 11">
                <a:extLst>
                  <a:ext uri="{FF2B5EF4-FFF2-40B4-BE49-F238E27FC236}">
                    <a16:creationId xmlns:a16="http://schemas.microsoft.com/office/drawing/2014/main" id="{974C6724-A302-4A8C-9E4D-83B5C4A0D2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1668" y="3612244"/>
                <a:ext cx="973503" cy="973503"/>
              </a:xfrm>
              <a:prstGeom prst="rect">
                <a:avLst/>
              </a:prstGeom>
            </p:spPr>
          </p:pic>
          <p:sp>
            <p:nvSpPr>
              <p:cNvPr id="13" name="TextBox 12">
                <a:extLst>
                  <a:ext uri="{FF2B5EF4-FFF2-40B4-BE49-F238E27FC236}">
                    <a16:creationId xmlns:a16="http://schemas.microsoft.com/office/drawing/2014/main" id="{807060A6-E76B-40FD-BD18-5AE31A2F9687}"/>
                  </a:ext>
                </a:extLst>
              </p:cNvPr>
              <p:cNvSpPr txBox="1">
                <a:spLocks noChangeAspect="1"/>
              </p:cNvSpPr>
              <p:nvPr/>
            </p:nvSpPr>
            <p:spPr>
              <a:xfrm>
                <a:off x="6785644" y="4844058"/>
                <a:ext cx="83742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IAM role</a:t>
                </a:r>
              </a:p>
            </p:txBody>
          </p:sp>
          <p:cxnSp>
            <p:nvCxnSpPr>
              <p:cNvPr id="16" name="Straight Connector 15">
                <a:extLst>
                  <a:ext uri="{FF2B5EF4-FFF2-40B4-BE49-F238E27FC236}">
                    <a16:creationId xmlns:a16="http://schemas.microsoft.com/office/drawing/2014/main" id="{6684EF81-FBFD-4E8D-8EA5-0A4466FF1F2B}"/>
                  </a:ext>
                </a:extLst>
              </p:cNvPr>
              <p:cNvCxnSpPr>
                <a:cxnSpLocks/>
              </p:cNvCxnSpPr>
              <p:nvPr/>
            </p:nvCxnSpPr>
            <p:spPr>
              <a:xfrm flipH="1" flipV="1">
                <a:off x="5945738" y="3191820"/>
                <a:ext cx="868165" cy="477039"/>
              </a:xfrm>
              <a:prstGeom prst="line">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080B5A87-DA64-4E8C-A179-0BC2258685C9}"/>
              </a:ext>
            </a:extLst>
          </p:cNvPr>
          <p:cNvGrpSpPr/>
          <p:nvPr/>
        </p:nvGrpSpPr>
        <p:grpSpPr>
          <a:xfrm>
            <a:off x="5350603" y="1258801"/>
            <a:ext cx="2943885" cy="1525741"/>
            <a:chOff x="5350603" y="1258801"/>
            <a:chExt cx="2943885" cy="1525741"/>
          </a:xfrm>
        </p:grpSpPr>
        <p:sp>
          <p:nvSpPr>
            <p:cNvPr id="18" name="TextBox 17">
              <a:extLst>
                <a:ext uri="{FF2B5EF4-FFF2-40B4-BE49-F238E27FC236}">
                  <a16:creationId xmlns:a16="http://schemas.microsoft.com/office/drawing/2014/main" id="{816B95AE-382D-4D67-96A8-6D590E66BA09}"/>
                </a:ext>
              </a:extLst>
            </p:cNvPr>
            <p:cNvSpPr txBox="1">
              <a:spLocks noChangeAspect="1"/>
            </p:cNvSpPr>
            <p:nvPr/>
          </p:nvSpPr>
          <p:spPr>
            <a:xfrm rot="19170571">
              <a:off x="5350603" y="1921387"/>
              <a:ext cx="18833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assigned</a:t>
              </a:r>
            </a:p>
          </p:txBody>
        </p:sp>
        <p:grpSp>
          <p:nvGrpSpPr>
            <p:cNvPr id="44" name="Group 43">
              <a:extLst>
                <a:ext uri="{FF2B5EF4-FFF2-40B4-BE49-F238E27FC236}">
                  <a16:creationId xmlns:a16="http://schemas.microsoft.com/office/drawing/2014/main" id="{5233739F-8E0A-4A21-8BD2-7020EFBA889F}"/>
                </a:ext>
              </a:extLst>
            </p:cNvPr>
            <p:cNvGrpSpPr/>
            <p:nvPr/>
          </p:nvGrpSpPr>
          <p:grpSpPr>
            <a:xfrm>
              <a:off x="5895337" y="1258801"/>
              <a:ext cx="2399151" cy="1525741"/>
              <a:chOff x="5895337" y="1258801"/>
              <a:chExt cx="2399151" cy="1525741"/>
            </a:xfrm>
          </p:grpSpPr>
          <p:cxnSp>
            <p:nvCxnSpPr>
              <p:cNvPr id="19" name="Straight Connector 18">
                <a:extLst>
                  <a:ext uri="{FF2B5EF4-FFF2-40B4-BE49-F238E27FC236}">
                    <a16:creationId xmlns:a16="http://schemas.microsoft.com/office/drawing/2014/main" id="{56FA83CA-5F69-4629-83CC-2AA98964E8F0}"/>
                  </a:ext>
                </a:extLst>
              </p:cNvPr>
              <p:cNvCxnSpPr>
                <a:cxnSpLocks/>
                <a:stCxn id="20" idx="2"/>
              </p:cNvCxnSpPr>
              <p:nvPr/>
            </p:nvCxnSpPr>
            <p:spPr>
              <a:xfrm flipH="1">
                <a:off x="5895337" y="1875259"/>
                <a:ext cx="1069074" cy="861135"/>
              </a:xfrm>
              <a:prstGeom prst="line">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AC6ED2C-4001-4289-8F4B-FF42C3F6B054}"/>
                  </a:ext>
                </a:extLst>
              </p:cNvPr>
              <p:cNvSpPr>
                <a:spLocks noChangeAspect="1"/>
              </p:cNvSpPr>
              <p:nvPr/>
            </p:nvSpPr>
            <p:spPr bwMode="auto">
              <a:xfrm>
                <a:off x="6964411" y="1258801"/>
                <a:ext cx="1232915" cy="123291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pic>
            <p:nvPicPr>
              <p:cNvPr id="21" name="Graphic 15">
                <a:extLst>
                  <a:ext uri="{FF2B5EF4-FFF2-40B4-BE49-F238E27FC236}">
                    <a16:creationId xmlns:a16="http://schemas.microsoft.com/office/drawing/2014/main" id="{BDE4D157-8B6D-4E69-A90A-640A3414D5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7397" y="1472923"/>
                <a:ext cx="795882" cy="795882"/>
              </a:xfrm>
              <a:prstGeom prst="rect">
                <a:avLst/>
              </a:prstGeom>
            </p:spPr>
          </p:pic>
          <p:sp>
            <p:nvSpPr>
              <p:cNvPr id="22" name="TextBox 21">
                <a:extLst>
                  <a:ext uri="{FF2B5EF4-FFF2-40B4-BE49-F238E27FC236}">
                    <a16:creationId xmlns:a16="http://schemas.microsoft.com/office/drawing/2014/main" id="{F69C3429-5711-4965-AB90-0E4AE579364C}"/>
                  </a:ext>
                </a:extLst>
              </p:cNvPr>
              <p:cNvSpPr txBox="1">
                <a:spLocks noChangeAspect="1"/>
              </p:cNvSpPr>
              <p:nvPr/>
            </p:nvSpPr>
            <p:spPr>
              <a:xfrm>
                <a:off x="6954958" y="2507543"/>
                <a:ext cx="13395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IP address</a:t>
                </a:r>
              </a:p>
            </p:txBody>
          </p:sp>
        </p:grpSp>
      </p:grpSp>
      <p:grpSp>
        <p:nvGrpSpPr>
          <p:cNvPr id="45" name="Group 44">
            <a:extLst>
              <a:ext uri="{FF2B5EF4-FFF2-40B4-BE49-F238E27FC236}">
                <a16:creationId xmlns:a16="http://schemas.microsoft.com/office/drawing/2014/main" id="{EAD197D1-B558-4B30-A9B6-FFB9575A43F4}"/>
              </a:ext>
            </a:extLst>
          </p:cNvPr>
          <p:cNvGrpSpPr/>
          <p:nvPr/>
        </p:nvGrpSpPr>
        <p:grpSpPr>
          <a:xfrm>
            <a:off x="8177521" y="1265616"/>
            <a:ext cx="2702966" cy="1537489"/>
            <a:chOff x="8177521" y="1265616"/>
            <a:chExt cx="2702966" cy="1537489"/>
          </a:xfrm>
        </p:grpSpPr>
        <p:sp>
          <p:nvSpPr>
            <p:cNvPr id="23" name="TextBox 22">
              <a:extLst>
                <a:ext uri="{FF2B5EF4-FFF2-40B4-BE49-F238E27FC236}">
                  <a16:creationId xmlns:a16="http://schemas.microsoft.com/office/drawing/2014/main" id="{045EE099-F044-4A2D-9AC6-2CFCAB2F50D4}"/>
                </a:ext>
              </a:extLst>
            </p:cNvPr>
            <p:cNvSpPr txBox="1">
              <a:spLocks noChangeAspect="1"/>
            </p:cNvSpPr>
            <p:nvPr/>
          </p:nvSpPr>
          <p:spPr>
            <a:xfrm>
              <a:off x="9692549" y="2526106"/>
              <a:ext cx="10809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EKS pod</a:t>
              </a:r>
            </a:p>
          </p:txBody>
        </p:sp>
        <p:sp>
          <p:nvSpPr>
            <p:cNvPr id="24" name="Oval 23">
              <a:extLst>
                <a:ext uri="{FF2B5EF4-FFF2-40B4-BE49-F238E27FC236}">
                  <a16:creationId xmlns:a16="http://schemas.microsoft.com/office/drawing/2014/main" id="{1A277D5B-A216-4FFF-BBAA-5A6D5AF93B5F}"/>
                </a:ext>
              </a:extLst>
            </p:cNvPr>
            <p:cNvSpPr>
              <a:spLocks noChangeAspect="1"/>
            </p:cNvSpPr>
            <p:nvPr/>
          </p:nvSpPr>
          <p:spPr bwMode="auto">
            <a:xfrm>
              <a:off x="9647572" y="1265616"/>
              <a:ext cx="1232915" cy="123291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25" name="TextBox 24">
              <a:extLst>
                <a:ext uri="{FF2B5EF4-FFF2-40B4-BE49-F238E27FC236}">
                  <a16:creationId xmlns:a16="http://schemas.microsoft.com/office/drawing/2014/main" id="{9290DF57-D55E-45E6-BB18-83ECA593B2F6}"/>
                </a:ext>
              </a:extLst>
            </p:cNvPr>
            <p:cNvSpPr txBox="1">
              <a:spLocks noChangeAspect="1"/>
            </p:cNvSpPr>
            <p:nvPr/>
          </p:nvSpPr>
          <p:spPr>
            <a:xfrm>
              <a:off x="8177521" y="1611414"/>
              <a:ext cx="147311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connected</a:t>
              </a:r>
            </a:p>
          </p:txBody>
        </p:sp>
        <p:pic>
          <p:nvPicPr>
            <p:cNvPr id="26" name="Graphic 23">
              <a:extLst>
                <a:ext uri="{FF2B5EF4-FFF2-40B4-BE49-F238E27FC236}">
                  <a16:creationId xmlns:a16="http://schemas.microsoft.com/office/drawing/2014/main" id="{33CA7ADD-94D4-419F-866F-1A3F04D2C09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11497" y="1551333"/>
              <a:ext cx="704288" cy="70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Connector 26">
              <a:extLst>
                <a:ext uri="{FF2B5EF4-FFF2-40B4-BE49-F238E27FC236}">
                  <a16:creationId xmlns:a16="http://schemas.microsoft.com/office/drawing/2014/main" id="{4BB82E03-9188-4087-998F-1544A4A7B213}"/>
                </a:ext>
              </a:extLst>
            </p:cNvPr>
            <p:cNvCxnSpPr>
              <a:cxnSpLocks/>
              <a:stCxn id="24" idx="2"/>
            </p:cNvCxnSpPr>
            <p:nvPr/>
          </p:nvCxnSpPr>
          <p:spPr>
            <a:xfrm flipH="1" flipV="1">
              <a:off x="8228322" y="1875259"/>
              <a:ext cx="1419250" cy="6815"/>
            </a:xfrm>
            <a:prstGeom prst="line">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03372048-A2CD-48F4-8414-7CDBC71E9FCA}"/>
              </a:ext>
            </a:extLst>
          </p:cNvPr>
          <p:cNvGrpSpPr/>
          <p:nvPr/>
        </p:nvGrpSpPr>
        <p:grpSpPr>
          <a:xfrm>
            <a:off x="1178294" y="1407780"/>
            <a:ext cx="3726474" cy="1526632"/>
            <a:chOff x="1178294" y="1407780"/>
            <a:chExt cx="3726474" cy="1526632"/>
          </a:xfrm>
        </p:grpSpPr>
        <p:sp>
          <p:nvSpPr>
            <p:cNvPr id="6" name="Oval 5">
              <a:extLst>
                <a:ext uri="{FF2B5EF4-FFF2-40B4-BE49-F238E27FC236}">
                  <a16:creationId xmlns:a16="http://schemas.microsoft.com/office/drawing/2014/main" id="{DCD8674E-AEB6-4F1B-8177-19C64BF14FC7}"/>
                </a:ext>
              </a:extLst>
            </p:cNvPr>
            <p:cNvSpPr>
              <a:spLocks noChangeAspect="1"/>
            </p:cNvSpPr>
            <p:nvPr/>
          </p:nvSpPr>
          <p:spPr bwMode="auto">
            <a:xfrm>
              <a:off x="1459671" y="1407780"/>
              <a:ext cx="1232915" cy="123291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B485265A-3E8B-4914-89F8-4BBEFC2078A9}"/>
                </a:ext>
              </a:extLst>
            </p:cNvPr>
            <p:cNvCxnSpPr>
              <a:cxnSpLocks/>
              <a:stCxn id="5" idx="1"/>
              <a:endCxn id="6" idx="6"/>
            </p:cNvCxnSpPr>
            <p:nvPr/>
          </p:nvCxnSpPr>
          <p:spPr>
            <a:xfrm flipH="1" flipV="1">
              <a:off x="2692586" y="2024238"/>
              <a:ext cx="2212182" cy="537255"/>
            </a:xfrm>
            <a:prstGeom prst="line">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8" name="Graphic 20">
              <a:extLst>
                <a:ext uri="{FF2B5EF4-FFF2-40B4-BE49-F238E27FC236}">
                  <a16:creationId xmlns:a16="http://schemas.microsoft.com/office/drawing/2014/main" id="{8D018996-1F74-471B-90F7-E065DCD892F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714096" y="1640194"/>
              <a:ext cx="759234" cy="75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4E38BE57-C7D7-49E7-B7CD-769E42C42721}"/>
                </a:ext>
              </a:extLst>
            </p:cNvPr>
            <p:cNvSpPr txBox="1">
              <a:spLocks noChangeAspect="1"/>
            </p:cNvSpPr>
            <p:nvPr/>
          </p:nvSpPr>
          <p:spPr>
            <a:xfrm rot="840718">
              <a:off x="3216893" y="1995838"/>
              <a:ext cx="120070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detected</a:t>
              </a:r>
            </a:p>
          </p:txBody>
        </p:sp>
        <p:sp>
          <p:nvSpPr>
            <p:cNvPr id="30" name="TextBox 29">
              <a:extLst>
                <a:ext uri="{FF2B5EF4-FFF2-40B4-BE49-F238E27FC236}">
                  <a16:creationId xmlns:a16="http://schemas.microsoft.com/office/drawing/2014/main" id="{381DD279-49A3-4391-A521-60D70BE31C16}"/>
                </a:ext>
              </a:extLst>
            </p:cNvPr>
            <p:cNvSpPr txBox="1">
              <a:spLocks noChangeAspect="1"/>
            </p:cNvSpPr>
            <p:nvPr/>
          </p:nvSpPr>
          <p:spPr>
            <a:xfrm>
              <a:off x="1178294" y="2657413"/>
              <a:ext cx="17313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GuardDuty finding</a:t>
              </a:r>
            </a:p>
          </p:txBody>
        </p:sp>
      </p:grpSp>
      <p:grpSp>
        <p:nvGrpSpPr>
          <p:cNvPr id="47" name="Group 46">
            <a:extLst>
              <a:ext uri="{FF2B5EF4-FFF2-40B4-BE49-F238E27FC236}">
                <a16:creationId xmlns:a16="http://schemas.microsoft.com/office/drawing/2014/main" id="{DFA8A503-FF8C-4224-AB5E-A0C0F627DF6D}"/>
              </a:ext>
            </a:extLst>
          </p:cNvPr>
          <p:cNvGrpSpPr/>
          <p:nvPr/>
        </p:nvGrpSpPr>
        <p:grpSpPr>
          <a:xfrm>
            <a:off x="7837335" y="4354758"/>
            <a:ext cx="2406347" cy="1822379"/>
            <a:chOff x="7837335" y="4354758"/>
            <a:chExt cx="2406347" cy="1822379"/>
          </a:xfrm>
        </p:grpSpPr>
        <p:cxnSp>
          <p:nvCxnSpPr>
            <p:cNvPr id="9" name="Straight Connector 8">
              <a:extLst>
                <a:ext uri="{FF2B5EF4-FFF2-40B4-BE49-F238E27FC236}">
                  <a16:creationId xmlns:a16="http://schemas.microsoft.com/office/drawing/2014/main" id="{54A17BA6-2CE5-4B57-AF43-D6638853F418}"/>
                </a:ext>
              </a:extLst>
            </p:cNvPr>
            <p:cNvCxnSpPr>
              <a:cxnSpLocks/>
              <a:stCxn id="15" idx="1"/>
            </p:cNvCxnSpPr>
            <p:nvPr/>
          </p:nvCxnSpPr>
          <p:spPr>
            <a:xfrm flipH="1" flipV="1">
              <a:off x="7837335" y="4354758"/>
              <a:ext cx="1300681" cy="466550"/>
            </a:xfrm>
            <a:prstGeom prst="line">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4" name="Graphic 22">
              <a:extLst>
                <a:ext uri="{FF2B5EF4-FFF2-40B4-BE49-F238E27FC236}">
                  <a16:creationId xmlns:a16="http://schemas.microsoft.com/office/drawing/2014/main" id="{B33C4B3B-DA92-440F-8FD2-76A84E6E9B5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126174" y="4805723"/>
              <a:ext cx="828184" cy="82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14">
              <a:extLst>
                <a:ext uri="{FF2B5EF4-FFF2-40B4-BE49-F238E27FC236}">
                  <a16:creationId xmlns:a16="http://schemas.microsoft.com/office/drawing/2014/main" id="{F156C51E-7E0B-433B-B145-C2099B9D2DE8}"/>
                </a:ext>
              </a:extLst>
            </p:cNvPr>
            <p:cNvSpPr>
              <a:spLocks noChangeAspect="1"/>
            </p:cNvSpPr>
            <p:nvPr/>
          </p:nvSpPr>
          <p:spPr bwMode="auto">
            <a:xfrm>
              <a:off x="8957460" y="4640752"/>
              <a:ext cx="1232915" cy="123291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E75A3401-AD44-4004-A367-9B34D44C0FE9}"/>
                </a:ext>
              </a:extLst>
            </p:cNvPr>
            <p:cNvSpPr txBox="1">
              <a:spLocks noChangeAspect="1"/>
            </p:cNvSpPr>
            <p:nvPr/>
          </p:nvSpPr>
          <p:spPr>
            <a:xfrm rot="1246389">
              <a:off x="7923147" y="4607683"/>
              <a:ext cx="98237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assumed</a:t>
              </a:r>
            </a:p>
          </p:txBody>
        </p:sp>
        <p:sp>
          <p:nvSpPr>
            <p:cNvPr id="31" name="TextBox 30">
              <a:extLst>
                <a:ext uri="{FF2B5EF4-FFF2-40B4-BE49-F238E27FC236}">
                  <a16:creationId xmlns:a16="http://schemas.microsoft.com/office/drawing/2014/main" id="{4C6AEF00-D600-4EC8-9760-C20EF7E3DF14}"/>
                </a:ext>
              </a:extLst>
            </p:cNvPr>
            <p:cNvSpPr txBox="1">
              <a:spLocks noChangeAspect="1"/>
            </p:cNvSpPr>
            <p:nvPr/>
          </p:nvSpPr>
          <p:spPr>
            <a:xfrm>
              <a:off x="8904152" y="5900138"/>
              <a:ext cx="13395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IAM user</a:t>
              </a:r>
            </a:p>
          </p:txBody>
        </p:sp>
      </p:grpSp>
      <p:grpSp>
        <p:nvGrpSpPr>
          <p:cNvPr id="43" name="Group 42">
            <a:extLst>
              <a:ext uri="{FF2B5EF4-FFF2-40B4-BE49-F238E27FC236}">
                <a16:creationId xmlns:a16="http://schemas.microsoft.com/office/drawing/2014/main" id="{E4DC2868-B33F-45BB-B05B-930241B993EA}"/>
              </a:ext>
            </a:extLst>
          </p:cNvPr>
          <p:cNvGrpSpPr/>
          <p:nvPr/>
        </p:nvGrpSpPr>
        <p:grpSpPr>
          <a:xfrm>
            <a:off x="1274991" y="3241759"/>
            <a:ext cx="3502586" cy="1879632"/>
            <a:chOff x="1274991" y="3241759"/>
            <a:chExt cx="3502586" cy="1879632"/>
          </a:xfrm>
        </p:grpSpPr>
        <p:sp>
          <p:nvSpPr>
            <p:cNvPr id="37" name="TextBox 36">
              <a:extLst>
                <a:ext uri="{FF2B5EF4-FFF2-40B4-BE49-F238E27FC236}">
                  <a16:creationId xmlns:a16="http://schemas.microsoft.com/office/drawing/2014/main" id="{5E60E4C9-04CF-4D06-866A-DC33CECAF16A}"/>
                </a:ext>
              </a:extLst>
            </p:cNvPr>
            <p:cNvSpPr txBox="1">
              <a:spLocks noChangeAspect="1"/>
            </p:cNvSpPr>
            <p:nvPr/>
          </p:nvSpPr>
          <p:spPr>
            <a:xfrm>
              <a:off x="1274991" y="4844392"/>
              <a:ext cx="16684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Inspector finding</a:t>
              </a:r>
            </a:p>
          </p:txBody>
        </p:sp>
        <p:sp>
          <p:nvSpPr>
            <p:cNvPr id="38" name="TextBox 37">
              <a:extLst>
                <a:ext uri="{FF2B5EF4-FFF2-40B4-BE49-F238E27FC236}">
                  <a16:creationId xmlns:a16="http://schemas.microsoft.com/office/drawing/2014/main" id="{9C4533D2-A70E-460C-9F34-08446B2B205B}"/>
                </a:ext>
              </a:extLst>
            </p:cNvPr>
            <p:cNvSpPr txBox="1">
              <a:spLocks noChangeAspect="1"/>
            </p:cNvSpPr>
            <p:nvPr/>
          </p:nvSpPr>
          <p:spPr>
            <a:xfrm rot="20172500">
              <a:off x="3081563" y="3803000"/>
              <a:ext cx="14489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found</a:t>
              </a:r>
            </a:p>
          </p:txBody>
        </p:sp>
        <p:sp>
          <p:nvSpPr>
            <p:cNvPr id="39" name="Oval 38">
              <a:extLst>
                <a:ext uri="{FF2B5EF4-FFF2-40B4-BE49-F238E27FC236}">
                  <a16:creationId xmlns:a16="http://schemas.microsoft.com/office/drawing/2014/main" id="{6111EF1E-EA09-4214-AB33-E463F5B3D4E2}"/>
                </a:ext>
              </a:extLst>
            </p:cNvPr>
            <p:cNvSpPr>
              <a:spLocks noChangeAspect="1"/>
            </p:cNvSpPr>
            <p:nvPr/>
          </p:nvSpPr>
          <p:spPr bwMode="auto">
            <a:xfrm>
              <a:off x="1510069" y="3570075"/>
              <a:ext cx="1232915" cy="123291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0" name="Graphic 20">
              <a:extLst>
                <a:ext uri="{FF2B5EF4-FFF2-40B4-BE49-F238E27FC236}">
                  <a16:creationId xmlns:a16="http://schemas.microsoft.com/office/drawing/2014/main" id="{3B615479-BC58-4E01-9C84-71A9E6C2FC0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746909" y="3756872"/>
              <a:ext cx="759234" cy="75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Straight Connector 40">
              <a:extLst>
                <a:ext uri="{FF2B5EF4-FFF2-40B4-BE49-F238E27FC236}">
                  <a16:creationId xmlns:a16="http://schemas.microsoft.com/office/drawing/2014/main" id="{998F6884-208E-474F-A336-52F40644F204}"/>
                </a:ext>
              </a:extLst>
            </p:cNvPr>
            <p:cNvCxnSpPr>
              <a:cxnSpLocks/>
            </p:cNvCxnSpPr>
            <p:nvPr/>
          </p:nvCxnSpPr>
          <p:spPr>
            <a:xfrm flipH="1">
              <a:off x="2734560" y="3241759"/>
              <a:ext cx="2043017" cy="851160"/>
            </a:xfrm>
            <a:prstGeom prst="line">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9B13EA9-45FA-4726-88A3-F3369B4FB836}"/>
              </a:ext>
            </a:extLst>
          </p:cNvPr>
          <p:cNvGrpSpPr/>
          <p:nvPr/>
        </p:nvGrpSpPr>
        <p:grpSpPr>
          <a:xfrm>
            <a:off x="7733322" y="2798933"/>
            <a:ext cx="2619763" cy="1529354"/>
            <a:chOff x="7733322" y="2798933"/>
            <a:chExt cx="2619763" cy="1529354"/>
          </a:xfrm>
        </p:grpSpPr>
        <p:grpSp>
          <p:nvGrpSpPr>
            <p:cNvPr id="48" name="Group 47">
              <a:extLst>
                <a:ext uri="{FF2B5EF4-FFF2-40B4-BE49-F238E27FC236}">
                  <a16:creationId xmlns:a16="http://schemas.microsoft.com/office/drawing/2014/main" id="{87DBF9F3-687C-4744-BF7C-E5AB7A71CDFA}"/>
                </a:ext>
              </a:extLst>
            </p:cNvPr>
            <p:cNvGrpSpPr/>
            <p:nvPr/>
          </p:nvGrpSpPr>
          <p:grpSpPr>
            <a:xfrm>
              <a:off x="7733322" y="2798933"/>
              <a:ext cx="2503324" cy="1232915"/>
              <a:chOff x="7733322" y="2798933"/>
              <a:chExt cx="2503324" cy="1232915"/>
            </a:xfrm>
          </p:grpSpPr>
          <p:pic>
            <p:nvPicPr>
              <p:cNvPr id="33" name="Picture 32">
                <a:extLst>
                  <a:ext uri="{FF2B5EF4-FFF2-40B4-BE49-F238E27FC236}">
                    <a16:creationId xmlns:a16="http://schemas.microsoft.com/office/drawing/2014/main" id="{C4CDE2A2-9C6F-447B-BA6A-501F62A0DA16}"/>
                  </a:ext>
                </a:extLst>
              </p:cNvPr>
              <p:cNvPicPr>
                <a:picLocks noChangeAspect="1"/>
              </p:cNvPicPr>
              <p:nvPr/>
            </p:nvPicPr>
            <p:blipFill>
              <a:blip r:embed="rId13">
                <a:duotone>
                  <a:prstClr val="black"/>
                  <a:schemeClr val="accent2">
                    <a:tint val="45000"/>
                    <a:satMod val="400000"/>
                  </a:schemeClr>
                </a:duotone>
              </a:blip>
              <a:stretch>
                <a:fillRect/>
              </a:stretch>
            </p:blipFill>
            <p:spPr>
              <a:xfrm>
                <a:off x="9265812" y="3047696"/>
                <a:ext cx="715800" cy="803093"/>
              </a:xfrm>
              <a:prstGeom prst="rect">
                <a:avLst/>
              </a:prstGeom>
              <a:noFill/>
            </p:spPr>
          </p:pic>
          <p:sp>
            <p:nvSpPr>
              <p:cNvPr id="34" name="Oval 33">
                <a:extLst>
                  <a:ext uri="{FF2B5EF4-FFF2-40B4-BE49-F238E27FC236}">
                    <a16:creationId xmlns:a16="http://schemas.microsoft.com/office/drawing/2014/main" id="{1CB32D60-2A24-4DE1-A623-5BCEA3C85FC4}"/>
                  </a:ext>
                </a:extLst>
              </p:cNvPr>
              <p:cNvSpPr>
                <a:spLocks noChangeAspect="1"/>
              </p:cNvSpPr>
              <p:nvPr/>
            </p:nvSpPr>
            <p:spPr bwMode="auto">
              <a:xfrm>
                <a:off x="9003731" y="2798933"/>
                <a:ext cx="1232915" cy="1232915"/>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cxnSp>
            <p:nvCxnSpPr>
              <p:cNvPr id="35" name="Straight Connector 34">
                <a:extLst>
                  <a:ext uri="{FF2B5EF4-FFF2-40B4-BE49-F238E27FC236}">
                    <a16:creationId xmlns:a16="http://schemas.microsoft.com/office/drawing/2014/main" id="{70F787D0-AFB7-4828-B046-088ADFB00CD2}"/>
                  </a:ext>
                </a:extLst>
              </p:cNvPr>
              <p:cNvCxnSpPr>
                <a:cxnSpLocks/>
                <a:stCxn id="34" idx="2"/>
              </p:cNvCxnSpPr>
              <p:nvPr/>
            </p:nvCxnSpPr>
            <p:spPr>
              <a:xfrm flipH="1">
                <a:off x="7733322" y="3415391"/>
                <a:ext cx="1270409" cy="327732"/>
              </a:xfrm>
              <a:prstGeom prst="line">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DBE0AC0-6FD5-4BAA-B533-693D431DB40E}"/>
                  </a:ext>
                </a:extLst>
              </p:cNvPr>
              <p:cNvSpPr txBox="1">
                <a:spLocks noChangeAspect="1"/>
              </p:cNvSpPr>
              <p:nvPr/>
            </p:nvSpPr>
            <p:spPr>
              <a:xfrm rot="20813059">
                <a:off x="7990807" y="3310744"/>
                <a:ext cx="7333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used</a:t>
                </a:r>
              </a:p>
            </p:txBody>
          </p:sp>
        </p:grpSp>
        <p:sp>
          <p:nvSpPr>
            <p:cNvPr id="51" name="TextBox 50">
              <a:extLst>
                <a:ext uri="{FF2B5EF4-FFF2-40B4-BE49-F238E27FC236}">
                  <a16:creationId xmlns:a16="http://schemas.microsoft.com/office/drawing/2014/main" id="{F12F13D9-D8C4-4AF3-BB4A-DEF973A160E0}"/>
                </a:ext>
              </a:extLst>
            </p:cNvPr>
            <p:cNvSpPr txBox="1">
              <a:spLocks noChangeAspect="1"/>
            </p:cNvSpPr>
            <p:nvPr/>
          </p:nvSpPr>
          <p:spPr>
            <a:xfrm>
              <a:off x="8904152" y="4051288"/>
              <a:ext cx="144893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user agent</a:t>
              </a:r>
            </a:p>
          </p:txBody>
        </p:sp>
      </p:grpSp>
    </p:spTree>
    <p:extLst>
      <p:ext uri="{BB962C8B-B14F-4D97-AF65-F5344CB8AC3E}">
        <p14:creationId xmlns:p14="http://schemas.microsoft.com/office/powerpoint/2010/main" val="204860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FBE1489D-ED78-4563-A910-B1172C2D8DAE}"/>
              </a:ext>
            </a:extLst>
          </p:cNvPr>
          <p:cNvGrpSpPr/>
          <p:nvPr/>
        </p:nvGrpSpPr>
        <p:grpSpPr>
          <a:xfrm>
            <a:off x="1344593" y="2158985"/>
            <a:ext cx="2532964" cy="1053773"/>
            <a:chOff x="1254063" y="2063735"/>
            <a:chExt cx="2532964" cy="1053773"/>
          </a:xfrm>
        </p:grpSpPr>
        <p:sp>
          <p:nvSpPr>
            <p:cNvPr id="68" name="TextBox 67">
              <a:extLst>
                <a:ext uri="{FF2B5EF4-FFF2-40B4-BE49-F238E27FC236}">
                  <a16:creationId xmlns:a16="http://schemas.microsoft.com/office/drawing/2014/main" id="{F8C96BEA-165E-47BB-AA84-15A4464F185C}"/>
                </a:ext>
              </a:extLst>
            </p:cNvPr>
            <p:cNvSpPr txBox="1"/>
            <p:nvPr/>
          </p:nvSpPr>
          <p:spPr>
            <a:xfrm>
              <a:off x="2385379" y="2350358"/>
              <a:ext cx="125906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Port Scan</a:t>
              </a:r>
            </a:p>
          </p:txBody>
        </p:sp>
        <p:cxnSp>
          <p:nvCxnSpPr>
            <p:cNvPr id="69" name="Elbow Connector 55">
              <a:extLst>
                <a:ext uri="{FF2B5EF4-FFF2-40B4-BE49-F238E27FC236}">
                  <a16:creationId xmlns:a16="http://schemas.microsoft.com/office/drawing/2014/main" id="{E1747CED-ACE8-4CB6-BCEB-66A8CD83FE73}"/>
                </a:ext>
              </a:extLst>
            </p:cNvPr>
            <p:cNvCxnSpPr>
              <a:cxnSpLocks/>
              <a:stCxn id="75" idx="2"/>
              <a:endCxn id="1028" idx="0"/>
            </p:cNvCxnSpPr>
            <p:nvPr/>
          </p:nvCxnSpPr>
          <p:spPr>
            <a:xfrm rot="5400000">
              <a:off x="1993658" y="1324140"/>
              <a:ext cx="1053773" cy="2532964"/>
            </a:xfrm>
            <a:prstGeom prst="bentConnector3">
              <a:avLst>
                <a:gd name="adj1" fmla="val 50000"/>
              </a:avLst>
            </a:prstGeom>
            <a:noFill/>
            <a:ln w="19050" cap="flat" cmpd="sng" algn="ctr">
              <a:solidFill>
                <a:schemeClr val="tx1"/>
              </a:solidFill>
              <a:prstDash val="solid"/>
              <a:miter lim="800000"/>
              <a:headEnd type="arrow" w="med" len="med"/>
              <a:tailEnd type="none" w="med" len="med"/>
            </a:ln>
            <a:effectLst/>
          </p:spPr>
        </p:cxnSp>
      </p:grpSp>
      <p:grpSp>
        <p:nvGrpSpPr>
          <p:cNvPr id="170" name="Group 169">
            <a:extLst>
              <a:ext uri="{FF2B5EF4-FFF2-40B4-BE49-F238E27FC236}">
                <a16:creationId xmlns:a16="http://schemas.microsoft.com/office/drawing/2014/main" id="{7AA102BF-9679-453A-BDA2-FDA8F5F7418D}"/>
              </a:ext>
            </a:extLst>
          </p:cNvPr>
          <p:cNvGrpSpPr/>
          <p:nvPr/>
        </p:nvGrpSpPr>
        <p:grpSpPr>
          <a:xfrm>
            <a:off x="284198" y="4902869"/>
            <a:ext cx="11612528" cy="1560037"/>
            <a:chOff x="284198" y="4807619"/>
            <a:chExt cx="11612528" cy="1560037"/>
          </a:xfrm>
        </p:grpSpPr>
        <p:sp>
          <p:nvSpPr>
            <p:cNvPr id="71" name="Rectangle 70">
              <a:extLst>
                <a:ext uri="{FF2B5EF4-FFF2-40B4-BE49-F238E27FC236}">
                  <a16:creationId xmlns:a16="http://schemas.microsoft.com/office/drawing/2014/main" id="{C1C82BE2-4F9B-4F37-AAC3-AFDFCA0E5475}"/>
                </a:ext>
              </a:extLst>
            </p:cNvPr>
            <p:cNvSpPr/>
            <p:nvPr/>
          </p:nvSpPr>
          <p:spPr>
            <a:xfrm>
              <a:off x="284198" y="4814382"/>
              <a:ext cx="11612528" cy="1553274"/>
            </a:xfrm>
            <a:prstGeom prst="rect">
              <a:avLst/>
            </a:prstGeom>
            <a:noFill/>
            <a:ln w="28575" cap="flat" cmpd="sng" algn="ctr">
              <a:solidFill>
                <a:srgbClr val="E50086"/>
              </a:solid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
          <p:nvSpPr>
            <p:cNvPr id="72" name="Rectangle 71">
              <a:extLst>
                <a:ext uri="{FF2B5EF4-FFF2-40B4-BE49-F238E27FC236}">
                  <a16:creationId xmlns:a16="http://schemas.microsoft.com/office/drawing/2014/main" id="{7A1DE562-F62E-4E55-B4AB-59E71187D598}"/>
                </a:ext>
              </a:extLst>
            </p:cNvPr>
            <p:cNvSpPr/>
            <p:nvPr/>
          </p:nvSpPr>
          <p:spPr>
            <a:xfrm>
              <a:off x="287758" y="4807619"/>
              <a:ext cx="1789338" cy="441152"/>
            </a:xfrm>
            <a:prstGeom prst="rect">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mazon Ember"/>
                  <a:ea typeface="+mn-ea"/>
                  <a:cs typeface="+mn-cs"/>
                </a:rPr>
                <a:t>GuardDuty Findings</a:t>
              </a:r>
            </a:p>
          </p:txBody>
        </p:sp>
      </p:grpSp>
      <p:grpSp>
        <p:nvGrpSpPr>
          <p:cNvPr id="169" name="Group 168">
            <a:extLst>
              <a:ext uri="{FF2B5EF4-FFF2-40B4-BE49-F238E27FC236}">
                <a16:creationId xmlns:a16="http://schemas.microsoft.com/office/drawing/2014/main" id="{E9C8F5A7-73B5-4588-A440-D05B6BFCF5F7}"/>
              </a:ext>
            </a:extLst>
          </p:cNvPr>
          <p:cNvGrpSpPr/>
          <p:nvPr/>
        </p:nvGrpSpPr>
        <p:grpSpPr>
          <a:xfrm>
            <a:off x="3887255" y="1476808"/>
            <a:ext cx="7097874" cy="3026055"/>
            <a:chOff x="3796725" y="1381558"/>
            <a:chExt cx="7097874" cy="3026055"/>
          </a:xfrm>
        </p:grpSpPr>
        <p:grpSp>
          <p:nvGrpSpPr>
            <p:cNvPr id="94" name="Group 93">
              <a:extLst>
                <a:ext uri="{FF2B5EF4-FFF2-40B4-BE49-F238E27FC236}">
                  <a16:creationId xmlns:a16="http://schemas.microsoft.com/office/drawing/2014/main" id="{BA048169-7ECA-4441-B1C9-FFB6104CA73C}"/>
                </a:ext>
              </a:extLst>
            </p:cNvPr>
            <p:cNvGrpSpPr/>
            <p:nvPr/>
          </p:nvGrpSpPr>
          <p:grpSpPr>
            <a:xfrm>
              <a:off x="8616915" y="1983997"/>
              <a:ext cx="2277684" cy="2423616"/>
              <a:chOff x="9096500" y="3430523"/>
              <a:chExt cx="2351315" cy="2588820"/>
            </a:xfrm>
          </p:grpSpPr>
          <p:sp>
            <p:nvSpPr>
              <p:cNvPr id="95" name="Rectangle 94">
                <a:extLst>
                  <a:ext uri="{FF2B5EF4-FFF2-40B4-BE49-F238E27FC236}">
                    <a16:creationId xmlns:a16="http://schemas.microsoft.com/office/drawing/2014/main" id="{898805A7-62C8-48FB-82F5-2593397D111B}"/>
                  </a:ext>
                </a:extLst>
              </p:cNvPr>
              <p:cNvSpPr/>
              <p:nvPr/>
            </p:nvSpPr>
            <p:spPr>
              <a:xfrm>
                <a:off x="9096500" y="3430523"/>
                <a:ext cx="2351315" cy="25888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dirty="0">
                  <a:ln>
                    <a:noFill/>
                  </a:ln>
                  <a:solidFill>
                    <a:prstClr val="black"/>
                  </a:solidFill>
                  <a:effectLst/>
                  <a:uLnTx/>
                  <a:uFillTx/>
                  <a:latin typeface="Amazon Ember"/>
                  <a:ea typeface="+mn-ea"/>
                  <a:cs typeface="+mn-cs"/>
                </a:endParaRPr>
              </a:p>
            </p:txBody>
          </p:sp>
          <p:sp>
            <p:nvSpPr>
              <p:cNvPr id="96" name="TextBox 95">
                <a:extLst>
                  <a:ext uri="{FF2B5EF4-FFF2-40B4-BE49-F238E27FC236}">
                    <a16:creationId xmlns:a16="http://schemas.microsoft.com/office/drawing/2014/main" id="{393EA113-CE60-404E-8C4A-DBB363B76EC0}"/>
                  </a:ext>
                </a:extLst>
              </p:cNvPr>
              <p:cNvSpPr txBox="1"/>
              <p:nvPr/>
            </p:nvSpPr>
            <p:spPr>
              <a:xfrm>
                <a:off x="9212421" y="5436158"/>
                <a:ext cx="2101932" cy="44676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18" b="0" i="0" u="none" strike="noStrike" kern="0" cap="none" spc="0" normalizeH="0" baseline="0" noProof="0" dirty="0">
                    <a:ln>
                      <a:noFill/>
                    </a:ln>
                    <a:solidFill>
                      <a:prstClr val="black"/>
                    </a:solidFill>
                    <a:effectLst/>
                    <a:uLnTx/>
                    <a:uFillTx/>
                    <a:latin typeface="Amazon Ember"/>
                    <a:ea typeface="+mn-ea"/>
                    <a:cs typeface="+mn-cs"/>
                  </a:rPr>
                  <a:t>Bitcoin miners</a:t>
                </a:r>
              </a:p>
            </p:txBody>
          </p:sp>
        </p:grpSp>
        <p:cxnSp>
          <p:nvCxnSpPr>
            <p:cNvPr id="97" name="Elbow Connector 47">
              <a:extLst>
                <a:ext uri="{FF2B5EF4-FFF2-40B4-BE49-F238E27FC236}">
                  <a16:creationId xmlns:a16="http://schemas.microsoft.com/office/drawing/2014/main" id="{EB34620F-E3B8-4FE9-B399-BED4B388EDAE}"/>
                </a:ext>
              </a:extLst>
            </p:cNvPr>
            <p:cNvCxnSpPr>
              <a:cxnSpLocks/>
              <a:stCxn id="76" idx="0"/>
              <a:endCxn id="95" idx="0"/>
            </p:cNvCxnSpPr>
            <p:nvPr/>
          </p:nvCxnSpPr>
          <p:spPr>
            <a:xfrm rot="16200000" flipH="1">
              <a:off x="6475021" y="-1296738"/>
              <a:ext cx="602440" cy="5959031"/>
            </a:xfrm>
            <a:prstGeom prst="bentConnector3">
              <a:avLst>
                <a:gd name="adj1" fmla="val -104351"/>
              </a:avLst>
            </a:prstGeom>
            <a:noFill/>
            <a:ln w="19050" cap="flat" cmpd="sng" algn="ctr">
              <a:solidFill>
                <a:schemeClr val="tx1"/>
              </a:solidFill>
              <a:prstDash val="solid"/>
              <a:miter lim="800000"/>
              <a:headEnd type="none" w="med" len="med"/>
              <a:tailEnd type="arrow" w="med" len="med"/>
            </a:ln>
            <a:effectLst/>
          </p:spPr>
        </p:cxnSp>
        <p:sp>
          <p:nvSpPr>
            <p:cNvPr id="100" name="TextBox 16">
              <a:extLst>
                <a:ext uri="{FF2B5EF4-FFF2-40B4-BE49-F238E27FC236}">
                  <a16:creationId xmlns:a16="http://schemas.microsoft.com/office/drawing/2014/main" id="{BE9CEAE0-6BFF-4377-BD41-48683EF7B526}"/>
                </a:ext>
              </a:extLst>
            </p:cNvPr>
            <p:cNvSpPr txBox="1">
              <a:spLocks noChangeArrowheads="1"/>
            </p:cNvSpPr>
            <p:nvPr/>
          </p:nvSpPr>
          <p:spPr bwMode="auto">
            <a:xfrm>
              <a:off x="8656729" y="26491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GPU instance</a:t>
              </a:r>
            </a:p>
          </p:txBody>
        </p:sp>
        <p:pic>
          <p:nvPicPr>
            <p:cNvPr id="101" name="Graphic 74">
              <a:extLst>
                <a:ext uri="{FF2B5EF4-FFF2-40B4-BE49-F238E27FC236}">
                  <a16:creationId xmlns:a16="http://schemas.microsoft.com/office/drawing/2014/main" id="{1679E2FE-0E06-4462-910F-DA36C7078D8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986928" y="21920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6">
              <a:extLst>
                <a:ext uri="{FF2B5EF4-FFF2-40B4-BE49-F238E27FC236}">
                  <a16:creationId xmlns:a16="http://schemas.microsoft.com/office/drawing/2014/main" id="{732ADF94-AA87-4EB8-9FE2-C4B1DA5050DD}"/>
                </a:ext>
              </a:extLst>
            </p:cNvPr>
            <p:cNvSpPr txBox="1">
              <a:spLocks noChangeArrowheads="1"/>
            </p:cNvSpPr>
            <p:nvPr/>
          </p:nvSpPr>
          <p:spPr bwMode="auto">
            <a:xfrm>
              <a:off x="9689396" y="264628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GPU instance</a:t>
              </a:r>
            </a:p>
          </p:txBody>
        </p:sp>
        <p:pic>
          <p:nvPicPr>
            <p:cNvPr id="103" name="Graphic 74">
              <a:extLst>
                <a:ext uri="{FF2B5EF4-FFF2-40B4-BE49-F238E27FC236}">
                  <a16:creationId xmlns:a16="http://schemas.microsoft.com/office/drawing/2014/main" id="{A6A3AD2D-7365-469A-8C67-D9691EA9FFE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019595" y="21892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Box 16">
              <a:extLst>
                <a:ext uri="{FF2B5EF4-FFF2-40B4-BE49-F238E27FC236}">
                  <a16:creationId xmlns:a16="http://schemas.microsoft.com/office/drawing/2014/main" id="{D9FCF81A-A9E4-4533-A025-F56171256B8D}"/>
                </a:ext>
              </a:extLst>
            </p:cNvPr>
            <p:cNvSpPr txBox="1">
              <a:spLocks noChangeArrowheads="1"/>
            </p:cNvSpPr>
            <p:nvPr/>
          </p:nvSpPr>
          <p:spPr bwMode="auto">
            <a:xfrm>
              <a:off x="8668233" y="353982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GPU instance</a:t>
              </a:r>
            </a:p>
          </p:txBody>
        </p:sp>
        <p:pic>
          <p:nvPicPr>
            <p:cNvPr id="105" name="Graphic 74">
              <a:extLst>
                <a:ext uri="{FF2B5EF4-FFF2-40B4-BE49-F238E27FC236}">
                  <a16:creationId xmlns:a16="http://schemas.microsoft.com/office/drawing/2014/main" id="{C8436934-F144-4CCD-A97E-BDB8F249C24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998432" y="30827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6">
              <a:extLst>
                <a:ext uri="{FF2B5EF4-FFF2-40B4-BE49-F238E27FC236}">
                  <a16:creationId xmlns:a16="http://schemas.microsoft.com/office/drawing/2014/main" id="{9DB94096-5A57-4852-AD0E-450C1B4B9186}"/>
                </a:ext>
              </a:extLst>
            </p:cNvPr>
            <p:cNvSpPr txBox="1">
              <a:spLocks noChangeArrowheads="1"/>
            </p:cNvSpPr>
            <p:nvPr/>
          </p:nvSpPr>
          <p:spPr bwMode="auto">
            <a:xfrm>
              <a:off x="9700900" y="3536998"/>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GPU instance</a:t>
              </a:r>
            </a:p>
          </p:txBody>
        </p:sp>
        <p:pic>
          <p:nvPicPr>
            <p:cNvPr id="107" name="Graphic 74">
              <a:extLst>
                <a:ext uri="{FF2B5EF4-FFF2-40B4-BE49-F238E27FC236}">
                  <a16:creationId xmlns:a16="http://schemas.microsoft.com/office/drawing/2014/main" id="{F5B5A40E-4DF9-4F8B-A84F-076CB5B6FFA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031099" y="30799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9" name="TextBox 108">
            <a:extLst>
              <a:ext uri="{FF2B5EF4-FFF2-40B4-BE49-F238E27FC236}">
                <a16:creationId xmlns:a16="http://schemas.microsoft.com/office/drawing/2014/main" id="{4A0EE109-437D-4481-AD5F-5C0896CCC61E}"/>
              </a:ext>
            </a:extLst>
          </p:cNvPr>
          <p:cNvSpPr txBox="1"/>
          <p:nvPr/>
        </p:nvSpPr>
        <p:spPr>
          <a:xfrm>
            <a:off x="3761295" y="2192496"/>
            <a:ext cx="125906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Exploitation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successful</a:t>
            </a:r>
          </a:p>
        </p:txBody>
      </p:sp>
      <p:grpSp>
        <p:nvGrpSpPr>
          <p:cNvPr id="152" name="Group 151">
            <a:extLst>
              <a:ext uri="{FF2B5EF4-FFF2-40B4-BE49-F238E27FC236}">
                <a16:creationId xmlns:a16="http://schemas.microsoft.com/office/drawing/2014/main" id="{3A00D431-7D0E-4918-A5B7-3F1E9369DEAB}"/>
              </a:ext>
            </a:extLst>
          </p:cNvPr>
          <p:cNvGrpSpPr/>
          <p:nvPr/>
        </p:nvGrpSpPr>
        <p:grpSpPr>
          <a:xfrm>
            <a:off x="659223" y="1523925"/>
            <a:ext cx="1038848" cy="780292"/>
            <a:chOff x="568693" y="1428675"/>
            <a:chExt cx="1038848" cy="780292"/>
          </a:xfrm>
        </p:grpSpPr>
        <p:pic>
          <p:nvPicPr>
            <p:cNvPr id="77" name="Graphic 6">
              <a:extLst>
                <a:ext uri="{FF2B5EF4-FFF2-40B4-BE49-F238E27FC236}">
                  <a16:creationId xmlns:a16="http://schemas.microsoft.com/office/drawing/2014/main" id="{72E55C1D-4DFD-4297-A393-A4132FC3DD2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823554" y="14286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a:extLst>
                <a:ext uri="{FF2B5EF4-FFF2-40B4-BE49-F238E27FC236}">
                  <a16:creationId xmlns:a16="http://schemas.microsoft.com/office/drawing/2014/main" id="{ACE23F5F-5011-46BC-A751-35C2256D2E30}"/>
                </a:ext>
              </a:extLst>
            </p:cNvPr>
            <p:cNvSpPr txBox="1"/>
            <p:nvPr/>
          </p:nvSpPr>
          <p:spPr>
            <a:xfrm>
              <a:off x="568693" y="1931968"/>
              <a:ext cx="10388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Dev team</a:t>
              </a:r>
            </a:p>
          </p:txBody>
        </p:sp>
      </p:grpSp>
      <p:grpSp>
        <p:nvGrpSpPr>
          <p:cNvPr id="167" name="Group 166">
            <a:extLst>
              <a:ext uri="{FF2B5EF4-FFF2-40B4-BE49-F238E27FC236}">
                <a16:creationId xmlns:a16="http://schemas.microsoft.com/office/drawing/2014/main" id="{68B6F58B-39EA-437A-89F7-27634AAF68E5}"/>
              </a:ext>
            </a:extLst>
          </p:cNvPr>
          <p:cNvGrpSpPr/>
          <p:nvPr/>
        </p:nvGrpSpPr>
        <p:grpSpPr>
          <a:xfrm>
            <a:off x="1346802" y="1137946"/>
            <a:ext cx="7550623" cy="3129005"/>
            <a:chOff x="1256272" y="1042696"/>
            <a:chExt cx="7550623" cy="3129005"/>
          </a:xfrm>
        </p:grpSpPr>
        <p:cxnSp>
          <p:nvCxnSpPr>
            <p:cNvPr id="79" name="Elbow Connector 49">
              <a:extLst>
                <a:ext uri="{FF2B5EF4-FFF2-40B4-BE49-F238E27FC236}">
                  <a16:creationId xmlns:a16="http://schemas.microsoft.com/office/drawing/2014/main" id="{CBF712C2-2B52-4B2C-94D3-F14AE504870B}"/>
                </a:ext>
              </a:extLst>
            </p:cNvPr>
            <p:cNvCxnSpPr>
              <a:cxnSpLocks/>
              <a:stCxn id="115" idx="2"/>
              <a:endCxn id="119" idx="2"/>
            </p:cNvCxnSpPr>
            <p:nvPr/>
          </p:nvCxnSpPr>
          <p:spPr>
            <a:xfrm rot="5400000" flipH="1" flipV="1">
              <a:off x="3443096" y="-287896"/>
              <a:ext cx="2272773" cy="6646421"/>
            </a:xfrm>
            <a:prstGeom prst="bentConnector3">
              <a:avLst>
                <a:gd name="adj1" fmla="val -10058"/>
              </a:avLst>
            </a:prstGeom>
            <a:noFill/>
            <a:ln w="19050" cap="flat" cmpd="sng" algn="ctr">
              <a:solidFill>
                <a:schemeClr val="tx1"/>
              </a:solidFill>
              <a:prstDash val="solid"/>
              <a:miter lim="800000"/>
              <a:headEnd type="none" w="med" len="med"/>
              <a:tailEnd type="arrow" w="med" len="med"/>
            </a:ln>
            <a:effectLst/>
          </p:spPr>
        </p:cxnSp>
        <p:sp>
          <p:nvSpPr>
            <p:cNvPr id="118" name="Rectangle 117">
              <a:extLst>
                <a:ext uri="{FF2B5EF4-FFF2-40B4-BE49-F238E27FC236}">
                  <a16:creationId xmlns:a16="http://schemas.microsoft.com/office/drawing/2014/main" id="{F777D766-BF8A-4B66-8D88-915ED0333284}"/>
                </a:ext>
              </a:extLst>
            </p:cNvPr>
            <p:cNvSpPr/>
            <p:nvPr/>
          </p:nvSpPr>
          <p:spPr>
            <a:xfrm>
              <a:off x="7206083" y="1042696"/>
              <a:ext cx="1369392" cy="597536"/>
            </a:xfrm>
            <a:prstGeom prst="rect">
              <a:avLst/>
            </a:prstGeom>
            <a:solidFill>
              <a:srgbClr val="FF0000"/>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mazon Ember"/>
                  <a:ea typeface="+mn-ea"/>
                  <a:cs typeface="+mn-cs"/>
                </a:rPr>
                <a:t>Unauthorized user controlled domain</a:t>
              </a:r>
            </a:p>
          </p:txBody>
        </p:sp>
        <p:sp>
          <p:nvSpPr>
            <p:cNvPr id="119" name="TextBox 118">
              <a:extLst>
                <a:ext uri="{FF2B5EF4-FFF2-40B4-BE49-F238E27FC236}">
                  <a16:creationId xmlns:a16="http://schemas.microsoft.com/office/drawing/2014/main" id="{4CEF1A91-236D-437B-99B9-3155815A2002}"/>
                </a:ext>
              </a:extLst>
            </p:cNvPr>
            <p:cNvSpPr txBox="1"/>
            <p:nvPr/>
          </p:nvSpPr>
          <p:spPr>
            <a:xfrm>
              <a:off x="6998493" y="1621929"/>
              <a:ext cx="18084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Exfiltrates data</a:t>
              </a:r>
            </a:p>
          </p:txBody>
        </p:sp>
      </p:grpSp>
      <p:grpSp>
        <p:nvGrpSpPr>
          <p:cNvPr id="165" name="Group 164">
            <a:extLst>
              <a:ext uri="{FF2B5EF4-FFF2-40B4-BE49-F238E27FC236}">
                <a16:creationId xmlns:a16="http://schemas.microsoft.com/office/drawing/2014/main" id="{16392CA2-A607-4A1A-960F-B3B25FB88FE6}"/>
              </a:ext>
            </a:extLst>
          </p:cNvPr>
          <p:cNvGrpSpPr/>
          <p:nvPr/>
        </p:nvGrpSpPr>
        <p:grpSpPr>
          <a:xfrm>
            <a:off x="5025390" y="1962225"/>
            <a:ext cx="2598680" cy="1394243"/>
            <a:chOff x="4934860" y="1866975"/>
            <a:chExt cx="2598680" cy="1394243"/>
          </a:xfrm>
        </p:grpSpPr>
        <p:sp>
          <p:nvSpPr>
            <p:cNvPr id="85" name="TextBox 84">
              <a:extLst>
                <a:ext uri="{FF2B5EF4-FFF2-40B4-BE49-F238E27FC236}">
                  <a16:creationId xmlns:a16="http://schemas.microsoft.com/office/drawing/2014/main" id="{FCA08876-624B-4217-AFDA-6BD8D4C0B8E4}"/>
                </a:ext>
              </a:extLst>
            </p:cNvPr>
            <p:cNvSpPr txBox="1"/>
            <p:nvPr/>
          </p:nvSpPr>
          <p:spPr>
            <a:xfrm>
              <a:off x="4946461" y="1866975"/>
              <a:ext cx="109727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Disable API</a:t>
              </a:r>
            </a:p>
          </p:txBody>
        </p:sp>
        <p:pic>
          <p:nvPicPr>
            <p:cNvPr id="90" name="Graphic 19">
              <a:extLst>
                <a:ext uri="{FF2B5EF4-FFF2-40B4-BE49-F238E27FC236}">
                  <a16:creationId xmlns:a16="http://schemas.microsoft.com/office/drawing/2014/main" id="{779FE5BF-50B1-4283-8B81-53F99ADEC2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9941" y="1874803"/>
              <a:ext cx="507547" cy="50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12">
              <a:extLst>
                <a:ext uri="{FF2B5EF4-FFF2-40B4-BE49-F238E27FC236}">
                  <a16:creationId xmlns:a16="http://schemas.microsoft.com/office/drawing/2014/main" id="{436E1536-439F-4C5F-B37F-E34A2075616A}"/>
                </a:ext>
              </a:extLst>
            </p:cNvPr>
            <p:cNvSpPr txBox="1">
              <a:spLocks noChangeArrowheads="1"/>
            </p:cNvSpPr>
            <p:nvPr/>
          </p:nvSpPr>
          <p:spPr bwMode="auto">
            <a:xfrm>
              <a:off x="5253890" y="237336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mazon Ember"/>
                  <a:ea typeface="Amazon Ember" panose="020B0603020204020204" pitchFamily="34" charset="0"/>
                  <a:cs typeface="Arial" panose="020B0604020202020204" pitchFamily="34" charset="0"/>
                </a:rPr>
                <a:t>Amazon GuardDuty</a:t>
              </a:r>
            </a:p>
          </p:txBody>
        </p:sp>
        <p:cxnSp>
          <p:nvCxnSpPr>
            <p:cNvPr id="126" name="Elbow Connector 92">
              <a:extLst>
                <a:ext uri="{FF2B5EF4-FFF2-40B4-BE49-F238E27FC236}">
                  <a16:creationId xmlns:a16="http://schemas.microsoft.com/office/drawing/2014/main" id="{A8ED0A2A-9EA8-49BB-A7A9-2D09636F7000}"/>
                </a:ext>
              </a:extLst>
            </p:cNvPr>
            <p:cNvCxnSpPr>
              <a:cxnSpLocks/>
              <a:stCxn id="78" idx="0"/>
              <a:endCxn id="90" idx="1"/>
            </p:cNvCxnSpPr>
            <p:nvPr/>
          </p:nvCxnSpPr>
          <p:spPr>
            <a:xfrm rot="5400000" flipH="1" flipV="1">
              <a:off x="4971080" y="2092357"/>
              <a:ext cx="1132641" cy="1205082"/>
            </a:xfrm>
            <a:prstGeom prst="bentConnector2">
              <a:avLst/>
            </a:prstGeom>
            <a:noFill/>
            <a:ln w="19050" cap="flat" cmpd="sng" algn="ctr">
              <a:solidFill>
                <a:schemeClr val="tx1"/>
              </a:solidFill>
              <a:prstDash val="solid"/>
              <a:miter lim="800000"/>
              <a:headEnd type="none" w="med" len="med"/>
              <a:tailEnd type="arrow" w="med" len="med"/>
            </a:ln>
            <a:effectLst/>
          </p:spPr>
        </p:cxnSp>
      </p:grpSp>
      <p:grpSp>
        <p:nvGrpSpPr>
          <p:cNvPr id="163" name="Group 162">
            <a:extLst>
              <a:ext uri="{FF2B5EF4-FFF2-40B4-BE49-F238E27FC236}">
                <a16:creationId xmlns:a16="http://schemas.microsoft.com/office/drawing/2014/main" id="{68EE1A07-FD0E-4F87-ACBE-732D1687FE69}"/>
              </a:ext>
            </a:extLst>
          </p:cNvPr>
          <p:cNvGrpSpPr/>
          <p:nvPr/>
        </p:nvGrpSpPr>
        <p:grpSpPr>
          <a:xfrm>
            <a:off x="5025388" y="1189404"/>
            <a:ext cx="1967578" cy="2167065"/>
            <a:chOff x="4934858" y="1094154"/>
            <a:chExt cx="1967578" cy="2167065"/>
          </a:xfrm>
        </p:grpSpPr>
        <p:cxnSp>
          <p:nvCxnSpPr>
            <p:cNvPr id="82" name="Elbow Connector 92">
              <a:extLst>
                <a:ext uri="{FF2B5EF4-FFF2-40B4-BE49-F238E27FC236}">
                  <a16:creationId xmlns:a16="http://schemas.microsoft.com/office/drawing/2014/main" id="{9120538B-B81E-4838-BD29-4B14C455AA69}"/>
                </a:ext>
              </a:extLst>
            </p:cNvPr>
            <p:cNvCxnSpPr>
              <a:cxnSpLocks/>
            </p:cNvCxnSpPr>
            <p:nvPr/>
          </p:nvCxnSpPr>
          <p:spPr>
            <a:xfrm rot="5400000" flipH="1" flipV="1">
              <a:off x="4582075" y="1694202"/>
              <a:ext cx="1919800" cy="1214233"/>
            </a:xfrm>
            <a:prstGeom prst="bentConnector2">
              <a:avLst/>
            </a:prstGeom>
            <a:noFill/>
            <a:ln w="19050" cap="flat" cmpd="sng" algn="ctr">
              <a:solidFill>
                <a:schemeClr val="tx1"/>
              </a:solidFill>
              <a:prstDash val="solid"/>
              <a:miter lim="800000"/>
              <a:headEnd type="none" w="med" len="med"/>
              <a:tailEnd type="arrow" w="med" len="med"/>
            </a:ln>
            <a:effectLst/>
          </p:spPr>
        </p:cxnSp>
        <p:sp>
          <p:nvSpPr>
            <p:cNvPr id="84" name="TextBox 83">
              <a:extLst>
                <a:ext uri="{FF2B5EF4-FFF2-40B4-BE49-F238E27FC236}">
                  <a16:creationId xmlns:a16="http://schemas.microsoft.com/office/drawing/2014/main" id="{716E8E33-AD2C-4734-A558-1E6EED278FEC}"/>
                </a:ext>
              </a:extLst>
            </p:cNvPr>
            <p:cNvSpPr txBox="1"/>
            <p:nvPr/>
          </p:nvSpPr>
          <p:spPr>
            <a:xfrm>
              <a:off x="5026196" y="1094154"/>
              <a:ext cx="7350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List API</a:t>
              </a:r>
            </a:p>
          </p:txBody>
        </p:sp>
        <p:pic>
          <p:nvPicPr>
            <p:cNvPr id="89" name="Graphic 31">
              <a:extLst>
                <a:ext uri="{FF2B5EF4-FFF2-40B4-BE49-F238E27FC236}">
                  <a16:creationId xmlns:a16="http://schemas.microsoft.com/office/drawing/2014/main" id="{9C835AEA-69A5-468F-96AC-0B33365DDF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9092" y="11128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Box 120">
              <a:extLst>
                <a:ext uri="{FF2B5EF4-FFF2-40B4-BE49-F238E27FC236}">
                  <a16:creationId xmlns:a16="http://schemas.microsoft.com/office/drawing/2014/main" id="{8877F9B0-0873-4A82-821F-F9F0CEF7A96B}"/>
                </a:ext>
              </a:extLst>
            </p:cNvPr>
            <p:cNvSpPr txBox="1"/>
            <p:nvPr/>
          </p:nvSpPr>
          <p:spPr>
            <a:xfrm>
              <a:off x="5863588" y="1524898"/>
              <a:ext cx="10388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S3 bucket</a:t>
              </a:r>
            </a:p>
          </p:txBody>
        </p:sp>
      </p:grpSp>
      <p:grpSp>
        <p:nvGrpSpPr>
          <p:cNvPr id="158" name="Group 157">
            <a:extLst>
              <a:ext uri="{FF2B5EF4-FFF2-40B4-BE49-F238E27FC236}">
                <a16:creationId xmlns:a16="http://schemas.microsoft.com/office/drawing/2014/main" id="{1CD769C6-DC9A-40DA-914A-9809D5FC135F}"/>
              </a:ext>
            </a:extLst>
          </p:cNvPr>
          <p:cNvGrpSpPr/>
          <p:nvPr/>
        </p:nvGrpSpPr>
        <p:grpSpPr>
          <a:xfrm>
            <a:off x="2741346" y="5052490"/>
            <a:ext cx="7382905" cy="310370"/>
            <a:chOff x="2741346" y="4957240"/>
            <a:chExt cx="7382905" cy="310370"/>
          </a:xfrm>
        </p:grpSpPr>
        <p:pic>
          <p:nvPicPr>
            <p:cNvPr id="133" name="Picture 132">
              <a:extLst>
                <a:ext uri="{FF2B5EF4-FFF2-40B4-BE49-F238E27FC236}">
                  <a16:creationId xmlns:a16="http://schemas.microsoft.com/office/drawing/2014/main" id="{272788F4-1077-4202-948C-ED471A7C3B97}"/>
                </a:ext>
              </a:extLst>
            </p:cNvPr>
            <p:cNvPicPr>
              <a:picLocks noChangeAspect="1"/>
            </p:cNvPicPr>
            <p:nvPr/>
          </p:nvPicPr>
          <p:blipFill rotWithShape="1">
            <a:blip r:embed="rId8"/>
            <a:srcRect t="6948" b="6948"/>
            <a:stretch/>
          </p:blipFill>
          <p:spPr>
            <a:xfrm>
              <a:off x="2741346" y="4957240"/>
              <a:ext cx="7382905" cy="310370"/>
            </a:xfrm>
            <a:prstGeom prst="rect">
              <a:avLst/>
            </a:prstGeom>
            <a:ln>
              <a:noFill/>
            </a:ln>
            <a:effectLst/>
          </p:spPr>
        </p:pic>
        <p:sp>
          <p:nvSpPr>
            <p:cNvPr id="134" name="Rectangle 133">
              <a:extLst>
                <a:ext uri="{FF2B5EF4-FFF2-40B4-BE49-F238E27FC236}">
                  <a16:creationId xmlns:a16="http://schemas.microsoft.com/office/drawing/2014/main" id="{B0707A04-1225-48A0-B701-F11BD76A271A}"/>
                </a:ext>
              </a:extLst>
            </p:cNvPr>
            <p:cNvSpPr/>
            <p:nvPr/>
          </p:nvSpPr>
          <p:spPr>
            <a:xfrm>
              <a:off x="2741346" y="4987058"/>
              <a:ext cx="7382905" cy="261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9" name="Group 158">
            <a:extLst>
              <a:ext uri="{FF2B5EF4-FFF2-40B4-BE49-F238E27FC236}">
                <a16:creationId xmlns:a16="http://schemas.microsoft.com/office/drawing/2014/main" id="{66E13358-D342-43E8-B48A-6E5293BAA168}"/>
              </a:ext>
            </a:extLst>
          </p:cNvPr>
          <p:cNvGrpSpPr/>
          <p:nvPr/>
        </p:nvGrpSpPr>
        <p:grpSpPr>
          <a:xfrm>
            <a:off x="2741345" y="5523038"/>
            <a:ext cx="7382906" cy="304843"/>
            <a:chOff x="2741345" y="5427788"/>
            <a:chExt cx="7382906" cy="304843"/>
          </a:xfrm>
        </p:grpSpPr>
        <p:pic>
          <p:nvPicPr>
            <p:cNvPr id="132" name="Picture 131">
              <a:extLst>
                <a:ext uri="{FF2B5EF4-FFF2-40B4-BE49-F238E27FC236}">
                  <a16:creationId xmlns:a16="http://schemas.microsoft.com/office/drawing/2014/main" id="{72AC502B-5BB0-4211-B46E-2BE06835D101}"/>
                </a:ext>
              </a:extLst>
            </p:cNvPr>
            <p:cNvPicPr>
              <a:picLocks noChangeAspect="1"/>
            </p:cNvPicPr>
            <p:nvPr/>
          </p:nvPicPr>
          <p:blipFill>
            <a:blip r:embed="rId9"/>
            <a:stretch>
              <a:fillRect/>
            </a:stretch>
          </p:blipFill>
          <p:spPr>
            <a:xfrm>
              <a:off x="2741346" y="5427788"/>
              <a:ext cx="7382905" cy="304843"/>
            </a:xfrm>
            <a:prstGeom prst="rect">
              <a:avLst/>
            </a:prstGeom>
            <a:ln>
              <a:noFill/>
            </a:ln>
            <a:effectLst/>
          </p:spPr>
        </p:pic>
        <p:sp>
          <p:nvSpPr>
            <p:cNvPr id="135" name="Rectangle 134">
              <a:extLst>
                <a:ext uri="{FF2B5EF4-FFF2-40B4-BE49-F238E27FC236}">
                  <a16:creationId xmlns:a16="http://schemas.microsoft.com/office/drawing/2014/main" id="{8399859C-CDD0-49AF-A951-BE2447C538C1}"/>
                </a:ext>
              </a:extLst>
            </p:cNvPr>
            <p:cNvSpPr/>
            <p:nvPr/>
          </p:nvSpPr>
          <p:spPr>
            <a:xfrm>
              <a:off x="2741345" y="5451435"/>
              <a:ext cx="7382905" cy="261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0" name="Group 159">
            <a:extLst>
              <a:ext uri="{FF2B5EF4-FFF2-40B4-BE49-F238E27FC236}">
                <a16:creationId xmlns:a16="http://schemas.microsoft.com/office/drawing/2014/main" id="{2E5D43CC-397F-4648-B340-9787F736EC45}"/>
              </a:ext>
            </a:extLst>
          </p:cNvPr>
          <p:cNvGrpSpPr/>
          <p:nvPr/>
        </p:nvGrpSpPr>
        <p:grpSpPr>
          <a:xfrm>
            <a:off x="2741344" y="5984252"/>
            <a:ext cx="7382905" cy="271531"/>
            <a:chOff x="2741344" y="5889002"/>
            <a:chExt cx="7382905" cy="271531"/>
          </a:xfrm>
        </p:grpSpPr>
        <p:pic>
          <p:nvPicPr>
            <p:cNvPr id="108" name="Picture 107">
              <a:extLst>
                <a:ext uri="{FF2B5EF4-FFF2-40B4-BE49-F238E27FC236}">
                  <a16:creationId xmlns:a16="http://schemas.microsoft.com/office/drawing/2014/main" id="{C10EF7DC-9DF9-401C-ACF8-DE597833D370}"/>
                </a:ext>
              </a:extLst>
            </p:cNvPr>
            <p:cNvPicPr>
              <a:picLocks noChangeAspect="1"/>
            </p:cNvPicPr>
            <p:nvPr/>
          </p:nvPicPr>
          <p:blipFill rotWithShape="1">
            <a:blip r:embed="rId10"/>
            <a:srcRect b="20486"/>
            <a:stretch/>
          </p:blipFill>
          <p:spPr>
            <a:xfrm>
              <a:off x="2741346" y="5910568"/>
              <a:ext cx="7297168" cy="249965"/>
            </a:xfrm>
            <a:prstGeom prst="rect">
              <a:avLst/>
            </a:prstGeom>
            <a:effectLst/>
          </p:spPr>
        </p:pic>
        <p:sp>
          <p:nvSpPr>
            <p:cNvPr id="136" name="Rectangle 135">
              <a:extLst>
                <a:ext uri="{FF2B5EF4-FFF2-40B4-BE49-F238E27FC236}">
                  <a16:creationId xmlns:a16="http://schemas.microsoft.com/office/drawing/2014/main" id="{C5608F64-A23B-42BB-A5EE-D3F96E1DCF03}"/>
                </a:ext>
              </a:extLst>
            </p:cNvPr>
            <p:cNvSpPr/>
            <p:nvPr/>
          </p:nvSpPr>
          <p:spPr>
            <a:xfrm>
              <a:off x="2741344" y="5889002"/>
              <a:ext cx="7382905" cy="261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CCB44163-C4B2-4282-AC1C-EBF5A1D7CF07}"/>
              </a:ext>
            </a:extLst>
          </p:cNvPr>
          <p:cNvGrpSpPr/>
          <p:nvPr/>
        </p:nvGrpSpPr>
        <p:grpSpPr>
          <a:xfrm>
            <a:off x="1698071" y="3331582"/>
            <a:ext cx="3913673" cy="559275"/>
            <a:chOff x="1607541" y="3236332"/>
            <a:chExt cx="3913673" cy="559275"/>
          </a:xfrm>
        </p:grpSpPr>
        <p:sp>
          <p:nvSpPr>
            <p:cNvPr id="78" name="Rectangle 77">
              <a:extLst>
                <a:ext uri="{FF2B5EF4-FFF2-40B4-BE49-F238E27FC236}">
                  <a16:creationId xmlns:a16="http://schemas.microsoft.com/office/drawing/2014/main" id="{DF1D8CB1-3AA4-4227-8C54-81167869B267}"/>
                </a:ext>
              </a:extLst>
            </p:cNvPr>
            <p:cNvSpPr/>
            <p:nvPr/>
          </p:nvSpPr>
          <p:spPr>
            <a:xfrm>
              <a:off x="4348504" y="3261218"/>
              <a:ext cx="1172710" cy="534389"/>
            </a:xfrm>
            <a:prstGeom prst="rect">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mazon Ember"/>
                  <a:ea typeface="+mn-ea"/>
                  <a:cs typeface="+mn-cs"/>
                </a:rPr>
                <a:t>Privilege Enumeration</a:t>
              </a:r>
            </a:p>
          </p:txBody>
        </p:sp>
        <p:grpSp>
          <p:nvGrpSpPr>
            <p:cNvPr id="161" name="Group 160">
              <a:extLst>
                <a:ext uri="{FF2B5EF4-FFF2-40B4-BE49-F238E27FC236}">
                  <a16:creationId xmlns:a16="http://schemas.microsoft.com/office/drawing/2014/main" id="{E9E904F8-ADC7-474F-B9C0-E324B1858261}"/>
                </a:ext>
              </a:extLst>
            </p:cNvPr>
            <p:cNvGrpSpPr/>
            <p:nvPr/>
          </p:nvGrpSpPr>
          <p:grpSpPr>
            <a:xfrm>
              <a:off x="1607541" y="3236332"/>
              <a:ext cx="2740963" cy="300666"/>
              <a:chOff x="1607541" y="3236332"/>
              <a:chExt cx="2740963" cy="300666"/>
            </a:xfrm>
          </p:grpSpPr>
          <p:sp>
            <p:nvSpPr>
              <p:cNvPr id="81" name="TextBox 80">
                <a:extLst>
                  <a:ext uri="{FF2B5EF4-FFF2-40B4-BE49-F238E27FC236}">
                    <a16:creationId xmlns:a16="http://schemas.microsoft.com/office/drawing/2014/main" id="{B32E9510-F084-4CEE-98CC-EF198594A3CB}"/>
                  </a:ext>
                </a:extLst>
              </p:cNvPr>
              <p:cNvSpPr txBox="1"/>
              <p:nvPr/>
            </p:nvSpPr>
            <p:spPr>
              <a:xfrm>
                <a:off x="2493593" y="3236332"/>
                <a:ext cx="17063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Use that role to…</a:t>
                </a:r>
              </a:p>
            </p:txBody>
          </p:sp>
          <p:cxnSp>
            <p:nvCxnSpPr>
              <p:cNvPr id="140" name="Straight Arrow Connector 139">
                <a:extLst>
                  <a:ext uri="{FF2B5EF4-FFF2-40B4-BE49-F238E27FC236}">
                    <a16:creationId xmlns:a16="http://schemas.microsoft.com/office/drawing/2014/main" id="{FC58B010-A91C-4DCC-87CF-361A80A9F070}"/>
                  </a:ext>
                </a:extLst>
              </p:cNvPr>
              <p:cNvCxnSpPr>
                <a:endCxn id="78" idx="1"/>
              </p:cNvCxnSpPr>
              <p:nvPr/>
            </p:nvCxnSpPr>
            <p:spPr>
              <a:xfrm flipV="1">
                <a:off x="1607541" y="3528413"/>
                <a:ext cx="2740963" cy="858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53" name="Group 152">
            <a:extLst>
              <a:ext uri="{FF2B5EF4-FFF2-40B4-BE49-F238E27FC236}">
                <a16:creationId xmlns:a16="http://schemas.microsoft.com/office/drawing/2014/main" id="{C59B9C26-5B16-4F0D-8B6D-68B5088EF511}"/>
              </a:ext>
            </a:extLst>
          </p:cNvPr>
          <p:cNvGrpSpPr/>
          <p:nvPr/>
        </p:nvGrpSpPr>
        <p:grpSpPr>
          <a:xfrm>
            <a:off x="1508325" y="1381557"/>
            <a:ext cx="2930709" cy="731918"/>
            <a:chOff x="1417795" y="1286307"/>
            <a:chExt cx="2930709" cy="731918"/>
          </a:xfrm>
        </p:grpSpPr>
        <p:sp>
          <p:nvSpPr>
            <p:cNvPr id="67" name="TextBox 66">
              <a:extLst>
                <a:ext uri="{FF2B5EF4-FFF2-40B4-BE49-F238E27FC236}">
                  <a16:creationId xmlns:a16="http://schemas.microsoft.com/office/drawing/2014/main" id="{424A1208-8CA5-4277-BB41-8BD1D2A0F541}"/>
                </a:ext>
              </a:extLst>
            </p:cNvPr>
            <p:cNvSpPr txBox="1"/>
            <p:nvPr/>
          </p:nvSpPr>
          <p:spPr>
            <a:xfrm>
              <a:off x="1845137" y="1384712"/>
              <a:ext cx="10388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Launches…</a:t>
              </a:r>
            </a:p>
          </p:txBody>
        </p:sp>
        <p:pic>
          <p:nvPicPr>
            <p:cNvPr id="76" name="Graphic 60">
              <a:extLst>
                <a:ext uri="{FF2B5EF4-FFF2-40B4-BE49-F238E27FC236}">
                  <a16:creationId xmlns:a16="http://schemas.microsoft.com/office/drawing/2014/main" id="{A1240B18-5F42-4B34-86ED-8A98282824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8126" y="128630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16">
              <a:extLst>
                <a:ext uri="{FF2B5EF4-FFF2-40B4-BE49-F238E27FC236}">
                  <a16:creationId xmlns:a16="http://schemas.microsoft.com/office/drawing/2014/main" id="{7B422BBD-020C-4633-8A4B-71055215FE42}"/>
                </a:ext>
              </a:extLst>
            </p:cNvPr>
            <p:cNvSpPr txBox="1">
              <a:spLocks noChangeArrowheads="1"/>
            </p:cNvSpPr>
            <p:nvPr/>
          </p:nvSpPr>
          <p:spPr bwMode="auto">
            <a:xfrm>
              <a:off x="3232936" y="174122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mazon Ember"/>
                  <a:ea typeface="Amazon Ember" panose="020B0603020204020204" pitchFamily="34" charset="0"/>
                  <a:cs typeface="Arial" panose="020B0604020202020204" pitchFamily="34" charset="0"/>
                </a:rPr>
                <a:t>EC2 instance</a:t>
              </a:r>
            </a:p>
          </p:txBody>
        </p:sp>
        <p:cxnSp>
          <p:nvCxnSpPr>
            <p:cNvPr id="143" name="Straight Arrow Connector 142">
              <a:extLst>
                <a:ext uri="{FF2B5EF4-FFF2-40B4-BE49-F238E27FC236}">
                  <a16:creationId xmlns:a16="http://schemas.microsoft.com/office/drawing/2014/main" id="{F431DA97-AB5B-4276-98AB-59F5A38DF165}"/>
                </a:ext>
              </a:extLst>
            </p:cNvPr>
            <p:cNvCxnSpPr>
              <a:cxnSpLocks/>
            </p:cNvCxnSpPr>
            <p:nvPr/>
          </p:nvCxnSpPr>
          <p:spPr>
            <a:xfrm>
              <a:off x="1417795" y="1656963"/>
              <a:ext cx="1815141"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00CEEDE9-125C-406E-8E83-5F15A81CA363}"/>
              </a:ext>
            </a:extLst>
          </p:cNvPr>
          <p:cNvGrpSpPr/>
          <p:nvPr/>
        </p:nvGrpSpPr>
        <p:grpSpPr>
          <a:xfrm>
            <a:off x="1608897" y="784822"/>
            <a:ext cx="2761283" cy="1374164"/>
            <a:chOff x="1518367" y="689572"/>
            <a:chExt cx="2761283" cy="1374164"/>
          </a:xfrm>
        </p:grpSpPr>
        <p:sp>
          <p:nvSpPr>
            <p:cNvPr id="75" name="Rectangle 74">
              <a:extLst>
                <a:ext uri="{FF2B5EF4-FFF2-40B4-BE49-F238E27FC236}">
                  <a16:creationId xmlns:a16="http://schemas.microsoft.com/office/drawing/2014/main" id="{827A1E90-CF9B-4531-A05A-CF25B1206F62}"/>
                </a:ext>
              </a:extLst>
            </p:cNvPr>
            <p:cNvSpPr/>
            <p:nvPr/>
          </p:nvSpPr>
          <p:spPr>
            <a:xfrm>
              <a:off x="3294401" y="1125370"/>
              <a:ext cx="985249" cy="938366"/>
            </a:xfrm>
            <a:prstGeom prst="rect">
              <a:avLst/>
            </a:prstGeom>
            <a:noFill/>
            <a:ln w="19050" cap="flat" cmpd="sng" algn="ctr">
              <a:solidFill>
                <a:srgbClr val="FF0000"/>
              </a:solidFill>
              <a:prstDash val="dash"/>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
          <p:nvSpPr>
            <p:cNvPr id="122" name="TextBox 121">
              <a:extLst>
                <a:ext uri="{FF2B5EF4-FFF2-40B4-BE49-F238E27FC236}">
                  <a16:creationId xmlns:a16="http://schemas.microsoft.com/office/drawing/2014/main" id="{FAD08F48-F21B-4E08-8D4B-B25BCDD0A058}"/>
                </a:ext>
              </a:extLst>
            </p:cNvPr>
            <p:cNvSpPr txBox="1"/>
            <p:nvPr/>
          </p:nvSpPr>
          <p:spPr>
            <a:xfrm>
              <a:off x="1518367" y="689572"/>
              <a:ext cx="1365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Security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Port 22  Open</a:t>
              </a:r>
            </a:p>
          </p:txBody>
        </p:sp>
        <p:cxnSp>
          <p:nvCxnSpPr>
            <p:cNvPr id="146" name="Elbow Connector 55">
              <a:extLst>
                <a:ext uri="{FF2B5EF4-FFF2-40B4-BE49-F238E27FC236}">
                  <a16:creationId xmlns:a16="http://schemas.microsoft.com/office/drawing/2014/main" id="{EE8167E3-C572-4229-88B1-302D2F5CA675}"/>
                </a:ext>
              </a:extLst>
            </p:cNvPr>
            <p:cNvCxnSpPr>
              <a:cxnSpLocks/>
            </p:cNvCxnSpPr>
            <p:nvPr/>
          </p:nvCxnSpPr>
          <p:spPr>
            <a:xfrm rot="10800000">
              <a:off x="2824885" y="951183"/>
              <a:ext cx="414344" cy="366373"/>
            </a:xfrm>
            <a:prstGeom prst="bentConnector3">
              <a:avLst>
                <a:gd name="adj1" fmla="val 50000"/>
              </a:avLst>
            </a:prstGeom>
            <a:noFill/>
            <a:ln w="19050" cap="flat" cmpd="sng" algn="ctr">
              <a:solidFill>
                <a:schemeClr val="tx1"/>
              </a:solidFill>
              <a:prstDash val="solid"/>
              <a:miter lim="800000"/>
              <a:headEnd type="arrow" w="med" len="med"/>
              <a:tailEnd type="none" w="med" len="med"/>
            </a:ln>
            <a:effectLst/>
          </p:spPr>
        </p:cxnSp>
      </p:grpSp>
      <p:grpSp>
        <p:nvGrpSpPr>
          <p:cNvPr id="156" name="Group 155">
            <a:extLst>
              <a:ext uri="{FF2B5EF4-FFF2-40B4-BE49-F238E27FC236}">
                <a16:creationId xmlns:a16="http://schemas.microsoft.com/office/drawing/2014/main" id="{AE251D09-3483-40DE-8EB8-F5294F92EA62}"/>
              </a:ext>
            </a:extLst>
          </p:cNvPr>
          <p:cNvGrpSpPr/>
          <p:nvPr/>
        </p:nvGrpSpPr>
        <p:grpSpPr>
          <a:xfrm>
            <a:off x="760448" y="3212759"/>
            <a:ext cx="1172709" cy="1054192"/>
            <a:chOff x="669918" y="3117509"/>
            <a:chExt cx="1172709" cy="1054192"/>
          </a:xfrm>
        </p:grpSpPr>
        <p:sp>
          <p:nvSpPr>
            <p:cNvPr id="115" name="TextBox 114">
              <a:extLst>
                <a:ext uri="{FF2B5EF4-FFF2-40B4-BE49-F238E27FC236}">
                  <a16:creationId xmlns:a16="http://schemas.microsoft.com/office/drawing/2014/main" id="{1F75A906-D83A-418C-8F52-3F7E8385ADAD}"/>
                </a:ext>
              </a:extLst>
            </p:cNvPr>
            <p:cNvSpPr txBox="1"/>
            <p:nvPr/>
          </p:nvSpPr>
          <p:spPr>
            <a:xfrm>
              <a:off x="669918" y="3756203"/>
              <a:ext cx="1172709" cy="415498"/>
            </a:xfrm>
            <a:prstGeom prst="rect">
              <a:avLst/>
            </a:prstGeom>
            <a:noFill/>
          </p:spPr>
          <p:txBody>
            <a:bodyPr wrap="square" lIns="0" t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Unauthorized User</a:t>
              </a:r>
            </a:p>
          </p:txBody>
        </p:sp>
        <p:pic>
          <p:nvPicPr>
            <p:cNvPr id="1028" name="Picture 4">
              <a:extLst>
                <a:ext uri="{FF2B5EF4-FFF2-40B4-BE49-F238E27FC236}">
                  <a16:creationId xmlns:a16="http://schemas.microsoft.com/office/drawing/2014/main" id="{32A5A6DD-FE45-40A7-B79F-3272D8601350}"/>
                </a:ext>
              </a:extLst>
            </p:cNvPr>
            <p:cNvPicPr>
              <a:picLocks noChangeAspect="1" noChangeArrowheads="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2571" y="3117509"/>
              <a:ext cx="622982" cy="6229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7A485BAC-0256-4613-AD05-7776BA180589}"/>
              </a:ext>
            </a:extLst>
          </p:cNvPr>
          <p:cNvGrpSpPr/>
          <p:nvPr/>
        </p:nvGrpSpPr>
        <p:grpSpPr>
          <a:xfrm>
            <a:off x="5025390" y="2753501"/>
            <a:ext cx="2266598" cy="801948"/>
            <a:chOff x="4934860" y="2658251"/>
            <a:chExt cx="2266598" cy="801948"/>
          </a:xfrm>
        </p:grpSpPr>
        <p:sp>
          <p:nvSpPr>
            <p:cNvPr id="83" name="TextBox 82">
              <a:extLst>
                <a:ext uri="{FF2B5EF4-FFF2-40B4-BE49-F238E27FC236}">
                  <a16:creationId xmlns:a16="http://schemas.microsoft.com/office/drawing/2014/main" id="{940FFFD9-3E2B-4E72-A55B-6902853ED71F}"/>
                </a:ext>
              </a:extLst>
            </p:cNvPr>
            <p:cNvSpPr txBox="1"/>
            <p:nvPr/>
          </p:nvSpPr>
          <p:spPr>
            <a:xfrm>
              <a:off x="4946461" y="2658251"/>
              <a:ext cx="9717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a:ea typeface="+mn-ea"/>
                  <a:cs typeface="+mn-cs"/>
                </a:rPr>
                <a:t>Delete API</a:t>
              </a:r>
            </a:p>
          </p:txBody>
        </p:sp>
        <p:pic>
          <p:nvPicPr>
            <p:cNvPr id="92" name="Graphic 23">
              <a:extLst>
                <a:ext uri="{FF2B5EF4-FFF2-40B4-BE49-F238E27FC236}">
                  <a16:creationId xmlns:a16="http://schemas.microsoft.com/office/drawing/2014/main" id="{91679479-C1C6-44B2-9423-C33803044B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39941" y="2659349"/>
              <a:ext cx="514608" cy="51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15">
              <a:extLst>
                <a:ext uri="{FF2B5EF4-FFF2-40B4-BE49-F238E27FC236}">
                  <a16:creationId xmlns:a16="http://schemas.microsoft.com/office/drawing/2014/main" id="{44E4ED50-4AF3-4AFD-82C7-71351AAB092B}"/>
                </a:ext>
              </a:extLst>
            </p:cNvPr>
            <p:cNvSpPr txBox="1">
              <a:spLocks noChangeArrowheads="1"/>
            </p:cNvSpPr>
            <p:nvPr/>
          </p:nvSpPr>
          <p:spPr bwMode="auto">
            <a:xfrm>
              <a:off x="5541974" y="3183200"/>
              <a:ext cx="16594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mazon Ember"/>
                  <a:ea typeface="Amazon Ember" panose="020B0603020204020204" pitchFamily="34" charset="0"/>
                  <a:cs typeface="Arial" panose="020B0604020202020204" pitchFamily="34" charset="0"/>
                </a:rPr>
                <a:t>AWS CloudTrail</a:t>
              </a:r>
            </a:p>
          </p:txBody>
        </p:sp>
        <p:cxnSp>
          <p:nvCxnSpPr>
            <p:cNvPr id="168" name="Elbow Connector 92">
              <a:extLst>
                <a:ext uri="{FF2B5EF4-FFF2-40B4-BE49-F238E27FC236}">
                  <a16:creationId xmlns:a16="http://schemas.microsoft.com/office/drawing/2014/main" id="{FA44B5FF-C265-4F1E-8D3F-5952E002E442}"/>
                </a:ext>
              </a:extLst>
            </p:cNvPr>
            <p:cNvCxnSpPr>
              <a:cxnSpLocks/>
            </p:cNvCxnSpPr>
            <p:nvPr/>
          </p:nvCxnSpPr>
          <p:spPr>
            <a:xfrm rot="5400000" flipH="1" flipV="1">
              <a:off x="5365118" y="2486395"/>
              <a:ext cx="344565" cy="1205082"/>
            </a:xfrm>
            <a:prstGeom prst="bentConnector2">
              <a:avLst/>
            </a:prstGeom>
            <a:noFill/>
            <a:ln w="19050" cap="flat" cmpd="sng" algn="ctr">
              <a:solidFill>
                <a:schemeClr val="tx1"/>
              </a:solidFill>
              <a:prstDash val="solid"/>
              <a:miter lim="800000"/>
              <a:headEnd type="none" w="med" len="med"/>
              <a:tailEnd type="arrow" w="med" len="med"/>
            </a:ln>
            <a:effectLst/>
          </p:spPr>
        </p:cxnSp>
      </p:grpSp>
      <p:cxnSp>
        <p:nvCxnSpPr>
          <p:cNvPr id="172" name="Elbow Connector 92">
            <a:extLst>
              <a:ext uri="{FF2B5EF4-FFF2-40B4-BE49-F238E27FC236}">
                <a16:creationId xmlns:a16="http://schemas.microsoft.com/office/drawing/2014/main" id="{FD3F0E74-937E-4CB5-B5B8-7094783FB6E9}"/>
              </a:ext>
            </a:extLst>
          </p:cNvPr>
          <p:cNvCxnSpPr>
            <a:cxnSpLocks/>
          </p:cNvCxnSpPr>
          <p:nvPr/>
        </p:nvCxnSpPr>
        <p:spPr>
          <a:xfrm>
            <a:off x="6696822" y="1436668"/>
            <a:ext cx="599791" cy="46"/>
          </a:xfrm>
          <a:prstGeom prst="bentConnector3">
            <a:avLst>
              <a:gd name="adj1" fmla="val 50000"/>
            </a:avLst>
          </a:prstGeom>
          <a:noFill/>
          <a:ln w="19050" cap="flat" cmpd="sng" algn="ctr">
            <a:solidFill>
              <a:schemeClr val="tx1"/>
            </a:solidFill>
            <a:prstDash val="solid"/>
            <a:miter lim="800000"/>
            <a:headEnd type="none" w="med" len="med"/>
            <a:tailEnd type="arrow" w="med" len="med"/>
          </a:ln>
          <a:effectLst/>
        </p:spPr>
      </p:cxnSp>
      <p:sp>
        <p:nvSpPr>
          <p:cNvPr id="171" name="Text Placeholder 170">
            <a:extLst>
              <a:ext uri="{FF2B5EF4-FFF2-40B4-BE49-F238E27FC236}">
                <a16:creationId xmlns:a16="http://schemas.microsoft.com/office/drawing/2014/main" id="{CCC6B862-DF58-4FC3-A3E6-1847B47DB7B7}"/>
              </a:ext>
            </a:extLst>
          </p:cNvPr>
          <p:cNvSpPr>
            <a:spLocks noGrp="1"/>
          </p:cNvSpPr>
          <p:nvPr>
            <p:ph type="body" sz="quarter" idx="10"/>
          </p:nvPr>
        </p:nvSpPr>
        <p:spPr/>
        <p:txBody>
          <a:bodyPr/>
          <a:lstStyle/>
          <a:p>
            <a:r>
              <a:rPr lang="en-GB" dirty="0"/>
              <a:t>Scenario walkthrough</a:t>
            </a:r>
          </a:p>
        </p:txBody>
      </p:sp>
    </p:spTree>
    <p:extLst>
      <p:ext uri="{BB962C8B-B14F-4D97-AF65-F5344CB8AC3E}">
        <p14:creationId xmlns:p14="http://schemas.microsoft.com/office/powerpoint/2010/main" val="226985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5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6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6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6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5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6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BC222F-076C-452D-A6E5-52DCFCB0CABD}"/>
              </a:ext>
            </a:extLst>
          </p:cNvPr>
          <p:cNvSpPr>
            <a:spLocks noGrp="1"/>
          </p:cNvSpPr>
          <p:nvPr>
            <p:ph type="body" sz="quarter" idx="10"/>
          </p:nvPr>
        </p:nvSpPr>
        <p:spPr/>
        <p:txBody>
          <a:bodyPr/>
          <a:lstStyle/>
          <a:p>
            <a:r>
              <a:rPr lang="en-GB" dirty="0"/>
              <a:t>Investigation - So what happened?</a:t>
            </a:r>
          </a:p>
        </p:txBody>
      </p:sp>
      <p:pic>
        <p:nvPicPr>
          <p:cNvPr id="13" name="Picture 12">
            <a:extLst>
              <a:ext uri="{FF2B5EF4-FFF2-40B4-BE49-F238E27FC236}">
                <a16:creationId xmlns:a16="http://schemas.microsoft.com/office/drawing/2014/main" id="{F76F2CA2-F0F8-48BD-824A-68F1CF7C030A}"/>
              </a:ext>
            </a:extLst>
          </p:cNvPr>
          <p:cNvPicPr>
            <a:picLocks noChangeAspect="1"/>
          </p:cNvPicPr>
          <p:nvPr/>
        </p:nvPicPr>
        <p:blipFill>
          <a:blip r:embed="rId2"/>
          <a:stretch>
            <a:fillRect/>
          </a:stretch>
        </p:blipFill>
        <p:spPr>
          <a:xfrm>
            <a:off x="3884599" y="828666"/>
            <a:ext cx="8064348" cy="5477037"/>
          </a:xfrm>
          <a:prstGeom prst="rect">
            <a:avLst/>
          </a:prstGeom>
        </p:spPr>
      </p:pic>
      <p:sp>
        <p:nvSpPr>
          <p:cNvPr id="14" name="Frame 13">
            <a:extLst>
              <a:ext uri="{FF2B5EF4-FFF2-40B4-BE49-F238E27FC236}">
                <a16:creationId xmlns:a16="http://schemas.microsoft.com/office/drawing/2014/main" id="{4A7CECAF-02EC-401B-9C73-A08791C7F05A}"/>
              </a:ext>
            </a:extLst>
          </p:cNvPr>
          <p:cNvSpPr/>
          <p:nvPr/>
        </p:nvSpPr>
        <p:spPr>
          <a:xfrm>
            <a:off x="4303239" y="1990700"/>
            <a:ext cx="1255922" cy="1069561"/>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5" name="Frame 14">
            <a:extLst>
              <a:ext uri="{FF2B5EF4-FFF2-40B4-BE49-F238E27FC236}">
                <a16:creationId xmlns:a16="http://schemas.microsoft.com/office/drawing/2014/main" id="{AB0318C4-EC49-4EDC-B9CA-B372E0EC60EB}"/>
              </a:ext>
            </a:extLst>
          </p:cNvPr>
          <p:cNvSpPr/>
          <p:nvPr/>
        </p:nvSpPr>
        <p:spPr>
          <a:xfrm>
            <a:off x="4303240" y="3140993"/>
            <a:ext cx="1255921" cy="664428"/>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6" name="Frame 15">
            <a:extLst>
              <a:ext uri="{FF2B5EF4-FFF2-40B4-BE49-F238E27FC236}">
                <a16:creationId xmlns:a16="http://schemas.microsoft.com/office/drawing/2014/main" id="{15A126D7-658A-461A-AE96-4120A83F1CA5}"/>
              </a:ext>
            </a:extLst>
          </p:cNvPr>
          <p:cNvSpPr/>
          <p:nvPr/>
        </p:nvSpPr>
        <p:spPr>
          <a:xfrm>
            <a:off x="4303240" y="3983901"/>
            <a:ext cx="1255920" cy="1113129"/>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7" name="Frame 16">
            <a:extLst>
              <a:ext uri="{FF2B5EF4-FFF2-40B4-BE49-F238E27FC236}">
                <a16:creationId xmlns:a16="http://schemas.microsoft.com/office/drawing/2014/main" id="{BD4B7382-1273-4121-9C1B-6A5BEF274186}"/>
              </a:ext>
            </a:extLst>
          </p:cNvPr>
          <p:cNvSpPr/>
          <p:nvPr/>
        </p:nvSpPr>
        <p:spPr>
          <a:xfrm>
            <a:off x="4303239" y="5275510"/>
            <a:ext cx="1255921" cy="959040"/>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8" name="Rectangle 17">
            <a:extLst>
              <a:ext uri="{FF2B5EF4-FFF2-40B4-BE49-F238E27FC236}">
                <a16:creationId xmlns:a16="http://schemas.microsoft.com/office/drawing/2014/main" id="{8134EFC8-7106-402C-BE8E-0DFD02EA69A9}"/>
              </a:ext>
            </a:extLst>
          </p:cNvPr>
          <p:cNvSpPr/>
          <p:nvPr/>
        </p:nvSpPr>
        <p:spPr>
          <a:xfrm>
            <a:off x="5671016" y="2548692"/>
            <a:ext cx="790326" cy="166888"/>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9" name="Rectangle 18">
            <a:extLst>
              <a:ext uri="{FF2B5EF4-FFF2-40B4-BE49-F238E27FC236}">
                <a16:creationId xmlns:a16="http://schemas.microsoft.com/office/drawing/2014/main" id="{4424D7D7-91BD-4E44-A208-81238D0AAFBB}"/>
              </a:ext>
            </a:extLst>
          </p:cNvPr>
          <p:cNvSpPr/>
          <p:nvPr/>
        </p:nvSpPr>
        <p:spPr>
          <a:xfrm>
            <a:off x="5671016" y="3538609"/>
            <a:ext cx="790326" cy="166888"/>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20" name="Rectangle 19">
            <a:extLst>
              <a:ext uri="{FF2B5EF4-FFF2-40B4-BE49-F238E27FC236}">
                <a16:creationId xmlns:a16="http://schemas.microsoft.com/office/drawing/2014/main" id="{66BB8976-C9DA-4BCB-8A26-5E63BA0D7C69}"/>
              </a:ext>
            </a:extLst>
          </p:cNvPr>
          <p:cNvSpPr/>
          <p:nvPr/>
        </p:nvSpPr>
        <p:spPr>
          <a:xfrm>
            <a:off x="5671016" y="4594186"/>
            <a:ext cx="790326" cy="166888"/>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6ED4F8A9-AC6F-4309-A585-05B51E355D25}"/>
              </a:ext>
            </a:extLst>
          </p:cNvPr>
          <p:cNvSpPr/>
          <p:nvPr/>
        </p:nvSpPr>
        <p:spPr>
          <a:xfrm>
            <a:off x="5671016" y="5755030"/>
            <a:ext cx="790326" cy="166888"/>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Tree>
    <p:extLst>
      <p:ext uri="{BB962C8B-B14F-4D97-AF65-F5344CB8AC3E}">
        <p14:creationId xmlns:p14="http://schemas.microsoft.com/office/powerpoint/2010/main" val="16197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2085B-E13A-4EB7-B5A9-E1C6ADF1905C}"/>
              </a:ext>
            </a:extLst>
          </p:cNvPr>
          <p:cNvSpPr>
            <a:spLocks noGrp="1"/>
          </p:cNvSpPr>
          <p:nvPr>
            <p:ph type="body" sz="quarter" idx="10"/>
          </p:nvPr>
        </p:nvSpPr>
        <p:spPr/>
        <p:txBody>
          <a:bodyPr/>
          <a:lstStyle/>
          <a:p>
            <a:r>
              <a:rPr lang="en-GB" dirty="0"/>
              <a:t>Investigation</a:t>
            </a:r>
          </a:p>
        </p:txBody>
      </p:sp>
      <p:pic>
        <p:nvPicPr>
          <p:cNvPr id="5" name="Picture 4">
            <a:extLst>
              <a:ext uri="{FF2B5EF4-FFF2-40B4-BE49-F238E27FC236}">
                <a16:creationId xmlns:a16="http://schemas.microsoft.com/office/drawing/2014/main" id="{C355F6C1-7D64-42DB-B2B5-3406410AFC37}"/>
              </a:ext>
            </a:extLst>
          </p:cNvPr>
          <p:cNvPicPr>
            <a:picLocks noChangeAspect="1"/>
          </p:cNvPicPr>
          <p:nvPr/>
        </p:nvPicPr>
        <p:blipFill rotWithShape="1">
          <a:blip r:embed="rId2"/>
          <a:srcRect t="10418"/>
          <a:stretch/>
        </p:blipFill>
        <p:spPr>
          <a:xfrm>
            <a:off x="199843" y="2037285"/>
            <a:ext cx="7163800" cy="529099"/>
          </a:xfrm>
          <a:prstGeom prst="rect">
            <a:avLst/>
          </a:prstGeom>
        </p:spPr>
      </p:pic>
      <p:pic>
        <p:nvPicPr>
          <p:cNvPr id="6" name="Picture 5">
            <a:extLst>
              <a:ext uri="{FF2B5EF4-FFF2-40B4-BE49-F238E27FC236}">
                <a16:creationId xmlns:a16="http://schemas.microsoft.com/office/drawing/2014/main" id="{249D8B7E-51E5-4EAB-881B-3AEAF0C1DE81}"/>
              </a:ext>
            </a:extLst>
          </p:cNvPr>
          <p:cNvPicPr>
            <a:picLocks noChangeAspect="1"/>
          </p:cNvPicPr>
          <p:nvPr/>
        </p:nvPicPr>
        <p:blipFill rotWithShape="1">
          <a:blip r:embed="rId3"/>
          <a:srcRect b="9742"/>
          <a:stretch/>
        </p:blipFill>
        <p:spPr>
          <a:xfrm>
            <a:off x="6543889" y="747787"/>
            <a:ext cx="5476104" cy="5858420"/>
          </a:xfrm>
          <a:prstGeom prst="rect">
            <a:avLst/>
          </a:prstGeom>
        </p:spPr>
      </p:pic>
      <p:sp>
        <p:nvSpPr>
          <p:cNvPr id="7" name="Frame 6">
            <a:extLst>
              <a:ext uri="{FF2B5EF4-FFF2-40B4-BE49-F238E27FC236}">
                <a16:creationId xmlns:a16="http://schemas.microsoft.com/office/drawing/2014/main" id="{AF209F1D-6A82-44F0-9634-25582C4FF730}"/>
              </a:ext>
            </a:extLst>
          </p:cNvPr>
          <p:cNvSpPr/>
          <p:nvPr/>
        </p:nvSpPr>
        <p:spPr>
          <a:xfrm>
            <a:off x="7332872" y="1695075"/>
            <a:ext cx="1793357" cy="395236"/>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8" name="Frame 7">
            <a:extLst>
              <a:ext uri="{FF2B5EF4-FFF2-40B4-BE49-F238E27FC236}">
                <a16:creationId xmlns:a16="http://schemas.microsoft.com/office/drawing/2014/main" id="{FFB1ED3A-F41E-4B1A-AE13-6425E3EB4E74}"/>
              </a:ext>
            </a:extLst>
          </p:cNvPr>
          <p:cNvSpPr/>
          <p:nvPr/>
        </p:nvSpPr>
        <p:spPr>
          <a:xfrm>
            <a:off x="568336" y="1993064"/>
            <a:ext cx="1926356" cy="556010"/>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9" name="Frame 8">
            <a:extLst>
              <a:ext uri="{FF2B5EF4-FFF2-40B4-BE49-F238E27FC236}">
                <a16:creationId xmlns:a16="http://schemas.microsoft.com/office/drawing/2014/main" id="{8BAC444C-FC90-4F93-AC0D-05C9B3957A26}"/>
              </a:ext>
            </a:extLst>
          </p:cNvPr>
          <p:cNvSpPr/>
          <p:nvPr/>
        </p:nvSpPr>
        <p:spPr>
          <a:xfrm>
            <a:off x="6703075" y="3362917"/>
            <a:ext cx="2985014" cy="646330"/>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0" name="TextBox 9">
            <a:extLst>
              <a:ext uri="{FF2B5EF4-FFF2-40B4-BE49-F238E27FC236}">
                <a16:creationId xmlns:a16="http://schemas.microsoft.com/office/drawing/2014/main" id="{E33F68F8-F449-422E-A989-478152B09592}"/>
              </a:ext>
            </a:extLst>
          </p:cNvPr>
          <p:cNvSpPr txBox="1"/>
          <p:nvPr/>
        </p:nvSpPr>
        <p:spPr>
          <a:xfrm>
            <a:off x="568336" y="3624004"/>
            <a:ext cx="2340117"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Start in </a:t>
            </a:r>
            <a:r>
              <a:rPr kumimoji="0" lang="en-US" sz="1600" b="0" i="0" u="none" strike="noStrike" kern="1200" cap="none" spc="0" normalizeH="0" baseline="0" noProof="0" dirty="0" err="1">
                <a:ln>
                  <a:noFill/>
                </a:ln>
                <a:solidFill>
                  <a:prstClr val="black"/>
                </a:solidFill>
                <a:effectLst/>
                <a:uLnTx/>
                <a:uFillTx/>
                <a:latin typeface="Amazon Ember"/>
                <a:ea typeface="+mn-ea"/>
                <a:cs typeface="+mn-cs"/>
              </a:rPr>
              <a:t>GuardDuty</a:t>
            </a:r>
            <a:r>
              <a:rPr kumimoji="0" lang="en-US" sz="1600" b="0" i="0" u="none" strike="noStrike" kern="1200" cap="none" spc="0" normalizeH="0" baseline="0" noProof="0" dirty="0">
                <a:ln>
                  <a:noFill/>
                </a:ln>
                <a:solidFill>
                  <a:prstClr val="black"/>
                </a:solidFill>
                <a:effectLst/>
                <a:uLnTx/>
                <a:uFillTx/>
                <a:latin typeface="Amazon Ember"/>
                <a:ea typeface="+mn-ea"/>
                <a:cs typeface="+mn-cs"/>
              </a:rPr>
              <a:t>, initial event</a:t>
            </a:r>
          </a:p>
        </p:txBody>
      </p:sp>
      <p:cxnSp>
        <p:nvCxnSpPr>
          <p:cNvPr id="11" name="Straight Arrow Connector 10">
            <a:extLst>
              <a:ext uri="{FF2B5EF4-FFF2-40B4-BE49-F238E27FC236}">
                <a16:creationId xmlns:a16="http://schemas.microsoft.com/office/drawing/2014/main" id="{9ED3D330-FA30-4518-8D04-560C977C4787}"/>
              </a:ext>
            </a:extLst>
          </p:cNvPr>
          <p:cNvCxnSpPr>
            <a:cxnSpLocks/>
            <a:stCxn id="10" idx="0"/>
            <a:endCxn id="8" idx="2"/>
          </p:cNvCxnSpPr>
          <p:nvPr/>
        </p:nvCxnSpPr>
        <p:spPr>
          <a:xfrm flipH="1" flipV="1">
            <a:off x="1531514" y="2549074"/>
            <a:ext cx="206881" cy="1074930"/>
          </a:xfrm>
          <a:prstGeom prst="straightConnector1">
            <a:avLst/>
          </a:prstGeom>
          <a:noFill/>
          <a:ln w="19050" cap="flat" cmpd="sng" algn="ctr">
            <a:solidFill>
              <a:srgbClr val="E50086"/>
            </a:solidFill>
            <a:prstDash val="solid"/>
            <a:miter lim="800000"/>
            <a:tailEnd type="triangle" w="lg" len="lg"/>
          </a:ln>
          <a:effectLst/>
        </p:spPr>
      </p:cxnSp>
      <p:sp>
        <p:nvSpPr>
          <p:cNvPr id="12" name="TextBox 11">
            <a:extLst>
              <a:ext uri="{FF2B5EF4-FFF2-40B4-BE49-F238E27FC236}">
                <a16:creationId xmlns:a16="http://schemas.microsoft.com/office/drawing/2014/main" id="{BC0C66F7-3610-4469-BA11-961CAC324761}"/>
              </a:ext>
            </a:extLst>
          </p:cNvPr>
          <p:cNvSpPr txBox="1"/>
          <p:nvPr/>
        </p:nvSpPr>
        <p:spPr>
          <a:xfrm>
            <a:off x="3033714" y="3664103"/>
            <a:ext cx="2340117"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Choose Investigate with Detective</a:t>
            </a:r>
          </a:p>
        </p:txBody>
      </p:sp>
      <p:cxnSp>
        <p:nvCxnSpPr>
          <p:cNvPr id="13" name="Straight Arrow Connector 12">
            <a:extLst>
              <a:ext uri="{FF2B5EF4-FFF2-40B4-BE49-F238E27FC236}">
                <a16:creationId xmlns:a16="http://schemas.microsoft.com/office/drawing/2014/main" id="{4D88DCFB-35C6-4234-8966-4226B211A325}"/>
              </a:ext>
            </a:extLst>
          </p:cNvPr>
          <p:cNvCxnSpPr>
            <a:cxnSpLocks/>
            <a:stCxn id="12" idx="0"/>
            <a:endCxn id="7" idx="1"/>
          </p:cNvCxnSpPr>
          <p:nvPr/>
        </p:nvCxnSpPr>
        <p:spPr>
          <a:xfrm flipV="1">
            <a:off x="4203773" y="1892693"/>
            <a:ext cx="3129099" cy="1771410"/>
          </a:xfrm>
          <a:prstGeom prst="straightConnector1">
            <a:avLst/>
          </a:prstGeom>
          <a:noFill/>
          <a:ln w="19050" cap="flat" cmpd="sng" algn="ctr">
            <a:solidFill>
              <a:srgbClr val="E50086"/>
            </a:solidFill>
            <a:prstDash val="solid"/>
            <a:miter lim="800000"/>
            <a:tailEnd type="triangle" w="lg" len="lg"/>
          </a:ln>
          <a:effectLst/>
        </p:spPr>
      </p:cxnSp>
      <p:sp>
        <p:nvSpPr>
          <p:cNvPr id="14" name="TextBox 13">
            <a:extLst>
              <a:ext uri="{FF2B5EF4-FFF2-40B4-BE49-F238E27FC236}">
                <a16:creationId xmlns:a16="http://schemas.microsoft.com/office/drawing/2014/main" id="{A046379C-7D2D-4F28-B1FE-F859912F1F48}"/>
              </a:ext>
            </a:extLst>
          </p:cNvPr>
          <p:cNvSpPr txBox="1"/>
          <p:nvPr/>
        </p:nvSpPr>
        <p:spPr>
          <a:xfrm>
            <a:off x="2903431" y="4760666"/>
            <a:ext cx="2340117"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Open up the impacted EC2 instance</a:t>
            </a:r>
          </a:p>
        </p:txBody>
      </p:sp>
      <p:cxnSp>
        <p:nvCxnSpPr>
          <p:cNvPr id="15" name="Straight Arrow Connector 14">
            <a:extLst>
              <a:ext uri="{FF2B5EF4-FFF2-40B4-BE49-F238E27FC236}">
                <a16:creationId xmlns:a16="http://schemas.microsoft.com/office/drawing/2014/main" id="{6BE9A802-CE9F-4131-8301-4608C75EE770}"/>
              </a:ext>
            </a:extLst>
          </p:cNvPr>
          <p:cNvCxnSpPr>
            <a:cxnSpLocks/>
            <a:endCxn id="9" idx="1"/>
          </p:cNvCxnSpPr>
          <p:nvPr/>
        </p:nvCxnSpPr>
        <p:spPr>
          <a:xfrm flipV="1">
            <a:off x="5071541" y="3686082"/>
            <a:ext cx="1631534" cy="1366972"/>
          </a:xfrm>
          <a:prstGeom prst="straightConnector1">
            <a:avLst/>
          </a:prstGeom>
          <a:noFill/>
          <a:ln w="19050" cap="flat" cmpd="sng" algn="ctr">
            <a:solidFill>
              <a:srgbClr val="E50086"/>
            </a:solidFill>
            <a:prstDash val="solid"/>
            <a:miter lim="800000"/>
            <a:tailEnd type="triangle" w="lg" len="lg"/>
          </a:ln>
          <a:effectLst/>
        </p:spPr>
      </p:cxnSp>
      <p:sp>
        <p:nvSpPr>
          <p:cNvPr id="16" name="Rectangle 15">
            <a:extLst>
              <a:ext uri="{FF2B5EF4-FFF2-40B4-BE49-F238E27FC236}">
                <a16:creationId xmlns:a16="http://schemas.microsoft.com/office/drawing/2014/main" id="{41A98E8D-2626-42AA-A7DE-FD78676626D8}"/>
              </a:ext>
            </a:extLst>
          </p:cNvPr>
          <p:cNvSpPr/>
          <p:nvPr/>
        </p:nvSpPr>
        <p:spPr>
          <a:xfrm>
            <a:off x="7888797" y="4116797"/>
            <a:ext cx="711721" cy="128529"/>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Tree>
    <p:extLst>
      <p:ext uri="{BB962C8B-B14F-4D97-AF65-F5344CB8AC3E}">
        <p14:creationId xmlns:p14="http://schemas.microsoft.com/office/powerpoint/2010/main" val="236064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20">
            <a:extLst>
              <a:ext uri="{FF2B5EF4-FFF2-40B4-BE49-F238E27FC236}">
                <a16:creationId xmlns:a16="http://schemas.microsoft.com/office/drawing/2014/main" id="{6E399386-FC43-4110-8ADD-0CF9B16F8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9778" y="941935"/>
            <a:ext cx="1941942" cy="1941942"/>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D5719D7C-5988-4E77-B033-8AADC65503F2}"/>
              </a:ext>
            </a:extLst>
          </p:cNvPr>
          <p:cNvSpPr>
            <a:spLocks noGrp="1"/>
          </p:cNvSpPr>
          <p:nvPr>
            <p:ph type="body" sz="quarter" idx="12"/>
          </p:nvPr>
        </p:nvSpPr>
        <p:spPr/>
        <p:txBody>
          <a:bodyPr/>
          <a:lstStyle/>
          <a:p>
            <a:r>
              <a:rPr lang="en-GB" dirty="0"/>
              <a:t>AWS Control Tower</a:t>
            </a:r>
          </a:p>
        </p:txBody>
      </p:sp>
    </p:spTree>
    <p:extLst>
      <p:ext uri="{BB962C8B-B14F-4D97-AF65-F5344CB8AC3E}">
        <p14:creationId xmlns:p14="http://schemas.microsoft.com/office/powerpoint/2010/main" val="7284410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B4D6AE-D95E-4218-BCAA-356733B07779}"/>
              </a:ext>
            </a:extLst>
          </p:cNvPr>
          <p:cNvSpPr>
            <a:spLocks noGrp="1"/>
          </p:cNvSpPr>
          <p:nvPr>
            <p:ph type="body" sz="quarter" idx="10"/>
          </p:nvPr>
        </p:nvSpPr>
        <p:spPr/>
        <p:txBody>
          <a:bodyPr/>
          <a:lstStyle/>
          <a:p>
            <a:r>
              <a:rPr lang="en-GB" dirty="0"/>
              <a:t>Investigation</a:t>
            </a:r>
          </a:p>
        </p:txBody>
      </p:sp>
      <p:pic>
        <p:nvPicPr>
          <p:cNvPr id="4" name="Picture 3">
            <a:extLst>
              <a:ext uri="{FF2B5EF4-FFF2-40B4-BE49-F238E27FC236}">
                <a16:creationId xmlns:a16="http://schemas.microsoft.com/office/drawing/2014/main" id="{EEA5F1DE-DDC5-4E8F-9EC2-A0ACA07E4264}"/>
              </a:ext>
            </a:extLst>
          </p:cNvPr>
          <p:cNvPicPr>
            <a:picLocks noChangeAspect="1"/>
          </p:cNvPicPr>
          <p:nvPr/>
        </p:nvPicPr>
        <p:blipFill>
          <a:blip r:embed="rId2"/>
          <a:stretch>
            <a:fillRect/>
          </a:stretch>
        </p:blipFill>
        <p:spPr>
          <a:xfrm>
            <a:off x="1691056" y="1462584"/>
            <a:ext cx="8809887" cy="3932831"/>
          </a:xfrm>
          <a:prstGeom prst="rect">
            <a:avLst/>
          </a:prstGeom>
        </p:spPr>
      </p:pic>
      <p:sp>
        <p:nvSpPr>
          <p:cNvPr id="5" name="Frame 4">
            <a:extLst>
              <a:ext uri="{FF2B5EF4-FFF2-40B4-BE49-F238E27FC236}">
                <a16:creationId xmlns:a16="http://schemas.microsoft.com/office/drawing/2014/main" id="{25AFEC95-E1B8-4D91-935C-7B3EBBA99C0A}"/>
              </a:ext>
            </a:extLst>
          </p:cNvPr>
          <p:cNvSpPr/>
          <p:nvPr/>
        </p:nvSpPr>
        <p:spPr>
          <a:xfrm>
            <a:off x="4044880" y="3900315"/>
            <a:ext cx="1324709" cy="395236"/>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6" name="Frame 5">
            <a:extLst>
              <a:ext uri="{FF2B5EF4-FFF2-40B4-BE49-F238E27FC236}">
                <a16:creationId xmlns:a16="http://schemas.microsoft.com/office/drawing/2014/main" id="{9C97F37A-A8B5-4911-BCAE-793BCAF38F83}"/>
              </a:ext>
            </a:extLst>
          </p:cNvPr>
          <p:cNvSpPr/>
          <p:nvPr/>
        </p:nvSpPr>
        <p:spPr>
          <a:xfrm>
            <a:off x="6095999" y="3900315"/>
            <a:ext cx="1926356" cy="556010"/>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7" name="Rectangle 6">
            <a:extLst>
              <a:ext uri="{FF2B5EF4-FFF2-40B4-BE49-F238E27FC236}">
                <a16:creationId xmlns:a16="http://schemas.microsoft.com/office/drawing/2014/main" id="{A693C1B3-7DE8-4053-A4EA-91699D1CB9B3}"/>
              </a:ext>
            </a:extLst>
          </p:cNvPr>
          <p:cNvSpPr/>
          <p:nvPr/>
        </p:nvSpPr>
        <p:spPr>
          <a:xfrm>
            <a:off x="1979611" y="4624880"/>
            <a:ext cx="785020" cy="168576"/>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8" name="Rectangle 7">
            <a:extLst>
              <a:ext uri="{FF2B5EF4-FFF2-40B4-BE49-F238E27FC236}">
                <a16:creationId xmlns:a16="http://schemas.microsoft.com/office/drawing/2014/main" id="{4B1AFB3A-25D4-4E17-964B-810A0E28C6CE}"/>
              </a:ext>
            </a:extLst>
          </p:cNvPr>
          <p:cNvSpPr/>
          <p:nvPr/>
        </p:nvSpPr>
        <p:spPr>
          <a:xfrm>
            <a:off x="4194174" y="4793456"/>
            <a:ext cx="785020" cy="168576"/>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Tree>
    <p:extLst>
      <p:ext uri="{BB962C8B-B14F-4D97-AF65-F5344CB8AC3E}">
        <p14:creationId xmlns:p14="http://schemas.microsoft.com/office/powerpoint/2010/main" val="321207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1EA71B-EFD7-44B5-A19C-F7DFB16FA74A}"/>
              </a:ext>
            </a:extLst>
          </p:cNvPr>
          <p:cNvSpPr>
            <a:spLocks noGrp="1"/>
          </p:cNvSpPr>
          <p:nvPr>
            <p:ph type="body" sz="quarter" idx="10"/>
          </p:nvPr>
        </p:nvSpPr>
        <p:spPr/>
        <p:txBody>
          <a:bodyPr/>
          <a:lstStyle/>
          <a:p>
            <a:r>
              <a:rPr lang="en-GB" dirty="0"/>
              <a:t>Investigation</a:t>
            </a:r>
          </a:p>
        </p:txBody>
      </p:sp>
      <p:sp>
        <p:nvSpPr>
          <p:cNvPr id="3" name="Text Placeholder 2">
            <a:extLst>
              <a:ext uri="{FF2B5EF4-FFF2-40B4-BE49-F238E27FC236}">
                <a16:creationId xmlns:a16="http://schemas.microsoft.com/office/drawing/2014/main" id="{356BED0A-AB97-42D2-AF26-A5A8CDED6A20}"/>
              </a:ext>
            </a:extLst>
          </p:cNvPr>
          <p:cNvSpPr>
            <a:spLocks noGrp="1"/>
          </p:cNvSpPr>
          <p:nvPr>
            <p:ph type="body" sz="quarter" idx="11"/>
          </p:nvPr>
        </p:nvSpPr>
        <p:spPr/>
        <p:txBody>
          <a:bodyPr/>
          <a:lstStyle/>
          <a:p>
            <a:endParaRPr lang="en-GB"/>
          </a:p>
        </p:txBody>
      </p:sp>
      <p:pic>
        <p:nvPicPr>
          <p:cNvPr id="4" name="Picture 3">
            <a:extLst>
              <a:ext uri="{FF2B5EF4-FFF2-40B4-BE49-F238E27FC236}">
                <a16:creationId xmlns:a16="http://schemas.microsoft.com/office/drawing/2014/main" id="{5A3F6919-AC81-495A-9A08-D1D29B899E94}"/>
              </a:ext>
            </a:extLst>
          </p:cNvPr>
          <p:cNvPicPr>
            <a:picLocks noChangeAspect="1"/>
          </p:cNvPicPr>
          <p:nvPr/>
        </p:nvPicPr>
        <p:blipFill>
          <a:blip r:embed="rId2"/>
          <a:stretch>
            <a:fillRect/>
          </a:stretch>
        </p:blipFill>
        <p:spPr>
          <a:xfrm>
            <a:off x="1413809" y="1518971"/>
            <a:ext cx="9364382" cy="3820058"/>
          </a:xfrm>
          <a:prstGeom prst="rect">
            <a:avLst/>
          </a:prstGeom>
        </p:spPr>
      </p:pic>
      <p:sp>
        <p:nvSpPr>
          <p:cNvPr id="5" name="Frame 4">
            <a:extLst>
              <a:ext uri="{FF2B5EF4-FFF2-40B4-BE49-F238E27FC236}">
                <a16:creationId xmlns:a16="http://schemas.microsoft.com/office/drawing/2014/main" id="{02CCE0FA-F4D1-4948-A308-560DE397D43F}"/>
              </a:ext>
            </a:extLst>
          </p:cNvPr>
          <p:cNvSpPr/>
          <p:nvPr/>
        </p:nvSpPr>
        <p:spPr>
          <a:xfrm>
            <a:off x="1776387" y="2984360"/>
            <a:ext cx="592854" cy="291403"/>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6" name="Frame 5">
            <a:extLst>
              <a:ext uri="{FF2B5EF4-FFF2-40B4-BE49-F238E27FC236}">
                <a16:creationId xmlns:a16="http://schemas.microsoft.com/office/drawing/2014/main" id="{5ADA5EC4-17BD-49F9-9EFC-469E153127BE}"/>
              </a:ext>
            </a:extLst>
          </p:cNvPr>
          <p:cNvSpPr/>
          <p:nvPr/>
        </p:nvSpPr>
        <p:spPr>
          <a:xfrm>
            <a:off x="7324751" y="3628551"/>
            <a:ext cx="2158721" cy="291403"/>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Tree>
    <p:extLst>
      <p:ext uri="{BB962C8B-B14F-4D97-AF65-F5344CB8AC3E}">
        <p14:creationId xmlns:p14="http://schemas.microsoft.com/office/powerpoint/2010/main" val="379678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7945AD-B7AF-49A9-AC8D-AEA02C90C435}"/>
              </a:ext>
            </a:extLst>
          </p:cNvPr>
          <p:cNvSpPr>
            <a:spLocks noGrp="1"/>
          </p:cNvSpPr>
          <p:nvPr>
            <p:ph type="body" sz="quarter" idx="10"/>
          </p:nvPr>
        </p:nvSpPr>
        <p:spPr/>
        <p:txBody>
          <a:bodyPr/>
          <a:lstStyle/>
          <a:p>
            <a:r>
              <a:rPr lang="en-GB" dirty="0"/>
              <a:t>What questions do we need to answer?</a:t>
            </a:r>
          </a:p>
        </p:txBody>
      </p:sp>
      <p:sp>
        <p:nvSpPr>
          <p:cNvPr id="3" name="Text Placeholder 2">
            <a:extLst>
              <a:ext uri="{FF2B5EF4-FFF2-40B4-BE49-F238E27FC236}">
                <a16:creationId xmlns:a16="http://schemas.microsoft.com/office/drawing/2014/main" id="{8DA34C0C-CBB1-4627-BF99-395015C29EE7}"/>
              </a:ext>
            </a:extLst>
          </p:cNvPr>
          <p:cNvSpPr>
            <a:spLocks noGrp="1"/>
          </p:cNvSpPr>
          <p:nvPr>
            <p:ph type="body" sz="quarter" idx="11"/>
          </p:nvPr>
        </p:nvSpPr>
        <p:spPr/>
        <p:txBody>
          <a:bodyPr/>
          <a:lstStyle/>
          <a:p>
            <a:r>
              <a:rPr lang="en-GB" dirty="0"/>
              <a:t>Can we determine what else the role has been doing? Was it successful in other suspicious activity?</a:t>
            </a:r>
          </a:p>
          <a:p>
            <a:endParaRPr lang="en-GB" dirty="0"/>
          </a:p>
          <a:p>
            <a:r>
              <a:rPr lang="en-GB" dirty="0"/>
              <a:t>Can we identify the IP associated with the malicious domain?</a:t>
            </a:r>
          </a:p>
          <a:p>
            <a:endParaRPr lang="en-GB" dirty="0"/>
          </a:p>
          <a:p>
            <a:r>
              <a:rPr lang="en-GB" dirty="0"/>
              <a:t>Was the IP interacting with other resources in the environment?</a:t>
            </a:r>
          </a:p>
          <a:p>
            <a:endParaRPr lang="en-GB" dirty="0"/>
          </a:p>
          <a:p>
            <a:r>
              <a:rPr lang="en-GB" dirty="0"/>
              <a:t>Can we determine what data was exfiltrated?</a:t>
            </a:r>
          </a:p>
          <a:p>
            <a:endParaRPr lang="en-GB" dirty="0"/>
          </a:p>
          <a:p>
            <a:endParaRPr lang="en-GB" dirty="0"/>
          </a:p>
        </p:txBody>
      </p:sp>
    </p:spTree>
    <p:extLst>
      <p:ext uri="{BB962C8B-B14F-4D97-AF65-F5344CB8AC3E}">
        <p14:creationId xmlns:p14="http://schemas.microsoft.com/office/powerpoint/2010/main" val="10752404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0B600A-8969-4213-9C2A-F05C07DBBEFC}"/>
              </a:ext>
            </a:extLst>
          </p:cNvPr>
          <p:cNvSpPr>
            <a:spLocks noGrp="1"/>
          </p:cNvSpPr>
          <p:nvPr>
            <p:ph type="body" sz="quarter" idx="10"/>
          </p:nvPr>
        </p:nvSpPr>
        <p:spPr/>
        <p:txBody>
          <a:bodyPr/>
          <a:lstStyle/>
          <a:p>
            <a:r>
              <a:rPr lang="en-GB" dirty="0"/>
              <a:t>Answer questions with Detective</a:t>
            </a:r>
          </a:p>
        </p:txBody>
      </p:sp>
      <p:pic>
        <p:nvPicPr>
          <p:cNvPr id="4" name="Picture 3">
            <a:extLst>
              <a:ext uri="{FF2B5EF4-FFF2-40B4-BE49-F238E27FC236}">
                <a16:creationId xmlns:a16="http://schemas.microsoft.com/office/drawing/2014/main" id="{3069BD3E-8A18-4588-B556-77C5E7AC4051}"/>
              </a:ext>
            </a:extLst>
          </p:cNvPr>
          <p:cNvPicPr>
            <a:picLocks noChangeAspect="1"/>
          </p:cNvPicPr>
          <p:nvPr/>
        </p:nvPicPr>
        <p:blipFill rotWithShape="1">
          <a:blip r:embed="rId2"/>
          <a:srcRect r="33167"/>
          <a:stretch/>
        </p:blipFill>
        <p:spPr>
          <a:xfrm>
            <a:off x="432497" y="1321264"/>
            <a:ext cx="5663503" cy="4681166"/>
          </a:xfrm>
          <a:prstGeom prst="rect">
            <a:avLst/>
          </a:prstGeom>
        </p:spPr>
      </p:pic>
      <p:sp>
        <p:nvSpPr>
          <p:cNvPr id="5" name="TextBox 4">
            <a:extLst>
              <a:ext uri="{FF2B5EF4-FFF2-40B4-BE49-F238E27FC236}">
                <a16:creationId xmlns:a16="http://schemas.microsoft.com/office/drawing/2014/main" id="{D57A40FB-9919-4702-90FB-E4AC7EF92EC8}"/>
              </a:ext>
            </a:extLst>
          </p:cNvPr>
          <p:cNvSpPr txBox="1"/>
          <p:nvPr/>
        </p:nvSpPr>
        <p:spPr>
          <a:xfrm>
            <a:off x="8403172" y="5106908"/>
            <a:ext cx="3369177" cy="58477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Can I disable </a:t>
            </a:r>
            <a:r>
              <a:rPr kumimoji="0" lang="en-US" sz="1600" b="0" i="0" u="none" strike="noStrike" kern="1200" cap="none" spc="0" normalizeH="0" baseline="0" noProof="0" dirty="0" err="1">
                <a:ln>
                  <a:noFill/>
                </a:ln>
                <a:solidFill>
                  <a:prstClr val="black"/>
                </a:solidFill>
                <a:effectLst/>
                <a:uLnTx/>
                <a:uFillTx/>
                <a:latin typeface="Amazon Ember"/>
                <a:ea typeface="+mn-ea"/>
                <a:cs typeface="+mn-cs"/>
              </a:rPr>
              <a:t>Cloudtrail</a:t>
            </a:r>
            <a:r>
              <a:rPr kumimoji="0" lang="en-US" sz="1600" b="0" i="0" u="none" strike="noStrike" kern="1200" cap="none" spc="0" normalizeH="0" baseline="0" noProof="0" dirty="0">
                <a:ln>
                  <a:noFill/>
                </a:ln>
                <a:solidFill>
                  <a:prstClr val="black"/>
                </a:solidFill>
                <a:effectLst/>
                <a:uLnTx/>
                <a:uFillTx/>
                <a:latin typeface="Amazon Ember"/>
                <a:ea typeface="+mn-ea"/>
                <a:cs typeface="+mn-cs"/>
              </a:rPr>
              <a:t> to cover my tracks?</a:t>
            </a:r>
          </a:p>
        </p:txBody>
      </p:sp>
      <p:sp>
        <p:nvSpPr>
          <p:cNvPr id="7" name="Frame 6">
            <a:extLst>
              <a:ext uri="{FF2B5EF4-FFF2-40B4-BE49-F238E27FC236}">
                <a16:creationId xmlns:a16="http://schemas.microsoft.com/office/drawing/2014/main" id="{72C78DA5-28FF-499F-B0E1-A15835BDFD18}"/>
              </a:ext>
            </a:extLst>
          </p:cNvPr>
          <p:cNvSpPr/>
          <p:nvPr/>
        </p:nvSpPr>
        <p:spPr>
          <a:xfrm>
            <a:off x="917750" y="4243258"/>
            <a:ext cx="1534048" cy="670386"/>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
        <p:nvSpPr>
          <p:cNvPr id="8" name="TextBox 7">
            <a:extLst>
              <a:ext uri="{FF2B5EF4-FFF2-40B4-BE49-F238E27FC236}">
                <a16:creationId xmlns:a16="http://schemas.microsoft.com/office/drawing/2014/main" id="{F71F78A0-C32A-457A-8D29-7AFFB976C6E7}"/>
              </a:ext>
            </a:extLst>
          </p:cNvPr>
          <p:cNvSpPr txBox="1"/>
          <p:nvPr/>
        </p:nvSpPr>
        <p:spPr>
          <a:xfrm>
            <a:off x="8403172" y="3463995"/>
            <a:ext cx="3594195"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What IAM permissions do I have?</a:t>
            </a:r>
          </a:p>
        </p:txBody>
      </p:sp>
      <p:sp>
        <p:nvSpPr>
          <p:cNvPr id="10" name="Frame 9">
            <a:extLst>
              <a:ext uri="{FF2B5EF4-FFF2-40B4-BE49-F238E27FC236}">
                <a16:creationId xmlns:a16="http://schemas.microsoft.com/office/drawing/2014/main" id="{D4A1FDE7-4C05-4899-AE60-8FCCE056139F}"/>
              </a:ext>
            </a:extLst>
          </p:cNvPr>
          <p:cNvSpPr/>
          <p:nvPr/>
        </p:nvSpPr>
        <p:spPr>
          <a:xfrm>
            <a:off x="917750" y="3241735"/>
            <a:ext cx="1113692" cy="786226"/>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
        <p:nvSpPr>
          <p:cNvPr id="11" name="Frame 10">
            <a:extLst>
              <a:ext uri="{FF2B5EF4-FFF2-40B4-BE49-F238E27FC236}">
                <a16:creationId xmlns:a16="http://schemas.microsoft.com/office/drawing/2014/main" id="{EFC7E0BD-15F3-4CA1-B2E5-FD8401683B5F}"/>
              </a:ext>
            </a:extLst>
          </p:cNvPr>
          <p:cNvSpPr/>
          <p:nvPr/>
        </p:nvSpPr>
        <p:spPr>
          <a:xfrm>
            <a:off x="917750" y="5283777"/>
            <a:ext cx="890953" cy="670387"/>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
        <p:nvSpPr>
          <p:cNvPr id="12" name="TextBox 11">
            <a:extLst>
              <a:ext uri="{FF2B5EF4-FFF2-40B4-BE49-F238E27FC236}">
                <a16:creationId xmlns:a16="http://schemas.microsoft.com/office/drawing/2014/main" id="{AF12A943-2B17-4BA9-BE88-6C71D556A332}"/>
              </a:ext>
            </a:extLst>
          </p:cNvPr>
          <p:cNvSpPr txBox="1"/>
          <p:nvPr/>
        </p:nvSpPr>
        <p:spPr>
          <a:xfrm>
            <a:off x="8403172" y="4408438"/>
            <a:ext cx="3369177"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Which S3 buckets can I read?</a:t>
            </a:r>
          </a:p>
        </p:txBody>
      </p:sp>
      <p:sp>
        <p:nvSpPr>
          <p:cNvPr id="14" name="Rectangle 13">
            <a:extLst>
              <a:ext uri="{FF2B5EF4-FFF2-40B4-BE49-F238E27FC236}">
                <a16:creationId xmlns:a16="http://schemas.microsoft.com/office/drawing/2014/main" id="{0C10FF85-3E7A-4910-9638-9A224008F8D0}"/>
              </a:ext>
            </a:extLst>
          </p:cNvPr>
          <p:cNvSpPr/>
          <p:nvPr/>
        </p:nvSpPr>
        <p:spPr>
          <a:xfrm>
            <a:off x="7827666" y="1527349"/>
            <a:ext cx="1078941" cy="146558"/>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cxnSp>
        <p:nvCxnSpPr>
          <p:cNvPr id="16" name="Straight Arrow Connector 15">
            <a:extLst>
              <a:ext uri="{FF2B5EF4-FFF2-40B4-BE49-F238E27FC236}">
                <a16:creationId xmlns:a16="http://schemas.microsoft.com/office/drawing/2014/main" id="{D6FA3736-A366-42C4-B042-AA30F7C2F5D9}"/>
              </a:ext>
            </a:extLst>
          </p:cNvPr>
          <p:cNvCxnSpPr>
            <a:cxnSpLocks/>
            <a:stCxn id="15" idx="3"/>
          </p:cNvCxnSpPr>
          <p:nvPr/>
        </p:nvCxnSpPr>
        <p:spPr>
          <a:xfrm>
            <a:off x="6289364" y="5838482"/>
            <a:ext cx="874625" cy="326358"/>
          </a:xfrm>
          <a:prstGeom prst="straightConnector1">
            <a:avLst/>
          </a:prstGeom>
          <a:noFill/>
          <a:ln w="19050" cap="flat" cmpd="sng" algn="ctr">
            <a:solidFill>
              <a:srgbClr val="E50086"/>
            </a:solidFill>
            <a:prstDash val="solid"/>
            <a:miter lim="800000"/>
            <a:headEnd type="arrow" w="lg" len="lg"/>
            <a:tailEnd type="none" w="lg" len="lg"/>
          </a:ln>
          <a:effectLst/>
        </p:spPr>
      </p:cxnSp>
      <p:sp>
        <p:nvSpPr>
          <p:cNvPr id="17" name="TextBox 16">
            <a:extLst>
              <a:ext uri="{FF2B5EF4-FFF2-40B4-BE49-F238E27FC236}">
                <a16:creationId xmlns:a16="http://schemas.microsoft.com/office/drawing/2014/main" id="{AEFAB870-C310-41E2-B29E-FF25129FFD03}"/>
              </a:ext>
            </a:extLst>
          </p:cNvPr>
          <p:cNvSpPr txBox="1"/>
          <p:nvPr/>
        </p:nvSpPr>
        <p:spPr>
          <a:xfrm>
            <a:off x="7201921" y="5991028"/>
            <a:ext cx="2029768"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Failed calls</a:t>
            </a:r>
          </a:p>
        </p:txBody>
      </p:sp>
      <p:pic>
        <p:nvPicPr>
          <p:cNvPr id="20" name="Picture 19">
            <a:extLst>
              <a:ext uri="{FF2B5EF4-FFF2-40B4-BE49-F238E27FC236}">
                <a16:creationId xmlns:a16="http://schemas.microsoft.com/office/drawing/2014/main" id="{783AED1A-1A95-42E9-BF14-FF712B06578A}"/>
              </a:ext>
            </a:extLst>
          </p:cNvPr>
          <p:cNvPicPr>
            <a:picLocks noChangeAspect="1"/>
          </p:cNvPicPr>
          <p:nvPr/>
        </p:nvPicPr>
        <p:blipFill rotWithShape="1">
          <a:blip r:embed="rId2"/>
          <a:srcRect l="76048"/>
          <a:stretch/>
        </p:blipFill>
        <p:spPr>
          <a:xfrm>
            <a:off x="4291249" y="1321264"/>
            <a:ext cx="2029769" cy="4681166"/>
          </a:xfrm>
          <a:prstGeom prst="rect">
            <a:avLst/>
          </a:prstGeom>
        </p:spPr>
      </p:pic>
      <p:cxnSp>
        <p:nvCxnSpPr>
          <p:cNvPr id="9" name="Straight Arrow Connector 8">
            <a:extLst>
              <a:ext uri="{FF2B5EF4-FFF2-40B4-BE49-F238E27FC236}">
                <a16:creationId xmlns:a16="http://schemas.microsoft.com/office/drawing/2014/main" id="{3F0484FF-3C10-454E-8075-B37A1DB661C5}"/>
              </a:ext>
            </a:extLst>
          </p:cNvPr>
          <p:cNvCxnSpPr>
            <a:cxnSpLocks/>
          </p:cNvCxnSpPr>
          <p:nvPr/>
        </p:nvCxnSpPr>
        <p:spPr>
          <a:xfrm>
            <a:off x="2170444" y="3633272"/>
            <a:ext cx="6144881" cy="0"/>
          </a:xfrm>
          <a:prstGeom prst="straightConnector1">
            <a:avLst/>
          </a:prstGeom>
          <a:noFill/>
          <a:ln w="19050" cap="flat" cmpd="sng" algn="ctr">
            <a:solidFill>
              <a:srgbClr val="E50086"/>
            </a:solidFill>
            <a:prstDash val="solid"/>
            <a:miter lim="800000"/>
            <a:headEnd type="arrow" w="lg" len="lg"/>
            <a:tailEnd type="none" w="lg" len="lg"/>
          </a:ln>
          <a:effectLst/>
        </p:spPr>
      </p:cxnSp>
      <p:cxnSp>
        <p:nvCxnSpPr>
          <p:cNvPr id="13" name="Straight Arrow Connector 12">
            <a:extLst>
              <a:ext uri="{FF2B5EF4-FFF2-40B4-BE49-F238E27FC236}">
                <a16:creationId xmlns:a16="http://schemas.microsoft.com/office/drawing/2014/main" id="{9E78434B-AB44-4AE7-BEBE-A4D141666388}"/>
              </a:ext>
            </a:extLst>
          </p:cNvPr>
          <p:cNvCxnSpPr>
            <a:cxnSpLocks/>
          </p:cNvCxnSpPr>
          <p:nvPr/>
        </p:nvCxnSpPr>
        <p:spPr>
          <a:xfrm>
            <a:off x="2451798" y="4629251"/>
            <a:ext cx="5863527" cy="0"/>
          </a:xfrm>
          <a:prstGeom prst="straightConnector1">
            <a:avLst/>
          </a:prstGeom>
          <a:noFill/>
          <a:ln w="19050" cap="flat" cmpd="sng" algn="ctr">
            <a:solidFill>
              <a:srgbClr val="E50086"/>
            </a:solidFill>
            <a:prstDash val="solid"/>
            <a:miter lim="800000"/>
            <a:headEnd type="arrow" w="lg" len="lg"/>
            <a:tailEnd type="none" w="lg" len="lg"/>
          </a:ln>
          <a:effectLst/>
        </p:spPr>
      </p:cxnSp>
      <p:cxnSp>
        <p:nvCxnSpPr>
          <p:cNvPr id="6" name="Straight Arrow Connector 5">
            <a:extLst>
              <a:ext uri="{FF2B5EF4-FFF2-40B4-BE49-F238E27FC236}">
                <a16:creationId xmlns:a16="http://schemas.microsoft.com/office/drawing/2014/main" id="{1EDA9C64-8DEF-415D-A54D-F5A7B91D3968}"/>
              </a:ext>
            </a:extLst>
          </p:cNvPr>
          <p:cNvCxnSpPr>
            <a:cxnSpLocks/>
          </p:cNvCxnSpPr>
          <p:nvPr/>
        </p:nvCxnSpPr>
        <p:spPr>
          <a:xfrm>
            <a:off x="1808703" y="5361196"/>
            <a:ext cx="6506622" cy="0"/>
          </a:xfrm>
          <a:prstGeom prst="straightConnector1">
            <a:avLst/>
          </a:prstGeom>
          <a:noFill/>
          <a:ln w="19050" cap="flat" cmpd="sng" algn="ctr">
            <a:solidFill>
              <a:srgbClr val="E50086"/>
            </a:solidFill>
            <a:prstDash val="solid"/>
            <a:miter lim="800000"/>
            <a:headEnd type="arrow" w="lg" len="lg"/>
            <a:tailEnd type="none" w="lg" len="lg"/>
          </a:ln>
          <a:effectLst/>
        </p:spPr>
      </p:cxnSp>
      <p:sp>
        <p:nvSpPr>
          <p:cNvPr id="15" name="Frame 14">
            <a:extLst>
              <a:ext uri="{FF2B5EF4-FFF2-40B4-BE49-F238E27FC236}">
                <a16:creationId xmlns:a16="http://schemas.microsoft.com/office/drawing/2014/main" id="{36DB7152-6FBE-4623-B99E-806AAF1D572B}"/>
              </a:ext>
            </a:extLst>
          </p:cNvPr>
          <p:cNvSpPr/>
          <p:nvPr/>
        </p:nvSpPr>
        <p:spPr>
          <a:xfrm>
            <a:off x="5733543" y="5722799"/>
            <a:ext cx="555821" cy="231366"/>
          </a:xfrm>
          <a:prstGeom prst="frame">
            <a:avLst>
              <a:gd name="adj1" fmla="val 4808"/>
            </a:avLst>
          </a:prstGeom>
          <a:solidFill>
            <a:srgbClr val="E50086"/>
          </a:solidFill>
          <a:ln w="28575" cap="flat" cmpd="sng" algn="ctr">
            <a:solidFill>
              <a:srgbClr val="E50086"/>
            </a:solid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Tree>
    <p:extLst>
      <p:ext uri="{BB962C8B-B14F-4D97-AF65-F5344CB8AC3E}">
        <p14:creationId xmlns:p14="http://schemas.microsoft.com/office/powerpoint/2010/main" val="88093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10" grpId="0" animBg="1"/>
      <p:bldP spid="11" grpId="0" animBg="1"/>
      <p:bldP spid="12" grpId="0"/>
      <p:bldP spid="17" grpId="0"/>
      <p:bldP spid="1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4CC4B7-7008-4A31-B8A5-23549053EA67}"/>
              </a:ext>
            </a:extLst>
          </p:cNvPr>
          <p:cNvSpPr>
            <a:spLocks noGrp="1"/>
          </p:cNvSpPr>
          <p:nvPr>
            <p:ph type="body" sz="quarter" idx="10"/>
          </p:nvPr>
        </p:nvSpPr>
        <p:spPr/>
        <p:txBody>
          <a:bodyPr/>
          <a:lstStyle/>
          <a:p>
            <a:r>
              <a:rPr lang="en-GB" dirty="0"/>
              <a:t>Answer questions with Detective</a:t>
            </a:r>
          </a:p>
        </p:txBody>
      </p:sp>
      <p:pic>
        <p:nvPicPr>
          <p:cNvPr id="4" name="Picture 3">
            <a:extLst>
              <a:ext uri="{FF2B5EF4-FFF2-40B4-BE49-F238E27FC236}">
                <a16:creationId xmlns:a16="http://schemas.microsoft.com/office/drawing/2014/main" id="{F8C77E49-811F-4DE1-83AC-DE74CB73D1AC}"/>
              </a:ext>
            </a:extLst>
          </p:cNvPr>
          <p:cNvPicPr>
            <a:picLocks noChangeAspect="1"/>
          </p:cNvPicPr>
          <p:nvPr/>
        </p:nvPicPr>
        <p:blipFill>
          <a:blip r:embed="rId2"/>
          <a:stretch>
            <a:fillRect/>
          </a:stretch>
        </p:blipFill>
        <p:spPr>
          <a:xfrm>
            <a:off x="237418" y="1322292"/>
            <a:ext cx="6344535" cy="4439270"/>
          </a:xfrm>
          <a:prstGeom prst="rect">
            <a:avLst/>
          </a:prstGeom>
        </p:spPr>
      </p:pic>
      <p:sp>
        <p:nvSpPr>
          <p:cNvPr id="5" name="Frame 4">
            <a:extLst>
              <a:ext uri="{FF2B5EF4-FFF2-40B4-BE49-F238E27FC236}">
                <a16:creationId xmlns:a16="http://schemas.microsoft.com/office/drawing/2014/main" id="{9AEDF5B5-AFE6-43D1-B233-64E9B54FEFB7}"/>
              </a:ext>
            </a:extLst>
          </p:cNvPr>
          <p:cNvSpPr/>
          <p:nvPr/>
        </p:nvSpPr>
        <p:spPr>
          <a:xfrm>
            <a:off x="659477" y="3035152"/>
            <a:ext cx="1057618" cy="418641"/>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cxnSp>
        <p:nvCxnSpPr>
          <p:cNvPr id="6" name="Straight Arrow Connector 5">
            <a:extLst>
              <a:ext uri="{FF2B5EF4-FFF2-40B4-BE49-F238E27FC236}">
                <a16:creationId xmlns:a16="http://schemas.microsoft.com/office/drawing/2014/main" id="{1E1BCA4D-83D3-4B16-A9D0-ABB7F9661B17}"/>
              </a:ext>
            </a:extLst>
          </p:cNvPr>
          <p:cNvCxnSpPr>
            <a:cxnSpLocks/>
          </p:cNvCxnSpPr>
          <p:nvPr/>
        </p:nvCxnSpPr>
        <p:spPr>
          <a:xfrm>
            <a:off x="1707570" y="3092302"/>
            <a:ext cx="5235491" cy="0"/>
          </a:xfrm>
          <a:prstGeom prst="straightConnector1">
            <a:avLst/>
          </a:prstGeom>
          <a:noFill/>
          <a:ln w="19050" cap="flat" cmpd="sng" algn="ctr">
            <a:solidFill>
              <a:srgbClr val="E50086"/>
            </a:solidFill>
            <a:prstDash val="solid"/>
            <a:miter lim="800000"/>
            <a:headEnd w="lg" len="lg"/>
            <a:tailEnd type="triangle" w="lg" len="lg"/>
          </a:ln>
          <a:effectLst/>
        </p:spPr>
      </p:cxnSp>
      <p:pic>
        <p:nvPicPr>
          <p:cNvPr id="7" name="Picture 6">
            <a:extLst>
              <a:ext uri="{FF2B5EF4-FFF2-40B4-BE49-F238E27FC236}">
                <a16:creationId xmlns:a16="http://schemas.microsoft.com/office/drawing/2014/main" id="{EAABD0AD-B6DD-4BA5-9361-8BA14CF839E3}"/>
              </a:ext>
            </a:extLst>
          </p:cNvPr>
          <p:cNvPicPr>
            <a:picLocks noChangeAspect="1"/>
          </p:cNvPicPr>
          <p:nvPr/>
        </p:nvPicPr>
        <p:blipFill>
          <a:blip r:embed="rId3"/>
          <a:stretch>
            <a:fillRect/>
          </a:stretch>
        </p:blipFill>
        <p:spPr>
          <a:xfrm>
            <a:off x="6952586" y="2024875"/>
            <a:ext cx="5087060" cy="2400635"/>
          </a:xfrm>
          <a:prstGeom prst="rect">
            <a:avLst/>
          </a:prstGeom>
        </p:spPr>
      </p:pic>
    </p:spTree>
    <p:extLst>
      <p:ext uri="{BB962C8B-B14F-4D97-AF65-F5344CB8AC3E}">
        <p14:creationId xmlns:p14="http://schemas.microsoft.com/office/powerpoint/2010/main" val="25705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420A6A-6712-4302-AC0F-AE2A59512587}"/>
              </a:ext>
            </a:extLst>
          </p:cNvPr>
          <p:cNvSpPr>
            <a:spLocks noGrp="1"/>
          </p:cNvSpPr>
          <p:nvPr>
            <p:ph type="body" sz="quarter" idx="10"/>
          </p:nvPr>
        </p:nvSpPr>
        <p:spPr/>
        <p:txBody>
          <a:bodyPr/>
          <a:lstStyle/>
          <a:p>
            <a:r>
              <a:rPr lang="en-GB" dirty="0"/>
              <a:t>Answer questions with Detective</a:t>
            </a:r>
          </a:p>
        </p:txBody>
      </p:sp>
      <p:sp>
        <p:nvSpPr>
          <p:cNvPr id="3" name="Text Placeholder 2">
            <a:extLst>
              <a:ext uri="{FF2B5EF4-FFF2-40B4-BE49-F238E27FC236}">
                <a16:creationId xmlns:a16="http://schemas.microsoft.com/office/drawing/2014/main" id="{E37305DC-EC0D-4D02-9000-49BB767E6D92}"/>
              </a:ext>
            </a:extLst>
          </p:cNvPr>
          <p:cNvSpPr>
            <a:spLocks noGrp="1"/>
          </p:cNvSpPr>
          <p:nvPr>
            <p:ph type="body" sz="quarter" idx="11"/>
          </p:nvPr>
        </p:nvSpPr>
        <p:spPr/>
        <p:txBody>
          <a:bodyPr/>
          <a:lstStyle/>
          <a:p>
            <a:endParaRPr lang="en-GB"/>
          </a:p>
        </p:txBody>
      </p:sp>
      <p:pic>
        <p:nvPicPr>
          <p:cNvPr id="4" name="Picture 3">
            <a:extLst>
              <a:ext uri="{FF2B5EF4-FFF2-40B4-BE49-F238E27FC236}">
                <a16:creationId xmlns:a16="http://schemas.microsoft.com/office/drawing/2014/main" id="{D666922E-FB7C-4B6F-8996-39A598417235}"/>
              </a:ext>
            </a:extLst>
          </p:cNvPr>
          <p:cNvPicPr>
            <a:picLocks noChangeAspect="1"/>
          </p:cNvPicPr>
          <p:nvPr/>
        </p:nvPicPr>
        <p:blipFill>
          <a:blip r:embed="rId2"/>
          <a:stretch>
            <a:fillRect/>
          </a:stretch>
        </p:blipFill>
        <p:spPr>
          <a:xfrm>
            <a:off x="381000" y="1614423"/>
            <a:ext cx="9240540" cy="2648320"/>
          </a:xfrm>
          <a:prstGeom prst="rect">
            <a:avLst/>
          </a:prstGeom>
        </p:spPr>
      </p:pic>
      <p:sp>
        <p:nvSpPr>
          <p:cNvPr id="5" name="Frame 4">
            <a:extLst>
              <a:ext uri="{FF2B5EF4-FFF2-40B4-BE49-F238E27FC236}">
                <a16:creationId xmlns:a16="http://schemas.microsoft.com/office/drawing/2014/main" id="{A4D69E10-69A8-476B-BFF7-5D44B0AAEF9D}"/>
              </a:ext>
            </a:extLst>
          </p:cNvPr>
          <p:cNvSpPr/>
          <p:nvPr/>
        </p:nvSpPr>
        <p:spPr>
          <a:xfrm>
            <a:off x="850762" y="2973225"/>
            <a:ext cx="1299585" cy="1289518"/>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
        <p:nvSpPr>
          <p:cNvPr id="6" name="TextBox 5">
            <a:extLst>
              <a:ext uri="{FF2B5EF4-FFF2-40B4-BE49-F238E27FC236}">
                <a16:creationId xmlns:a16="http://schemas.microsoft.com/office/drawing/2014/main" id="{DBA7BCDD-4166-4CD0-9101-67A9A79D8228}"/>
              </a:ext>
            </a:extLst>
          </p:cNvPr>
          <p:cNvSpPr txBox="1"/>
          <p:nvPr/>
        </p:nvSpPr>
        <p:spPr>
          <a:xfrm>
            <a:off x="3743010" y="4490098"/>
            <a:ext cx="2029768" cy="830997"/>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mazon Ember"/>
                <a:ea typeface="+mn-ea"/>
                <a:cs typeface="+mn-cs"/>
              </a:rPr>
              <a:t>GuardDuty</a:t>
            </a:r>
            <a:r>
              <a:rPr kumimoji="0" lang="en-US" sz="1600" b="0" i="0" u="none" strike="noStrike" kern="1200" cap="none" spc="0" normalizeH="0" baseline="0" noProof="0" dirty="0">
                <a:ln>
                  <a:noFill/>
                </a:ln>
                <a:solidFill>
                  <a:prstClr val="black"/>
                </a:solidFill>
                <a:effectLst/>
                <a:uLnTx/>
                <a:uFillTx/>
                <a:latin typeface="Amazon Ember"/>
                <a:ea typeface="+mn-ea"/>
                <a:cs typeface="+mn-cs"/>
              </a:rPr>
              <a:t> finding of Data Exfiltration to known DNS name</a:t>
            </a:r>
          </a:p>
        </p:txBody>
      </p:sp>
      <p:cxnSp>
        <p:nvCxnSpPr>
          <p:cNvPr id="7" name="Straight Arrow Connector 6">
            <a:extLst>
              <a:ext uri="{FF2B5EF4-FFF2-40B4-BE49-F238E27FC236}">
                <a16:creationId xmlns:a16="http://schemas.microsoft.com/office/drawing/2014/main" id="{84E9AC85-98FC-46C5-BD84-8C3ED13FE508}"/>
              </a:ext>
            </a:extLst>
          </p:cNvPr>
          <p:cNvCxnSpPr>
            <a:cxnSpLocks/>
          </p:cNvCxnSpPr>
          <p:nvPr/>
        </p:nvCxnSpPr>
        <p:spPr>
          <a:xfrm>
            <a:off x="2230734" y="3983005"/>
            <a:ext cx="1215851" cy="643095"/>
          </a:xfrm>
          <a:prstGeom prst="straightConnector1">
            <a:avLst/>
          </a:prstGeom>
          <a:noFill/>
          <a:ln w="19050" cap="flat" cmpd="sng" algn="ctr">
            <a:solidFill>
              <a:srgbClr val="E50086"/>
            </a:solidFill>
            <a:prstDash val="solid"/>
            <a:miter lim="800000"/>
            <a:headEnd type="arrow" w="lg" len="lg"/>
            <a:tailEnd type="none" w="lg" len="lg"/>
          </a:ln>
          <a:effectLst/>
        </p:spPr>
      </p:cxnSp>
      <p:sp>
        <p:nvSpPr>
          <p:cNvPr id="8" name="Rectangle 7">
            <a:extLst>
              <a:ext uri="{FF2B5EF4-FFF2-40B4-BE49-F238E27FC236}">
                <a16:creationId xmlns:a16="http://schemas.microsoft.com/office/drawing/2014/main" id="{863C50E9-4E7A-49B0-84C5-14C98F257EB0}"/>
              </a:ext>
            </a:extLst>
          </p:cNvPr>
          <p:cNvSpPr/>
          <p:nvPr/>
        </p:nvSpPr>
        <p:spPr>
          <a:xfrm>
            <a:off x="2443495" y="3534539"/>
            <a:ext cx="856917" cy="212329"/>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Tree>
    <p:extLst>
      <p:ext uri="{BB962C8B-B14F-4D97-AF65-F5344CB8AC3E}">
        <p14:creationId xmlns:p14="http://schemas.microsoft.com/office/powerpoint/2010/main" val="54161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44D26-6C5A-4F74-9FA4-49B12326BE9C}"/>
              </a:ext>
            </a:extLst>
          </p:cNvPr>
          <p:cNvSpPr>
            <a:spLocks noGrp="1"/>
          </p:cNvSpPr>
          <p:nvPr>
            <p:ph type="body" sz="quarter" idx="10"/>
          </p:nvPr>
        </p:nvSpPr>
        <p:spPr/>
        <p:txBody>
          <a:bodyPr/>
          <a:lstStyle/>
          <a:p>
            <a:r>
              <a:rPr lang="en-GB" dirty="0"/>
              <a:t>Answer questions with Detective</a:t>
            </a:r>
          </a:p>
        </p:txBody>
      </p:sp>
      <p:pic>
        <p:nvPicPr>
          <p:cNvPr id="4" name="Picture 3">
            <a:extLst>
              <a:ext uri="{FF2B5EF4-FFF2-40B4-BE49-F238E27FC236}">
                <a16:creationId xmlns:a16="http://schemas.microsoft.com/office/drawing/2014/main" id="{5CFF7A19-5221-4496-945C-A5E0794AAE42}"/>
              </a:ext>
            </a:extLst>
          </p:cNvPr>
          <p:cNvPicPr>
            <a:picLocks noChangeAspect="1"/>
          </p:cNvPicPr>
          <p:nvPr/>
        </p:nvPicPr>
        <p:blipFill>
          <a:blip r:embed="rId2"/>
          <a:stretch>
            <a:fillRect/>
          </a:stretch>
        </p:blipFill>
        <p:spPr>
          <a:xfrm>
            <a:off x="381000" y="1099989"/>
            <a:ext cx="9145276" cy="5039428"/>
          </a:xfrm>
          <a:prstGeom prst="rect">
            <a:avLst/>
          </a:prstGeom>
        </p:spPr>
      </p:pic>
      <p:sp>
        <p:nvSpPr>
          <p:cNvPr id="5" name="Frame 4">
            <a:extLst>
              <a:ext uri="{FF2B5EF4-FFF2-40B4-BE49-F238E27FC236}">
                <a16:creationId xmlns:a16="http://schemas.microsoft.com/office/drawing/2014/main" id="{01AFF3F6-2B0B-4406-ADA1-7819310C9527}"/>
              </a:ext>
            </a:extLst>
          </p:cNvPr>
          <p:cNvSpPr/>
          <p:nvPr/>
        </p:nvSpPr>
        <p:spPr>
          <a:xfrm>
            <a:off x="6504634" y="2791632"/>
            <a:ext cx="1113692" cy="1195696"/>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
        <p:nvSpPr>
          <p:cNvPr id="6" name="Frame 5">
            <a:extLst>
              <a:ext uri="{FF2B5EF4-FFF2-40B4-BE49-F238E27FC236}">
                <a16:creationId xmlns:a16="http://schemas.microsoft.com/office/drawing/2014/main" id="{FB1E2ABB-9195-4726-9FDB-0A703AF2554D}"/>
              </a:ext>
            </a:extLst>
          </p:cNvPr>
          <p:cNvSpPr/>
          <p:nvPr/>
        </p:nvSpPr>
        <p:spPr>
          <a:xfrm>
            <a:off x="6437646" y="4805099"/>
            <a:ext cx="957941" cy="1195696"/>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1518B603-B051-4998-9046-29DA52BB56C2}"/>
              </a:ext>
            </a:extLst>
          </p:cNvPr>
          <p:cNvSpPr txBox="1"/>
          <p:nvPr/>
        </p:nvSpPr>
        <p:spPr>
          <a:xfrm>
            <a:off x="9861862" y="3136612"/>
            <a:ext cx="2029768" cy="58477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Successful calls, showing a spike</a:t>
            </a:r>
          </a:p>
        </p:txBody>
      </p:sp>
      <p:cxnSp>
        <p:nvCxnSpPr>
          <p:cNvPr id="8" name="Straight Arrow Connector 7">
            <a:extLst>
              <a:ext uri="{FF2B5EF4-FFF2-40B4-BE49-F238E27FC236}">
                <a16:creationId xmlns:a16="http://schemas.microsoft.com/office/drawing/2014/main" id="{6DE8BA33-A35D-4068-90D6-BBA37B6E6835}"/>
              </a:ext>
            </a:extLst>
          </p:cNvPr>
          <p:cNvCxnSpPr>
            <a:cxnSpLocks/>
          </p:cNvCxnSpPr>
          <p:nvPr/>
        </p:nvCxnSpPr>
        <p:spPr>
          <a:xfrm>
            <a:off x="7618326" y="3419168"/>
            <a:ext cx="2162906" cy="9832"/>
          </a:xfrm>
          <a:prstGeom prst="straightConnector1">
            <a:avLst/>
          </a:prstGeom>
          <a:noFill/>
          <a:ln w="19050" cap="flat" cmpd="sng" algn="ctr">
            <a:solidFill>
              <a:srgbClr val="E50086"/>
            </a:solidFill>
            <a:prstDash val="solid"/>
            <a:miter lim="800000"/>
            <a:headEnd type="arrow" w="lg" len="lg"/>
            <a:tailEnd type="none" w="lg" len="lg"/>
          </a:ln>
          <a:effectLst/>
        </p:spPr>
      </p:cxnSp>
      <p:sp>
        <p:nvSpPr>
          <p:cNvPr id="9" name="TextBox 8">
            <a:extLst>
              <a:ext uri="{FF2B5EF4-FFF2-40B4-BE49-F238E27FC236}">
                <a16:creationId xmlns:a16="http://schemas.microsoft.com/office/drawing/2014/main" id="{65391757-FDCC-4BEF-A0BA-0177FCA04542}"/>
              </a:ext>
            </a:extLst>
          </p:cNvPr>
          <p:cNvSpPr txBox="1"/>
          <p:nvPr/>
        </p:nvSpPr>
        <p:spPr>
          <a:xfrm>
            <a:off x="9781232" y="4739636"/>
            <a:ext cx="2191028" cy="830997"/>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Some failed calls for services the role doesn’t have access to</a:t>
            </a:r>
          </a:p>
        </p:txBody>
      </p:sp>
      <p:cxnSp>
        <p:nvCxnSpPr>
          <p:cNvPr id="10" name="Straight Arrow Connector 9">
            <a:extLst>
              <a:ext uri="{FF2B5EF4-FFF2-40B4-BE49-F238E27FC236}">
                <a16:creationId xmlns:a16="http://schemas.microsoft.com/office/drawing/2014/main" id="{34794824-D16C-45FE-8893-B136A8446F15}"/>
              </a:ext>
            </a:extLst>
          </p:cNvPr>
          <p:cNvCxnSpPr>
            <a:cxnSpLocks/>
          </p:cNvCxnSpPr>
          <p:nvPr/>
        </p:nvCxnSpPr>
        <p:spPr>
          <a:xfrm>
            <a:off x="7395587" y="5162986"/>
            <a:ext cx="2385645" cy="319"/>
          </a:xfrm>
          <a:prstGeom prst="straightConnector1">
            <a:avLst/>
          </a:prstGeom>
          <a:noFill/>
          <a:ln w="19050" cap="flat" cmpd="sng" algn="ctr">
            <a:solidFill>
              <a:srgbClr val="E50086"/>
            </a:solidFill>
            <a:prstDash val="solid"/>
            <a:miter lim="800000"/>
            <a:headEnd type="arrow" w="lg" len="lg"/>
            <a:tailEnd type="none" w="lg" len="lg"/>
          </a:ln>
          <a:effectLst/>
        </p:spPr>
      </p:cxnSp>
      <p:sp>
        <p:nvSpPr>
          <p:cNvPr id="11" name="Frame 10">
            <a:extLst>
              <a:ext uri="{FF2B5EF4-FFF2-40B4-BE49-F238E27FC236}">
                <a16:creationId xmlns:a16="http://schemas.microsoft.com/office/drawing/2014/main" id="{E0308424-16F6-4A16-9C28-4C82381939D7}"/>
              </a:ext>
            </a:extLst>
          </p:cNvPr>
          <p:cNvSpPr/>
          <p:nvPr/>
        </p:nvSpPr>
        <p:spPr>
          <a:xfrm>
            <a:off x="6428822" y="2490613"/>
            <a:ext cx="2162905" cy="301019"/>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sp>
        <p:nvSpPr>
          <p:cNvPr id="12" name="Frame 11">
            <a:extLst>
              <a:ext uri="{FF2B5EF4-FFF2-40B4-BE49-F238E27FC236}">
                <a16:creationId xmlns:a16="http://schemas.microsoft.com/office/drawing/2014/main" id="{1D3E9034-3BE0-4744-B1A4-3141502BC9DC}"/>
              </a:ext>
            </a:extLst>
          </p:cNvPr>
          <p:cNvSpPr/>
          <p:nvPr/>
        </p:nvSpPr>
        <p:spPr>
          <a:xfrm>
            <a:off x="6409397" y="4525937"/>
            <a:ext cx="2162905" cy="301019"/>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mazon Ember"/>
              <a:ea typeface="+mn-ea"/>
              <a:cs typeface="+mn-cs"/>
            </a:endParaRPr>
          </a:p>
        </p:txBody>
      </p:sp>
      <p:cxnSp>
        <p:nvCxnSpPr>
          <p:cNvPr id="13" name="Straight Arrow Connector 12">
            <a:extLst>
              <a:ext uri="{FF2B5EF4-FFF2-40B4-BE49-F238E27FC236}">
                <a16:creationId xmlns:a16="http://schemas.microsoft.com/office/drawing/2014/main" id="{EDD320D5-47C2-478E-B34A-876380057B80}"/>
              </a:ext>
            </a:extLst>
          </p:cNvPr>
          <p:cNvCxnSpPr>
            <a:cxnSpLocks/>
          </p:cNvCxnSpPr>
          <p:nvPr/>
        </p:nvCxnSpPr>
        <p:spPr>
          <a:xfrm>
            <a:off x="8588409" y="2641122"/>
            <a:ext cx="1356339" cy="0"/>
          </a:xfrm>
          <a:prstGeom prst="straightConnector1">
            <a:avLst/>
          </a:prstGeom>
          <a:noFill/>
          <a:ln w="19050" cap="flat" cmpd="sng" algn="ctr">
            <a:solidFill>
              <a:srgbClr val="E50086"/>
            </a:solidFill>
            <a:prstDash val="solid"/>
            <a:miter lim="800000"/>
            <a:headEnd type="arrow" w="lg" len="lg"/>
            <a:tailEnd type="none" w="lg" len="lg"/>
          </a:ln>
          <a:effectLst/>
        </p:spPr>
      </p:cxnSp>
      <p:cxnSp>
        <p:nvCxnSpPr>
          <p:cNvPr id="14" name="Straight Arrow Connector 13">
            <a:extLst>
              <a:ext uri="{FF2B5EF4-FFF2-40B4-BE49-F238E27FC236}">
                <a16:creationId xmlns:a16="http://schemas.microsoft.com/office/drawing/2014/main" id="{1CD572AB-AAE0-40E1-A84B-63C3EE3F1A18}"/>
              </a:ext>
            </a:extLst>
          </p:cNvPr>
          <p:cNvCxnSpPr>
            <a:cxnSpLocks/>
          </p:cNvCxnSpPr>
          <p:nvPr/>
        </p:nvCxnSpPr>
        <p:spPr>
          <a:xfrm flipV="1">
            <a:off x="8380832" y="2824527"/>
            <a:ext cx="1563916" cy="1684966"/>
          </a:xfrm>
          <a:prstGeom prst="straightConnector1">
            <a:avLst/>
          </a:prstGeom>
          <a:noFill/>
          <a:ln w="19050" cap="flat" cmpd="sng" algn="ctr">
            <a:solidFill>
              <a:srgbClr val="E50086"/>
            </a:solidFill>
            <a:prstDash val="solid"/>
            <a:miter lim="800000"/>
            <a:headEnd type="arrow" w="lg" len="lg"/>
            <a:tailEnd type="none" w="lg" len="lg"/>
          </a:ln>
          <a:effectLst/>
        </p:spPr>
      </p:cxnSp>
      <p:sp>
        <p:nvSpPr>
          <p:cNvPr id="15" name="TextBox 14">
            <a:extLst>
              <a:ext uri="{FF2B5EF4-FFF2-40B4-BE49-F238E27FC236}">
                <a16:creationId xmlns:a16="http://schemas.microsoft.com/office/drawing/2014/main" id="{31A6494F-E57D-4087-B346-551A6E0122C4}"/>
              </a:ext>
            </a:extLst>
          </p:cNvPr>
          <p:cNvSpPr txBox="1"/>
          <p:nvPr/>
        </p:nvSpPr>
        <p:spPr>
          <a:xfrm>
            <a:off x="10045992" y="2457218"/>
            <a:ext cx="2029768"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Timeframe</a:t>
            </a:r>
          </a:p>
        </p:txBody>
      </p:sp>
    </p:spTree>
    <p:extLst>
      <p:ext uri="{BB962C8B-B14F-4D97-AF65-F5344CB8AC3E}">
        <p14:creationId xmlns:p14="http://schemas.microsoft.com/office/powerpoint/2010/main" val="13413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1" grpId="0" animBg="1"/>
      <p:bldP spid="12" grpId="0" animBg="1"/>
      <p:bldP spid="1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C2768C-97FE-42D6-9613-E0ED5A0CF463}"/>
              </a:ext>
            </a:extLst>
          </p:cNvPr>
          <p:cNvSpPr>
            <a:spLocks noGrp="1"/>
          </p:cNvSpPr>
          <p:nvPr>
            <p:ph type="body" sz="quarter" idx="10"/>
          </p:nvPr>
        </p:nvSpPr>
        <p:spPr/>
        <p:txBody>
          <a:bodyPr/>
          <a:lstStyle/>
          <a:p>
            <a:r>
              <a:rPr lang="en-GB" dirty="0"/>
              <a:t>Answer questions with Detective</a:t>
            </a:r>
          </a:p>
        </p:txBody>
      </p:sp>
      <p:pic>
        <p:nvPicPr>
          <p:cNvPr id="4" name="Picture 3">
            <a:extLst>
              <a:ext uri="{FF2B5EF4-FFF2-40B4-BE49-F238E27FC236}">
                <a16:creationId xmlns:a16="http://schemas.microsoft.com/office/drawing/2014/main" id="{A9C8AF97-7A15-49DE-8C12-160639B63CE9}"/>
              </a:ext>
            </a:extLst>
          </p:cNvPr>
          <p:cNvPicPr>
            <a:picLocks noChangeAspect="1"/>
          </p:cNvPicPr>
          <p:nvPr/>
        </p:nvPicPr>
        <p:blipFill>
          <a:blip r:embed="rId2"/>
          <a:stretch>
            <a:fillRect/>
          </a:stretch>
        </p:blipFill>
        <p:spPr>
          <a:xfrm>
            <a:off x="381000" y="951131"/>
            <a:ext cx="8383487" cy="5377113"/>
          </a:xfrm>
          <a:prstGeom prst="rect">
            <a:avLst/>
          </a:prstGeom>
        </p:spPr>
      </p:pic>
      <p:sp>
        <p:nvSpPr>
          <p:cNvPr id="5" name="Frame 4">
            <a:extLst>
              <a:ext uri="{FF2B5EF4-FFF2-40B4-BE49-F238E27FC236}">
                <a16:creationId xmlns:a16="http://schemas.microsoft.com/office/drawing/2014/main" id="{C14446DC-BA1E-469A-B018-1CF7D47639A5}"/>
              </a:ext>
            </a:extLst>
          </p:cNvPr>
          <p:cNvSpPr/>
          <p:nvPr/>
        </p:nvSpPr>
        <p:spPr>
          <a:xfrm>
            <a:off x="380999" y="951131"/>
            <a:ext cx="4613031" cy="254671"/>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6" name="Frame 5">
            <a:extLst>
              <a:ext uri="{FF2B5EF4-FFF2-40B4-BE49-F238E27FC236}">
                <a16:creationId xmlns:a16="http://schemas.microsoft.com/office/drawing/2014/main" id="{996F87D4-B961-4D79-9DCA-A99573E9E9D7}"/>
              </a:ext>
            </a:extLst>
          </p:cNvPr>
          <p:cNvSpPr/>
          <p:nvPr/>
        </p:nvSpPr>
        <p:spPr>
          <a:xfrm>
            <a:off x="1135464" y="5315578"/>
            <a:ext cx="6260123" cy="673239"/>
          </a:xfrm>
          <a:prstGeom prst="frame">
            <a:avLst>
              <a:gd name="adj1" fmla="val 4808"/>
            </a:avLst>
          </a:prstGeom>
          <a:solidFill>
            <a:srgbClr val="E50086"/>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AC74DCD2-B271-49D2-A84C-760A8137A380}"/>
              </a:ext>
            </a:extLst>
          </p:cNvPr>
          <p:cNvSpPr txBox="1"/>
          <p:nvPr/>
        </p:nvSpPr>
        <p:spPr>
          <a:xfrm>
            <a:off x="9558670" y="3270310"/>
            <a:ext cx="2252330" cy="58477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Scope time indicates this occurred on Feb 21</a:t>
            </a:r>
          </a:p>
        </p:txBody>
      </p:sp>
      <p:cxnSp>
        <p:nvCxnSpPr>
          <p:cNvPr id="8" name="Straight Arrow Connector 7">
            <a:extLst>
              <a:ext uri="{FF2B5EF4-FFF2-40B4-BE49-F238E27FC236}">
                <a16:creationId xmlns:a16="http://schemas.microsoft.com/office/drawing/2014/main" id="{100C4808-7DC2-412D-A79A-F39B73A28564}"/>
              </a:ext>
            </a:extLst>
          </p:cNvPr>
          <p:cNvCxnSpPr>
            <a:cxnSpLocks/>
            <a:endCxn id="7" idx="1"/>
          </p:cNvCxnSpPr>
          <p:nvPr/>
        </p:nvCxnSpPr>
        <p:spPr>
          <a:xfrm>
            <a:off x="4994030" y="1205802"/>
            <a:ext cx="4564640" cy="2356896"/>
          </a:xfrm>
          <a:prstGeom prst="straightConnector1">
            <a:avLst/>
          </a:prstGeom>
          <a:noFill/>
          <a:ln w="19050" cap="flat" cmpd="sng" algn="ctr">
            <a:solidFill>
              <a:srgbClr val="E50086"/>
            </a:solidFill>
            <a:prstDash val="solid"/>
            <a:miter lim="800000"/>
            <a:headEnd type="arrow" w="lg" len="lg"/>
            <a:tailEnd type="none" w="lg" len="lg"/>
          </a:ln>
          <a:effectLst/>
        </p:spPr>
      </p:cxnSp>
      <p:sp>
        <p:nvSpPr>
          <p:cNvPr id="9" name="TextBox 8">
            <a:extLst>
              <a:ext uri="{FF2B5EF4-FFF2-40B4-BE49-F238E27FC236}">
                <a16:creationId xmlns:a16="http://schemas.microsoft.com/office/drawing/2014/main" id="{0A1411B2-B8F8-493A-8296-8B27E7695152}"/>
              </a:ext>
            </a:extLst>
          </p:cNvPr>
          <p:cNvSpPr txBox="1"/>
          <p:nvPr/>
        </p:nvSpPr>
        <p:spPr>
          <a:xfrm>
            <a:off x="9558670" y="4082647"/>
            <a:ext cx="2029768" cy="1077218"/>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60 successful </a:t>
            </a:r>
            <a:r>
              <a:rPr kumimoji="0" lang="en-US" sz="1600" b="0" i="0" u="none" strike="noStrike" kern="1200" cap="none" spc="0" normalizeH="0" baseline="0" noProof="0" dirty="0" err="1">
                <a:ln>
                  <a:noFill/>
                </a:ln>
                <a:solidFill>
                  <a:prstClr val="black"/>
                </a:solidFill>
                <a:effectLst/>
                <a:uLnTx/>
                <a:uFillTx/>
                <a:latin typeface="Amazon Ember"/>
                <a:ea typeface="+mn-ea"/>
                <a:cs typeface="+mn-cs"/>
              </a:rPr>
              <a:t>RunInstances</a:t>
            </a:r>
            <a:r>
              <a:rPr kumimoji="0" lang="en-US" sz="1600" b="0" i="0" u="none" strike="noStrike" kern="1200" cap="none" spc="0" normalizeH="0" baseline="0" noProof="0" dirty="0">
                <a:ln>
                  <a:noFill/>
                </a:ln>
                <a:solidFill>
                  <a:prstClr val="black"/>
                </a:solidFill>
                <a:effectLst/>
                <a:uLnTx/>
                <a:uFillTx/>
                <a:latin typeface="Amazon Ember"/>
                <a:ea typeface="+mn-ea"/>
                <a:cs typeface="+mn-cs"/>
              </a:rPr>
              <a:t> calls indicating 60 bitcoin miners were created</a:t>
            </a:r>
          </a:p>
        </p:txBody>
      </p:sp>
      <p:cxnSp>
        <p:nvCxnSpPr>
          <p:cNvPr id="10" name="Straight Arrow Connector 9">
            <a:extLst>
              <a:ext uri="{FF2B5EF4-FFF2-40B4-BE49-F238E27FC236}">
                <a16:creationId xmlns:a16="http://schemas.microsoft.com/office/drawing/2014/main" id="{790AA278-5968-4AA1-9770-A0E73614D9D8}"/>
              </a:ext>
            </a:extLst>
          </p:cNvPr>
          <p:cNvCxnSpPr>
            <a:cxnSpLocks/>
            <a:endCxn id="9" idx="1"/>
          </p:cNvCxnSpPr>
          <p:nvPr/>
        </p:nvCxnSpPr>
        <p:spPr>
          <a:xfrm flipV="1">
            <a:off x="7442791" y="4621256"/>
            <a:ext cx="2115879" cy="1120326"/>
          </a:xfrm>
          <a:prstGeom prst="straightConnector1">
            <a:avLst/>
          </a:prstGeom>
          <a:noFill/>
          <a:ln w="19050" cap="flat" cmpd="sng" algn="ctr">
            <a:solidFill>
              <a:srgbClr val="E50086"/>
            </a:solidFill>
            <a:prstDash val="solid"/>
            <a:miter lim="800000"/>
            <a:headEnd type="arrow" w="lg" len="lg"/>
            <a:tailEnd type="none" w="lg" len="lg"/>
          </a:ln>
          <a:effectLst/>
        </p:spPr>
      </p:cxnSp>
      <p:sp>
        <p:nvSpPr>
          <p:cNvPr id="11" name="Rectangle 10">
            <a:extLst>
              <a:ext uri="{FF2B5EF4-FFF2-40B4-BE49-F238E27FC236}">
                <a16:creationId xmlns:a16="http://schemas.microsoft.com/office/drawing/2014/main" id="{3BE55C7F-3DDD-44EA-8243-4D177E6799A4}"/>
              </a:ext>
            </a:extLst>
          </p:cNvPr>
          <p:cNvSpPr/>
          <p:nvPr/>
        </p:nvSpPr>
        <p:spPr>
          <a:xfrm>
            <a:off x="3820577" y="2666995"/>
            <a:ext cx="785020" cy="168576"/>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2" name="Rectangle 11">
            <a:extLst>
              <a:ext uri="{FF2B5EF4-FFF2-40B4-BE49-F238E27FC236}">
                <a16:creationId xmlns:a16="http://schemas.microsoft.com/office/drawing/2014/main" id="{8E733905-D003-403C-BE02-190274C37B06}"/>
              </a:ext>
            </a:extLst>
          </p:cNvPr>
          <p:cNvSpPr/>
          <p:nvPr/>
        </p:nvSpPr>
        <p:spPr>
          <a:xfrm>
            <a:off x="3820577" y="3007826"/>
            <a:ext cx="785020" cy="168576"/>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3" name="Rectangle 12">
            <a:extLst>
              <a:ext uri="{FF2B5EF4-FFF2-40B4-BE49-F238E27FC236}">
                <a16:creationId xmlns:a16="http://schemas.microsoft.com/office/drawing/2014/main" id="{9136956F-060F-4AEA-9F5F-1C7827FE28CF}"/>
              </a:ext>
            </a:extLst>
          </p:cNvPr>
          <p:cNvSpPr/>
          <p:nvPr/>
        </p:nvSpPr>
        <p:spPr>
          <a:xfrm>
            <a:off x="4194174" y="4793456"/>
            <a:ext cx="785020" cy="168576"/>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4" name="Rectangle 13">
            <a:extLst>
              <a:ext uri="{FF2B5EF4-FFF2-40B4-BE49-F238E27FC236}">
                <a16:creationId xmlns:a16="http://schemas.microsoft.com/office/drawing/2014/main" id="{457E116B-F912-45C9-8AD9-9F877F2B7AF5}"/>
              </a:ext>
            </a:extLst>
          </p:cNvPr>
          <p:cNvSpPr/>
          <p:nvPr/>
        </p:nvSpPr>
        <p:spPr>
          <a:xfrm>
            <a:off x="3816500" y="3454589"/>
            <a:ext cx="785020" cy="168576"/>
          </a:xfrm>
          <a:prstGeom prst="rect">
            <a:avLst/>
          </a:prstGeom>
          <a:solidFill>
            <a:sysClr val="window" lastClr="FFFFFF"/>
          </a:solidFill>
          <a:ln w="12700" cap="flat" cmpd="sng" algn="ctr">
            <a:noFill/>
            <a:prstDash val="solid"/>
            <a:miter lim="800000"/>
          </a:ln>
          <a:effectLst/>
        </p:spPr>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Amazon Ember"/>
              <a:ea typeface="+mn-ea"/>
              <a:cs typeface="+mn-cs"/>
            </a:endParaRPr>
          </a:p>
        </p:txBody>
      </p:sp>
      <p:sp>
        <p:nvSpPr>
          <p:cNvPr id="15" name="TextBox 14">
            <a:extLst>
              <a:ext uri="{FF2B5EF4-FFF2-40B4-BE49-F238E27FC236}">
                <a16:creationId xmlns:a16="http://schemas.microsoft.com/office/drawing/2014/main" id="{898BFBC3-099E-40C4-83B1-E3F36231BD67}"/>
              </a:ext>
            </a:extLst>
          </p:cNvPr>
          <p:cNvSpPr txBox="1"/>
          <p:nvPr/>
        </p:nvSpPr>
        <p:spPr>
          <a:xfrm>
            <a:off x="9558669" y="5357381"/>
            <a:ext cx="2463597"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mazon Ember"/>
                <a:ea typeface="+mn-ea"/>
                <a:cs typeface="+mn-cs"/>
              </a:rPr>
              <a:t>Execute Incident Response</a:t>
            </a:r>
          </a:p>
        </p:txBody>
      </p:sp>
    </p:spTree>
    <p:extLst>
      <p:ext uri="{BB962C8B-B14F-4D97-AF65-F5344CB8AC3E}">
        <p14:creationId xmlns:p14="http://schemas.microsoft.com/office/powerpoint/2010/main" val="162997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D5EB98-2291-4AC7-A5A5-6817834FCAE3}"/>
              </a:ext>
            </a:extLst>
          </p:cNvPr>
          <p:cNvSpPr>
            <a:spLocks noGrp="1"/>
          </p:cNvSpPr>
          <p:nvPr>
            <p:ph type="body" sz="quarter" idx="12"/>
          </p:nvPr>
        </p:nvSpPr>
        <p:spPr>
          <a:xfrm>
            <a:off x="6231379" y="3550425"/>
            <a:ext cx="5649982" cy="1473396"/>
          </a:xfrm>
        </p:spPr>
        <p:txBody>
          <a:bodyPr/>
          <a:lstStyle/>
          <a:p>
            <a:r>
              <a:rPr lang="en-GB" dirty="0"/>
              <a:t>Automating Incident Response</a:t>
            </a:r>
          </a:p>
        </p:txBody>
      </p:sp>
      <p:pic>
        <p:nvPicPr>
          <p:cNvPr id="8" name="Picture 7">
            <a:extLst>
              <a:ext uri="{FF2B5EF4-FFF2-40B4-BE49-F238E27FC236}">
                <a16:creationId xmlns:a16="http://schemas.microsoft.com/office/drawing/2014/main" id="{0C8ABA3E-B48A-4A15-B8DA-56DD34256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033" y="548842"/>
            <a:ext cx="3232673" cy="3232673"/>
          </a:xfrm>
          <a:prstGeom prst="rect">
            <a:avLst/>
          </a:prstGeom>
        </p:spPr>
      </p:pic>
    </p:spTree>
    <p:extLst>
      <p:ext uri="{BB962C8B-B14F-4D97-AF65-F5344CB8AC3E}">
        <p14:creationId xmlns:p14="http://schemas.microsoft.com/office/powerpoint/2010/main" val="24269193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8B3CE-2612-4939-9182-7ACE52996A66}"/>
              </a:ext>
            </a:extLst>
          </p:cNvPr>
          <p:cNvSpPr>
            <a:spLocks noGrp="1"/>
          </p:cNvSpPr>
          <p:nvPr>
            <p:ph type="body" sz="quarter" idx="10"/>
          </p:nvPr>
        </p:nvSpPr>
        <p:spPr/>
        <p:txBody>
          <a:bodyPr/>
          <a:lstStyle/>
          <a:p>
            <a:pPr algn="l"/>
            <a:r>
              <a:rPr lang="en-US" b="0" i="0" dirty="0">
                <a:solidFill>
                  <a:srgbClr val="232F3E"/>
                </a:solidFill>
                <a:effectLst/>
                <a:latin typeface="AmazonEmberBold"/>
              </a:rPr>
              <a:t>Orchestrating a security incident response with AWS Step Functions</a:t>
            </a:r>
          </a:p>
        </p:txBody>
      </p:sp>
      <p:pic>
        <p:nvPicPr>
          <p:cNvPr id="1026" name="Picture 2">
            <a:extLst>
              <a:ext uri="{FF2B5EF4-FFF2-40B4-BE49-F238E27FC236}">
                <a16:creationId xmlns:a16="http://schemas.microsoft.com/office/drawing/2014/main" id="{9EC9D344-1165-43B1-8AF9-D6AFB9F727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2" b="2372"/>
          <a:stretch/>
        </p:blipFill>
        <p:spPr bwMode="auto">
          <a:xfrm>
            <a:off x="1078557" y="780147"/>
            <a:ext cx="10034886" cy="5828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8F09657-559B-4AFB-96F3-58F8CED187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98882" y="6137988"/>
            <a:ext cx="548688" cy="542591"/>
          </a:xfrm>
          <a:prstGeom prst="rect">
            <a:avLst/>
          </a:prstGeom>
        </p:spPr>
      </p:pic>
    </p:spTree>
    <p:extLst>
      <p:ext uri="{BB962C8B-B14F-4D97-AF65-F5344CB8AC3E}">
        <p14:creationId xmlns:p14="http://schemas.microsoft.com/office/powerpoint/2010/main" val="581510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34F1F9BC-CF7D-4952-9C21-7ABE972B9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56" y="1040328"/>
            <a:ext cx="7802544" cy="5204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52A7C1B-2985-4DB9-9B51-7F51403E53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90561" y="3344495"/>
            <a:ext cx="4795740" cy="3197160"/>
          </a:xfrm>
          <a:prstGeom prst="rect">
            <a:avLst/>
          </a:prstGeom>
          <a:ln w="38100">
            <a:solidFill>
              <a:schemeClr val="tx1"/>
            </a:solidFill>
          </a:ln>
        </p:spPr>
      </p:pic>
      <p:pic>
        <p:nvPicPr>
          <p:cNvPr id="6" name="Picture 5">
            <a:extLst>
              <a:ext uri="{FF2B5EF4-FFF2-40B4-BE49-F238E27FC236}">
                <a16:creationId xmlns:a16="http://schemas.microsoft.com/office/drawing/2014/main" id="{2ED16F38-A965-44CB-B362-3DD48FE9E4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1382" y="3636305"/>
            <a:ext cx="2884195" cy="2905350"/>
          </a:xfrm>
          <a:prstGeom prst="rect">
            <a:avLst/>
          </a:prstGeom>
          <a:ln w="38100">
            <a:solidFill>
              <a:schemeClr val="tx1"/>
            </a:solidFill>
          </a:ln>
        </p:spPr>
      </p:pic>
      <p:pic>
        <p:nvPicPr>
          <p:cNvPr id="7" name="Picture 6">
            <a:extLst>
              <a:ext uri="{FF2B5EF4-FFF2-40B4-BE49-F238E27FC236}">
                <a16:creationId xmlns:a16="http://schemas.microsoft.com/office/drawing/2014/main" id="{AA60C114-ABA1-4954-8DD2-EB95E4FE58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02684" y="782755"/>
            <a:ext cx="2883617" cy="2928818"/>
          </a:xfrm>
          <a:prstGeom prst="rect">
            <a:avLst/>
          </a:prstGeom>
          <a:ln w="38100">
            <a:solidFill>
              <a:schemeClr val="tx1"/>
            </a:solidFill>
          </a:ln>
        </p:spPr>
      </p:pic>
      <p:pic>
        <p:nvPicPr>
          <p:cNvPr id="11" name="Picture 10">
            <a:extLst>
              <a:ext uri="{FF2B5EF4-FFF2-40B4-BE49-F238E27FC236}">
                <a16:creationId xmlns:a16="http://schemas.microsoft.com/office/drawing/2014/main" id="{4F52D979-7795-4E8A-BEA8-15A62CBEBB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7245" y="3636305"/>
            <a:ext cx="3639153" cy="2905350"/>
          </a:xfrm>
          <a:prstGeom prst="rect">
            <a:avLst/>
          </a:prstGeom>
          <a:ln w="38100">
            <a:solidFill>
              <a:schemeClr val="tx1"/>
            </a:solidFill>
          </a:ln>
        </p:spPr>
      </p:pic>
      <p:pic>
        <p:nvPicPr>
          <p:cNvPr id="15" name="Picture 14">
            <a:extLst>
              <a:ext uri="{FF2B5EF4-FFF2-40B4-BE49-F238E27FC236}">
                <a16:creationId xmlns:a16="http://schemas.microsoft.com/office/drawing/2014/main" id="{00941CEB-25E5-4D77-AE18-98EAC95587A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54955" y="782754"/>
            <a:ext cx="2926574" cy="2928819"/>
          </a:xfrm>
          <a:prstGeom prst="rect">
            <a:avLst/>
          </a:prstGeom>
          <a:ln w="38100">
            <a:solidFill>
              <a:schemeClr val="tx1"/>
            </a:solidFill>
          </a:ln>
        </p:spPr>
      </p:pic>
      <p:pic>
        <p:nvPicPr>
          <p:cNvPr id="17" name="Picture 16">
            <a:extLst>
              <a:ext uri="{FF2B5EF4-FFF2-40B4-BE49-F238E27FC236}">
                <a16:creationId xmlns:a16="http://schemas.microsoft.com/office/drawing/2014/main" id="{47EF1B4D-FFC4-49A7-9238-C4E67E4CCB1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0978" y="782755"/>
            <a:ext cx="2928818" cy="2928818"/>
          </a:xfrm>
          <a:prstGeom prst="rect">
            <a:avLst/>
          </a:prstGeom>
          <a:ln w="38100">
            <a:solidFill>
              <a:schemeClr val="tx1"/>
            </a:solidFill>
          </a:ln>
        </p:spPr>
      </p:pic>
      <p:pic>
        <p:nvPicPr>
          <p:cNvPr id="9" name="Picture 8">
            <a:extLst>
              <a:ext uri="{FF2B5EF4-FFF2-40B4-BE49-F238E27FC236}">
                <a16:creationId xmlns:a16="http://schemas.microsoft.com/office/drawing/2014/main" id="{9FB88C1A-D191-432E-BAF0-09C5D278CA4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7245" y="782755"/>
            <a:ext cx="2928818" cy="2928818"/>
          </a:xfrm>
          <a:prstGeom prst="rect">
            <a:avLst/>
          </a:prstGeom>
          <a:ln w="38100">
            <a:solidFill>
              <a:schemeClr val="tx1"/>
            </a:solidFill>
          </a:ln>
        </p:spPr>
      </p:pic>
      <p:sp>
        <p:nvSpPr>
          <p:cNvPr id="2" name="Text Placeholder 1">
            <a:extLst>
              <a:ext uri="{FF2B5EF4-FFF2-40B4-BE49-F238E27FC236}">
                <a16:creationId xmlns:a16="http://schemas.microsoft.com/office/drawing/2014/main" id="{26CF071D-CE57-4B33-958C-9D73FE21F464}"/>
              </a:ext>
            </a:extLst>
          </p:cNvPr>
          <p:cNvSpPr>
            <a:spLocks noGrp="1"/>
          </p:cNvSpPr>
          <p:nvPr>
            <p:ph type="body" sz="quarter" idx="10"/>
          </p:nvPr>
        </p:nvSpPr>
        <p:spPr/>
        <p:txBody>
          <a:bodyPr/>
          <a:lstStyle/>
          <a:p>
            <a:r>
              <a:rPr lang="en-GB" dirty="0"/>
              <a:t>Can you design an airport?</a:t>
            </a:r>
          </a:p>
        </p:txBody>
      </p:sp>
    </p:spTree>
    <p:extLst>
      <p:ext uri="{BB962C8B-B14F-4D97-AF65-F5344CB8AC3E}">
        <p14:creationId xmlns:p14="http://schemas.microsoft.com/office/powerpoint/2010/main" val="124688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D5EB98-2291-4AC7-A5A5-6817834FCAE3}"/>
              </a:ext>
            </a:extLst>
          </p:cNvPr>
          <p:cNvSpPr>
            <a:spLocks noGrp="1"/>
          </p:cNvSpPr>
          <p:nvPr>
            <p:ph type="body" sz="quarter" idx="12"/>
          </p:nvPr>
        </p:nvSpPr>
        <p:spPr>
          <a:xfrm>
            <a:off x="6231379" y="3550425"/>
            <a:ext cx="5649982" cy="1473396"/>
          </a:xfrm>
        </p:spPr>
        <p:txBody>
          <a:bodyPr/>
          <a:lstStyle/>
          <a:p>
            <a:r>
              <a:rPr lang="en-GB" dirty="0"/>
              <a:t>Amazon Route 53</a:t>
            </a:r>
          </a:p>
          <a:p>
            <a:r>
              <a:rPr lang="en-GB" dirty="0"/>
              <a:t>Health Checks</a:t>
            </a:r>
          </a:p>
        </p:txBody>
      </p:sp>
      <p:sp>
        <p:nvSpPr>
          <p:cNvPr id="5" name="Rectangle 4">
            <a:extLst>
              <a:ext uri="{FF2B5EF4-FFF2-40B4-BE49-F238E27FC236}">
                <a16:creationId xmlns:a16="http://schemas.microsoft.com/office/drawing/2014/main" id="{28B63AE1-9043-4CE0-B9B4-326F776B263C}"/>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21">
            <a:extLst>
              <a:ext uri="{FF2B5EF4-FFF2-40B4-BE49-F238E27FC236}">
                <a16:creationId xmlns:a16="http://schemas.microsoft.com/office/drawing/2014/main" id="{A1AE4EB8-961A-4CCF-A9D8-F02C1B1A437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966456" y="745007"/>
            <a:ext cx="2179825" cy="21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7873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6B0029-C193-46F0-872F-D78845D7833F}"/>
              </a:ext>
            </a:extLst>
          </p:cNvPr>
          <p:cNvSpPr>
            <a:spLocks noGrp="1"/>
          </p:cNvSpPr>
          <p:nvPr>
            <p:ph type="body" sz="quarter" idx="10"/>
          </p:nvPr>
        </p:nvSpPr>
        <p:spPr/>
        <p:txBody>
          <a:bodyPr/>
          <a:lstStyle/>
          <a:p>
            <a:r>
              <a:rPr lang="en-GB" dirty="0"/>
              <a:t>Route 53 health checks</a:t>
            </a:r>
          </a:p>
        </p:txBody>
      </p:sp>
      <p:pic>
        <p:nvPicPr>
          <p:cNvPr id="5" name="Picture 4">
            <a:extLst>
              <a:ext uri="{FF2B5EF4-FFF2-40B4-BE49-F238E27FC236}">
                <a16:creationId xmlns:a16="http://schemas.microsoft.com/office/drawing/2014/main" id="{79417CA7-DE7A-4437-9B99-5B9FB712E92F}"/>
              </a:ext>
            </a:extLst>
          </p:cNvPr>
          <p:cNvPicPr>
            <a:picLocks noChangeAspect="1"/>
          </p:cNvPicPr>
          <p:nvPr/>
        </p:nvPicPr>
        <p:blipFill rotWithShape="1">
          <a:blip r:embed="rId2">
            <a:extLst>
              <a:ext uri="{28A0092B-C50C-407E-A947-70E740481C1C}">
                <a14:useLocalDpi xmlns:a14="http://schemas.microsoft.com/office/drawing/2010/main" val="0"/>
              </a:ext>
            </a:extLst>
          </a:blip>
          <a:srcRect t="5407" r="8247" b="8189"/>
          <a:stretch/>
        </p:blipFill>
        <p:spPr>
          <a:xfrm>
            <a:off x="5790205" y="780147"/>
            <a:ext cx="6207162" cy="5845266"/>
          </a:xfrm>
          <a:prstGeom prst="rect">
            <a:avLst/>
          </a:prstGeom>
        </p:spPr>
      </p:pic>
      <p:sp>
        <p:nvSpPr>
          <p:cNvPr id="3" name="Text Placeholder 2">
            <a:extLst>
              <a:ext uri="{FF2B5EF4-FFF2-40B4-BE49-F238E27FC236}">
                <a16:creationId xmlns:a16="http://schemas.microsoft.com/office/drawing/2014/main" id="{9C05385A-23ED-4A67-8D7C-493D3541EC9D}"/>
              </a:ext>
            </a:extLst>
          </p:cNvPr>
          <p:cNvSpPr>
            <a:spLocks noGrp="1"/>
          </p:cNvSpPr>
          <p:nvPr>
            <p:ph type="body" sz="quarter" idx="11"/>
          </p:nvPr>
        </p:nvSpPr>
        <p:spPr>
          <a:xfrm>
            <a:off x="412751" y="780147"/>
            <a:ext cx="6117142" cy="5663516"/>
          </a:xfrm>
        </p:spPr>
        <p:txBody>
          <a:bodyPr/>
          <a:lstStyle/>
          <a:p>
            <a:r>
              <a:rPr lang="en-US" dirty="0"/>
              <a:t>Route 53 health checks monitor the health and performance of your application's servers, or endpoints, from a network of health checkers in locations around the world. </a:t>
            </a:r>
          </a:p>
          <a:p>
            <a:endParaRPr lang="en-US" dirty="0"/>
          </a:p>
          <a:p>
            <a:r>
              <a:rPr lang="en-US" dirty="0"/>
              <a:t>You can specify either a domain name or an IP address and a port to create HTTP, HTTPS, and TCP health checks that check the health of the endpoint.</a:t>
            </a:r>
            <a:endParaRPr lang="en-GB" dirty="0"/>
          </a:p>
        </p:txBody>
      </p:sp>
    </p:spTree>
    <p:extLst>
      <p:ext uri="{BB962C8B-B14F-4D97-AF65-F5344CB8AC3E}">
        <p14:creationId xmlns:p14="http://schemas.microsoft.com/office/powerpoint/2010/main" val="230940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B9D35B-5C9F-47B0-947D-711DAA9D4437}"/>
              </a:ext>
            </a:extLst>
          </p:cNvPr>
          <p:cNvSpPr>
            <a:spLocks noGrp="1"/>
          </p:cNvSpPr>
          <p:nvPr>
            <p:ph type="body" sz="quarter" idx="12"/>
          </p:nvPr>
        </p:nvSpPr>
        <p:spPr/>
        <p:txBody>
          <a:bodyPr/>
          <a:lstStyle/>
          <a:p>
            <a:r>
              <a:rPr lang="en-GB" dirty="0"/>
              <a:t>AWS Health Dashboard</a:t>
            </a:r>
          </a:p>
        </p:txBody>
      </p:sp>
      <p:sp>
        <p:nvSpPr>
          <p:cNvPr id="5" name="Rectangle 4">
            <a:extLst>
              <a:ext uri="{FF2B5EF4-FFF2-40B4-BE49-F238E27FC236}">
                <a16:creationId xmlns:a16="http://schemas.microsoft.com/office/drawing/2014/main" id="{1EA12017-96FE-41D9-9EA8-B4B1D6555075}"/>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a:extLst>
              <a:ext uri="{FF2B5EF4-FFF2-40B4-BE49-F238E27FC236}">
                <a16:creationId xmlns:a16="http://schemas.microsoft.com/office/drawing/2014/main" id="{3A95BC64-5D62-43C1-A7AF-71DA91DBE21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6454" y="745008"/>
            <a:ext cx="2179825" cy="21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01249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AC8127-74CA-40CE-96F9-0DA01F025AA8}"/>
              </a:ext>
            </a:extLst>
          </p:cNvPr>
          <p:cNvSpPr>
            <a:spLocks noGrp="1"/>
          </p:cNvSpPr>
          <p:nvPr>
            <p:ph type="body" sz="quarter" idx="10"/>
          </p:nvPr>
        </p:nvSpPr>
        <p:spPr/>
        <p:txBody>
          <a:bodyPr/>
          <a:lstStyle/>
          <a:p>
            <a:r>
              <a:rPr lang="en-GB" dirty="0"/>
              <a:t>AWS Health Dashboard</a:t>
            </a:r>
          </a:p>
        </p:txBody>
      </p:sp>
      <p:sp>
        <p:nvSpPr>
          <p:cNvPr id="3" name="Text Placeholder 2">
            <a:extLst>
              <a:ext uri="{FF2B5EF4-FFF2-40B4-BE49-F238E27FC236}">
                <a16:creationId xmlns:a16="http://schemas.microsoft.com/office/drawing/2014/main" id="{AF46A02E-8A94-40FE-AFD3-442F6736F62C}"/>
              </a:ext>
            </a:extLst>
          </p:cNvPr>
          <p:cNvSpPr>
            <a:spLocks noGrp="1"/>
          </p:cNvSpPr>
          <p:nvPr>
            <p:ph type="body" sz="quarter" idx="11"/>
          </p:nvPr>
        </p:nvSpPr>
        <p:spPr/>
        <p:txBody>
          <a:bodyPr/>
          <a:lstStyle/>
          <a:p>
            <a:r>
              <a:rPr lang="en-GB" dirty="0"/>
              <a:t>The AWS Health Dashboard is the single place to learn about the availability and operations of AWS services. </a:t>
            </a:r>
          </a:p>
        </p:txBody>
      </p:sp>
      <p:sp>
        <p:nvSpPr>
          <p:cNvPr id="7" name="TextBox 6">
            <a:extLst>
              <a:ext uri="{FF2B5EF4-FFF2-40B4-BE49-F238E27FC236}">
                <a16:creationId xmlns:a16="http://schemas.microsoft.com/office/drawing/2014/main" id="{8CDCE2FC-57AB-4439-8C1B-CBE39E7D7B32}"/>
              </a:ext>
            </a:extLst>
          </p:cNvPr>
          <p:cNvSpPr txBox="1"/>
          <p:nvPr/>
        </p:nvSpPr>
        <p:spPr>
          <a:xfrm>
            <a:off x="817711" y="2070748"/>
            <a:ext cx="309091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AWS Service Health Dashboard</a:t>
            </a:r>
          </a:p>
        </p:txBody>
      </p:sp>
      <p:sp>
        <p:nvSpPr>
          <p:cNvPr id="11" name="TextBox 10">
            <a:extLst>
              <a:ext uri="{FF2B5EF4-FFF2-40B4-BE49-F238E27FC236}">
                <a16:creationId xmlns:a16="http://schemas.microsoft.com/office/drawing/2014/main" id="{E9BE7045-4D64-4356-A560-7FB3BFD25C10}"/>
              </a:ext>
            </a:extLst>
          </p:cNvPr>
          <p:cNvSpPr txBox="1"/>
          <p:nvPr/>
        </p:nvSpPr>
        <p:spPr>
          <a:xfrm>
            <a:off x="8234856" y="2070748"/>
            <a:ext cx="321966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AWS Personal Health Dashboard</a:t>
            </a:r>
          </a:p>
        </p:txBody>
      </p:sp>
      <p:grpSp>
        <p:nvGrpSpPr>
          <p:cNvPr id="5" name="Group 4">
            <a:extLst>
              <a:ext uri="{FF2B5EF4-FFF2-40B4-BE49-F238E27FC236}">
                <a16:creationId xmlns:a16="http://schemas.microsoft.com/office/drawing/2014/main" id="{A12B3674-505B-4F66-B943-79AD287AA4F6}"/>
              </a:ext>
            </a:extLst>
          </p:cNvPr>
          <p:cNvGrpSpPr/>
          <p:nvPr/>
        </p:nvGrpSpPr>
        <p:grpSpPr>
          <a:xfrm>
            <a:off x="4913881" y="3830022"/>
            <a:ext cx="2364237" cy="2066804"/>
            <a:chOff x="4913881" y="3830022"/>
            <a:chExt cx="2364237" cy="2066804"/>
          </a:xfrm>
        </p:grpSpPr>
        <p:pic>
          <p:nvPicPr>
            <p:cNvPr id="12" name="Graphic 11">
              <a:extLst>
                <a:ext uri="{FF2B5EF4-FFF2-40B4-BE49-F238E27FC236}">
                  <a16:creationId xmlns:a16="http://schemas.microsoft.com/office/drawing/2014/main" id="{BEF18309-17D0-476D-BE31-6FA89EB0D79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56048" y="3830022"/>
              <a:ext cx="1679902" cy="167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ABC688E-7A61-403A-9212-C2C4E18FBB11}"/>
                </a:ext>
              </a:extLst>
            </p:cNvPr>
            <p:cNvSpPr txBox="1"/>
            <p:nvPr/>
          </p:nvSpPr>
          <p:spPr>
            <a:xfrm>
              <a:off x="4913881" y="5527494"/>
              <a:ext cx="23642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AWS Health Dashboard</a:t>
              </a:r>
            </a:p>
          </p:txBody>
        </p:sp>
      </p:grpSp>
      <p:grpSp>
        <p:nvGrpSpPr>
          <p:cNvPr id="4" name="Group 3">
            <a:extLst>
              <a:ext uri="{FF2B5EF4-FFF2-40B4-BE49-F238E27FC236}">
                <a16:creationId xmlns:a16="http://schemas.microsoft.com/office/drawing/2014/main" id="{01149E04-D08E-45E7-9A8F-7FF1F12093F7}"/>
              </a:ext>
            </a:extLst>
          </p:cNvPr>
          <p:cNvGrpSpPr/>
          <p:nvPr/>
        </p:nvGrpSpPr>
        <p:grpSpPr>
          <a:xfrm>
            <a:off x="3997824" y="2965769"/>
            <a:ext cx="4237032" cy="698457"/>
            <a:chOff x="3997824" y="2965769"/>
            <a:chExt cx="4237032" cy="698457"/>
          </a:xfrm>
        </p:grpSpPr>
        <p:sp>
          <p:nvSpPr>
            <p:cNvPr id="8" name="Arrow: Bent 7">
              <a:extLst>
                <a:ext uri="{FF2B5EF4-FFF2-40B4-BE49-F238E27FC236}">
                  <a16:creationId xmlns:a16="http://schemas.microsoft.com/office/drawing/2014/main" id="{F5C6E779-FF13-4CF5-8248-F169F36A6A53}"/>
                </a:ext>
              </a:extLst>
            </p:cNvPr>
            <p:cNvSpPr/>
            <p:nvPr/>
          </p:nvSpPr>
          <p:spPr>
            <a:xfrm rot="5400000">
              <a:off x="4797085" y="2166508"/>
              <a:ext cx="691909" cy="2290431"/>
            </a:xfrm>
            <a:prstGeom prst="ben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rrow: Bent 14">
              <a:extLst>
                <a:ext uri="{FF2B5EF4-FFF2-40B4-BE49-F238E27FC236}">
                  <a16:creationId xmlns:a16="http://schemas.microsoft.com/office/drawing/2014/main" id="{5AAEE2DE-138D-4542-B2DE-144481B7A3D2}"/>
                </a:ext>
              </a:extLst>
            </p:cNvPr>
            <p:cNvSpPr/>
            <p:nvPr/>
          </p:nvSpPr>
          <p:spPr>
            <a:xfrm rot="16200000" flipH="1">
              <a:off x="6743686" y="2173056"/>
              <a:ext cx="691909" cy="2290431"/>
            </a:xfrm>
            <a:prstGeom prst="ben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0" name="Picture 6" descr="The Service Health Dashboard | AWS News Blog">
            <a:extLst>
              <a:ext uri="{FF2B5EF4-FFF2-40B4-BE49-F238E27FC236}">
                <a16:creationId xmlns:a16="http://schemas.microsoft.com/office/drawing/2014/main" id="{50874ED6-DE9A-4A6A-A6D1-E787B24E3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962" y="2440080"/>
            <a:ext cx="3300411" cy="1361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New – AWS Personal Health Dashboard – Status You Can Relate To | AWS News  Blog">
            <a:extLst>
              <a:ext uri="{FF2B5EF4-FFF2-40B4-BE49-F238E27FC236}">
                <a16:creationId xmlns:a16="http://schemas.microsoft.com/office/drawing/2014/main" id="{E8DC37FE-AD29-46DD-8405-6E8BB30858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07" r="33811" b="30890"/>
          <a:stretch/>
        </p:blipFill>
        <p:spPr bwMode="auto">
          <a:xfrm>
            <a:off x="8206281" y="2440080"/>
            <a:ext cx="3300411" cy="1361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A00DA40-81DC-4206-B286-83230BF66013}"/>
              </a:ext>
            </a:extLst>
          </p:cNvPr>
          <p:cNvGrpSpPr/>
          <p:nvPr/>
        </p:nvGrpSpPr>
        <p:grpSpPr>
          <a:xfrm>
            <a:off x="1142291" y="4747924"/>
            <a:ext cx="4013909" cy="1038999"/>
            <a:chOff x="1142291" y="4747924"/>
            <a:chExt cx="4013909" cy="1038999"/>
          </a:xfrm>
        </p:grpSpPr>
        <p:pic>
          <p:nvPicPr>
            <p:cNvPr id="18" name="Graphic 6">
              <a:extLst>
                <a:ext uri="{FF2B5EF4-FFF2-40B4-BE49-F238E27FC236}">
                  <a16:creationId xmlns:a16="http://schemas.microsoft.com/office/drawing/2014/main" id="{D0DDCE7D-8676-4B09-B846-15A36AA3F3F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880478" y="474792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9D4A07B5-BAA2-4386-A002-C898886646DF}"/>
                </a:ext>
              </a:extLst>
            </p:cNvPr>
            <p:cNvSpPr txBox="1">
              <a:spLocks noChangeArrowheads="1"/>
            </p:cNvSpPr>
            <p:nvPr/>
          </p:nvSpPr>
          <p:spPr bwMode="auto">
            <a:xfrm>
              <a:off x="1142291" y="5509924"/>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4" name="Straight Arrow Connector 13">
              <a:extLst>
                <a:ext uri="{FF2B5EF4-FFF2-40B4-BE49-F238E27FC236}">
                  <a16:creationId xmlns:a16="http://schemas.microsoft.com/office/drawing/2014/main" id="{B31FABE8-9B57-40C3-835A-7DD25AE79BA5}"/>
                </a:ext>
              </a:extLst>
            </p:cNvPr>
            <p:cNvCxnSpPr>
              <a:cxnSpLocks/>
            </p:cNvCxnSpPr>
            <p:nvPr/>
          </p:nvCxnSpPr>
          <p:spPr>
            <a:xfrm flipV="1">
              <a:off x="2651120" y="5118100"/>
              <a:ext cx="2505080" cy="8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9">
              <a:extLst>
                <a:ext uri="{FF2B5EF4-FFF2-40B4-BE49-F238E27FC236}">
                  <a16:creationId xmlns:a16="http://schemas.microsoft.com/office/drawing/2014/main" id="{B70673CB-2C0D-48DF-A469-283CCEF5F140}"/>
                </a:ext>
              </a:extLst>
            </p:cNvPr>
            <p:cNvSpPr txBox="1">
              <a:spLocks noChangeArrowheads="1"/>
            </p:cNvSpPr>
            <p:nvPr/>
          </p:nvSpPr>
          <p:spPr bwMode="auto">
            <a:xfrm>
              <a:off x="2412998" y="47885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Aggregation</a:t>
              </a:r>
            </a:p>
          </p:txBody>
        </p:sp>
      </p:grpSp>
      <p:grpSp>
        <p:nvGrpSpPr>
          <p:cNvPr id="9" name="Group 8">
            <a:extLst>
              <a:ext uri="{FF2B5EF4-FFF2-40B4-BE49-F238E27FC236}">
                <a16:creationId xmlns:a16="http://schemas.microsoft.com/office/drawing/2014/main" id="{C9FE5C53-D064-44C0-945F-701310C6C509}"/>
              </a:ext>
            </a:extLst>
          </p:cNvPr>
          <p:cNvGrpSpPr/>
          <p:nvPr/>
        </p:nvGrpSpPr>
        <p:grpSpPr>
          <a:xfrm>
            <a:off x="6993100" y="4747924"/>
            <a:ext cx="4281009" cy="1048524"/>
            <a:chOff x="6993100" y="4747924"/>
            <a:chExt cx="4281009" cy="1048524"/>
          </a:xfrm>
        </p:grpSpPr>
        <p:pic>
          <p:nvPicPr>
            <p:cNvPr id="20" name="Graphic 19">
              <a:extLst>
                <a:ext uri="{FF2B5EF4-FFF2-40B4-BE49-F238E27FC236}">
                  <a16:creationId xmlns:a16="http://schemas.microsoft.com/office/drawing/2014/main" id="{73D74E81-467A-482D-A510-CC86C3591F0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746934" y="474792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1">
              <a:extLst>
                <a:ext uri="{FF2B5EF4-FFF2-40B4-BE49-F238E27FC236}">
                  <a16:creationId xmlns:a16="http://schemas.microsoft.com/office/drawing/2014/main" id="{20BF70DD-61C3-486F-B40E-37677ECA96DA}"/>
                </a:ext>
              </a:extLst>
            </p:cNvPr>
            <p:cNvSpPr txBox="1">
              <a:spLocks noChangeArrowheads="1"/>
            </p:cNvSpPr>
            <p:nvPr/>
          </p:nvSpPr>
          <p:spPr bwMode="auto">
            <a:xfrm>
              <a:off x="8981759" y="5519449"/>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Amazon EventBridge</a:t>
              </a:r>
            </a:p>
          </p:txBody>
        </p:sp>
        <p:cxnSp>
          <p:nvCxnSpPr>
            <p:cNvPr id="24" name="Straight Arrow Connector 23">
              <a:extLst>
                <a:ext uri="{FF2B5EF4-FFF2-40B4-BE49-F238E27FC236}">
                  <a16:creationId xmlns:a16="http://schemas.microsoft.com/office/drawing/2014/main" id="{C1C432A2-539D-42F1-A5BB-BB060137D2F2}"/>
                </a:ext>
              </a:extLst>
            </p:cNvPr>
            <p:cNvCxnSpPr>
              <a:cxnSpLocks/>
            </p:cNvCxnSpPr>
            <p:nvPr/>
          </p:nvCxnSpPr>
          <p:spPr>
            <a:xfrm flipV="1">
              <a:off x="6993100" y="5130593"/>
              <a:ext cx="2743201" cy="9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9">
              <a:extLst>
                <a:ext uri="{FF2B5EF4-FFF2-40B4-BE49-F238E27FC236}">
                  <a16:creationId xmlns:a16="http://schemas.microsoft.com/office/drawing/2014/main" id="{16C2FE78-BDE2-414D-A891-CA8C389BFEB8}"/>
                </a:ext>
              </a:extLst>
            </p:cNvPr>
            <p:cNvSpPr txBox="1">
              <a:spLocks noChangeArrowheads="1"/>
            </p:cNvSpPr>
            <p:nvPr/>
          </p:nvSpPr>
          <p:spPr bwMode="auto">
            <a:xfrm>
              <a:off x="7493164" y="47885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Integration</a:t>
              </a:r>
            </a:p>
          </p:txBody>
        </p:sp>
      </p:grpSp>
      <p:grpSp>
        <p:nvGrpSpPr>
          <p:cNvPr id="33" name="Group 32">
            <a:extLst>
              <a:ext uri="{FF2B5EF4-FFF2-40B4-BE49-F238E27FC236}">
                <a16:creationId xmlns:a16="http://schemas.microsoft.com/office/drawing/2014/main" id="{3D5B3EA7-E7EE-41DB-990F-2A5EAE464CC0}"/>
              </a:ext>
            </a:extLst>
          </p:cNvPr>
          <p:cNvGrpSpPr/>
          <p:nvPr/>
        </p:nvGrpSpPr>
        <p:grpSpPr>
          <a:xfrm>
            <a:off x="10508934" y="5128924"/>
            <a:ext cx="1569652" cy="1508792"/>
            <a:chOff x="10508934" y="5128924"/>
            <a:chExt cx="1569652" cy="1508792"/>
          </a:xfrm>
        </p:grpSpPr>
        <p:grpSp>
          <p:nvGrpSpPr>
            <p:cNvPr id="22" name="Group 21">
              <a:extLst>
                <a:ext uri="{FF2B5EF4-FFF2-40B4-BE49-F238E27FC236}">
                  <a16:creationId xmlns:a16="http://schemas.microsoft.com/office/drawing/2014/main" id="{390266BC-E4FA-4872-BF23-DAA63B39ED7E}"/>
                </a:ext>
              </a:extLst>
            </p:cNvPr>
            <p:cNvGrpSpPr/>
            <p:nvPr/>
          </p:nvGrpSpPr>
          <p:grpSpPr>
            <a:xfrm>
              <a:off x="10632558" y="5786923"/>
              <a:ext cx="1446028" cy="850793"/>
              <a:chOff x="10632558" y="5786923"/>
              <a:chExt cx="1446028" cy="850793"/>
            </a:xfrm>
          </p:grpSpPr>
          <p:sp>
            <p:nvSpPr>
              <p:cNvPr id="28" name="TextBox 11">
                <a:extLst>
                  <a:ext uri="{FF2B5EF4-FFF2-40B4-BE49-F238E27FC236}">
                    <a16:creationId xmlns:a16="http://schemas.microsoft.com/office/drawing/2014/main" id="{DEDDF308-37A7-4BE7-B67B-D7692CBCF8F8}"/>
                  </a:ext>
                </a:extLst>
              </p:cNvPr>
              <p:cNvSpPr txBox="1">
                <a:spLocks noChangeArrowheads="1"/>
              </p:cNvSpPr>
              <p:nvPr/>
            </p:nvSpPr>
            <p:spPr bwMode="auto">
              <a:xfrm>
                <a:off x="10632558" y="6360717"/>
                <a:ext cx="14460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Automate Action</a:t>
                </a:r>
              </a:p>
            </p:txBody>
          </p:sp>
          <p:pic>
            <p:nvPicPr>
              <p:cNvPr id="1028" name="Picture 4">
                <a:extLst>
                  <a:ext uri="{FF2B5EF4-FFF2-40B4-BE49-F238E27FC236}">
                    <a16:creationId xmlns:a16="http://schemas.microsoft.com/office/drawing/2014/main" id="{4834EF89-76C0-498E-A311-1999940ED9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27202" y="5786923"/>
                <a:ext cx="656740" cy="65674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Connector: Elbow 26">
              <a:extLst>
                <a:ext uri="{FF2B5EF4-FFF2-40B4-BE49-F238E27FC236}">
                  <a16:creationId xmlns:a16="http://schemas.microsoft.com/office/drawing/2014/main" id="{7BB21FEF-A0D2-45C8-A0EA-CB440C21436F}"/>
                </a:ext>
              </a:extLst>
            </p:cNvPr>
            <p:cNvCxnSpPr>
              <a:cxnSpLocks/>
              <a:stCxn id="20" idx="3"/>
            </p:cNvCxnSpPr>
            <p:nvPr/>
          </p:nvCxnSpPr>
          <p:spPr>
            <a:xfrm>
              <a:off x="10508934" y="5128924"/>
              <a:ext cx="765175" cy="6675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19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032"/>
                                        </p:tgtEl>
                                        <p:attrNameLst>
                                          <p:attrName>style.visibility</p:attrName>
                                        </p:attrNameLst>
                                      </p:cBhvr>
                                      <p:to>
                                        <p:strVal val="visible"/>
                                      </p:to>
                                    </p:set>
                                    <p:animEffect transition="in" filter="fade">
                                      <p:cBhvr>
                                        <p:cTn id="20" dur="500"/>
                                        <p:tgtEl>
                                          <p:spTgt spid="103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a:extLst>
              <a:ext uri="{FF2B5EF4-FFF2-40B4-BE49-F238E27FC236}">
                <a16:creationId xmlns:a16="http://schemas.microsoft.com/office/drawing/2014/main" id="{ACB1A819-A2BF-4B71-A8DC-4DE5891485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0"/>
          <a:stretch/>
        </p:blipFill>
        <p:spPr>
          <a:xfrm>
            <a:off x="128587" y="672798"/>
            <a:ext cx="11934825" cy="6058803"/>
          </a:xfrm>
          <a:prstGeom prst="rect">
            <a:avLst/>
          </a:prstGeom>
        </p:spPr>
      </p:pic>
      <p:grpSp>
        <p:nvGrpSpPr>
          <p:cNvPr id="130" name="Group 129"/>
          <p:cNvGrpSpPr/>
          <p:nvPr/>
        </p:nvGrpSpPr>
        <p:grpSpPr>
          <a:xfrm>
            <a:off x="7481402" y="802752"/>
            <a:ext cx="2539882" cy="5715000"/>
            <a:chOff x="7481402" y="1143000"/>
            <a:chExt cx="2539882" cy="5715000"/>
          </a:xfrm>
        </p:grpSpPr>
        <p:sp>
          <p:nvSpPr>
            <p:cNvPr id="116" name="Rectangle 115"/>
            <p:cNvSpPr/>
            <p:nvPr/>
          </p:nvSpPr>
          <p:spPr>
            <a:xfrm>
              <a:off x="7481402" y="1143000"/>
              <a:ext cx="2539882" cy="57150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77A4605-6B8C-BC42-A3F7-E617E650095F}"/>
                </a:ext>
              </a:extLst>
            </p:cNvPr>
            <p:cNvSpPr/>
            <p:nvPr/>
          </p:nvSpPr>
          <p:spPr>
            <a:xfrm>
              <a:off x="8093830" y="3197110"/>
              <a:ext cx="1111397"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Automate</a:t>
              </a:r>
            </a:p>
          </p:txBody>
        </p:sp>
        <p:pic>
          <p:nvPicPr>
            <p:cNvPr id="20" name="Graphic 91">
              <a:extLst>
                <a:ext uri="{FF2B5EF4-FFF2-40B4-BE49-F238E27FC236}">
                  <a16:creationId xmlns:a16="http://schemas.microsoft.com/office/drawing/2014/main" id="{DA07B231-A55F-E94A-9C3F-841077DB8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0639" y="2336289"/>
              <a:ext cx="576000" cy="576000"/>
            </a:xfrm>
            <a:prstGeom prst="rect">
              <a:avLst/>
            </a:prstGeom>
          </p:spPr>
        </p:pic>
        <p:sp>
          <p:nvSpPr>
            <p:cNvPr id="21" name="TextBox 20">
              <a:extLst>
                <a:ext uri="{FF2B5EF4-FFF2-40B4-BE49-F238E27FC236}">
                  <a16:creationId xmlns:a16="http://schemas.microsoft.com/office/drawing/2014/main" id="{AC719FE2-66E7-0A4E-904E-DC238308C97D}"/>
                </a:ext>
              </a:extLst>
            </p:cNvPr>
            <p:cNvSpPr txBox="1"/>
            <p:nvPr/>
          </p:nvSpPr>
          <p:spPr>
            <a:xfrm>
              <a:off x="8914670" y="2919432"/>
              <a:ext cx="63590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Lambda</a:t>
              </a:r>
            </a:p>
          </p:txBody>
        </p:sp>
        <p:sp>
          <p:nvSpPr>
            <p:cNvPr id="22" name="TextBox 21">
              <a:extLst>
                <a:ext uri="{FF2B5EF4-FFF2-40B4-BE49-F238E27FC236}">
                  <a16:creationId xmlns:a16="http://schemas.microsoft.com/office/drawing/2014/main" id="{7C499AC1-6EF5-E644-A6D4-9EC9589BD82F}"/>
                </a:ext>
              </a:extLst>
            </p:cNvPr>
            <p:cNvSpPr txBox="1"/>
            <p:nvPr/>
          </p:nvSpPr>
          <p:spPr>
            <a:xfrm>
              <a:off x="7829646" y="1853411"/>
              <a:ext cx="959239" cy="307776"/>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23" name="Graphic 100">
              <a:extLst>
                <a:ext uri="{FF2B5EF4-FFF2-40B4-BE49-F238E27FC236}">
                  <a16:creationId xmlns:a16="http://schemas.microsoft.com/office/drawing/2014/main" id="{291E4841-3A35-0040-89D5-C240C1651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8747" y="1271147"/>
              <a:ext cx="576000" cy="576000"/>
            </a:xfrm>
            <a:prstGeom prst="rect">
              <a:avLst/>
            </a:prstGeom>
          </p:spPr>
        </p:pic>
        <p:sp>
          <p:nvSpPr>
            <p:cNvPr id="71" name="TextBox 70">
              <a:extLst>
                <a:ext uri="{FF2B5EF4-FFF2-40B4-BE49-F238E27FC236}">
                  <a16:creationId xmlns:a16="http://schemas.microsoft.com/office/drawing/2014/main" id="{33E12C25-5685-DE49-9FA2-066BEE4202B0}"/>
                </a:ext>
              </a:extLst>
            </p:cNvPr>
            <p:cNvSpPr txBox="1"/>
            <p:nvPr/>
          </p:nvSpPr>
          <p:spPr>
            <a:xfrm>
              <a:off x="8857674" y="1853411"/>
              <a:ext cx="737560" cy="307776"/>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Step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Functions</a:t>
              </a:r>
            </a:p>
          </p:txBody>
        </p:sp>
        <p:pic>
          <p:nvPicPr>
            <p:cNvPr id="72" name="Graphic 77">
              <a:extLst>
                <a:ext uri="{FF2B5EF4-FFF2-40B4-BE49-F238E27FC236}">
                  <a16:creationId xmlns:a16="http://schemas.microsoft.com/office/drawing/2014/main" id="{871005A7-6E0E-E541-B9D9-A6B437F15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639" y="1271146"/>
              <a:ext cx="576000" cy="576000"/>
            </a:xfrm>
            <a:prstGeom prst="rect">
              <a:avLst/>
            </a:prstGeom>
          </p:spPr>
        </p:pic>
        <p:sp>
          <p:nvSpPr>
            <p:cNvPr id="97" name="TextBox 96">
              <a:extLst>
                <a:ext uri="{FF2B5EF4-FFF2-40B4-BE49-F238E27FC236}">
                  <a16:creationId xmlns:a16="http://schemas.microsoft.com/office/drawing/2014/main" id="{BE6FE3C3-764F-B848-ADCE-F4C632EDBADC}"/>
                </a:ext>
              </a:extLst>
            </p:cNvPr>
            <p:cNvSpPr txBox="1"/>
            <p:nvPr/>
          </p:nvSpPr>
          <p:spPr>
            <a:xfrm>
              <a:off x="7868741" y="2919432"/>
              <a:ext cx="87216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Systems Manager</a:t>
              </a:r>
            </a:p>
          </p:txBody>
        </p:sp>
        <p:pic>
          <p:nvPicPr>
            <p:cNvPr id="98" name="Graphic 105">
              <a:extLst>
                <a:ext uri="{FF2B5EF4-FFF2-40B4-BE49-F238E27FC236}">
                  <a16:creationId xmlns:a16="http://schemas.microsoft.com/office/drawing/2014/main" id="{185EA557-31A0-FA4C-88DC-056FF52D2A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009" y="2336289"/>
              <a:ext cx="576000" cy="576000"/>
            </a:xfrm>
            <a:prstGeom prst="rect">
              <a:avLst/>
            </a:prstGeom>
          </p:spPr>
        </p:pic>
      </p:grpSp>
      <p:sp>
        <p:nvSpPr>
          <p:cNvPr id="3" name="Text Placeholder 2">
            <a:extLst>
              <a:ext uri="{FF2B5EF4-FFF2-40B4-BE49-F238E27FC236}">
                <a16:creationId xmlns:a16="http://schemas.microsoft.com/office/drawing/2014/main" id="{11F6C491-28CE-4558-B532-3560427C9BAA}"/>
              </a:ext>
            </a:extLst>
          </p:cNvPr>
          <p:cNvSpPr>
            <a:spLocks noGrp="1"/>
          </p:cNvSpPr>
          <p:nvPr>
            <p:ph type="body" sz="quarter" idx="10"/>
          </p:nvPr>
        </p:nvSpPr>
        <p:spPr/>
        <p:txBody>
          <a:bodyPr/>
          <a:lstStyle/>
          <a:p>
            <a:r>
              <a:rPr lang="en-GB" dirty="0"/>
              <a:t>AWS Foundational and Layered Security Services</a:t>
            </a:r>
          </a:p>
        </p:txBody>
      </p:sp>
      <p:grpSp>
        <p:nvGrpSpPr>
          <p:cNvPr id="122" name="Group 121"/>
          <p:cNvGrpSpPr/>
          <p:nvPr/>
        </p:nvGrpSpPr>
        <p:grpSpPr>
          <a:xfrm>
            <a:off x="215026" y="802752"/>
            <a:ext cx="1905339" cy="5715000"/>
            <a:chOff x="215026" y="1143000"/>
            <a:chExt cx="1905339" cy="5715000"/>
          </a:xfrm>
        </p:grpSpPr>
        <p:sp>
          <p:nvSpPr>
            <p:cNvPr id="113" name="Rectangle 112"/>
            <p:cNvSpPr/>
            <p:nvPr/>
          </p:nvSpPr>
          <p:spPr>
            <a:xfrm>
              <a:off x="215026" y="1143000"/>
              <a:ext cx="1905339" cy="5715000"/>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330805" y="1274317"/>
              <a:ext cx="1697555" cy="5447188"/>
              <a:chOff x="330805" y="1274317"/>
              <a:chExt cx="1697555" cy="5447188"/>
            </a:xfrm>
          </p:grpSpPr>
          <p:sp>
            <p:nvSpPr>
              <p:cNvPr id="16" name="TextBox 15">
                <a:extLst>
                  <a:ext uri="{FF2B5EF4-FFF2-40B4-BE49-F238E27FC236}">
                    <a16:creationId xmlns:a16="http://schemas.microsoft.com/office/drawing/2014/main" id="{56C6603E-A489-8F45-B4CF-E1D9B1CA57A7}"/>
                  </a:ext>
                </a:extLst>
              </p:cNvPr>
              <p:cNvSpPr txBox="1"/>
              <p:nvPr/>
            </p:nvSpPr>
            <p:spPr>
              <a:xfrm>
                <a:off x="1097291" y="6244643"/>
                <a:ext cx="872161"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Systems Manager</a:t>
                </a:r>
              </a:p>
            </p:txBody>
          </p:sp>
          <p:pic>
            <p:nvPicPr>
              <p:cNvPr id="17" name="Graphic 85">
                <a:extLst>
                  <a:ext uri="{FF2B5EF4-FFF2-40B4-BE49-F238E27FC236}">
                    <a16:creationId xmlns:a16="http://schemas.microsoft.com/office/drawing/2014/main" id="{800B173A-436D-C542-A031-FAC5692A9F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5502" y="5647649"/>
                <a:ext cx="576000" cy="576000"/>
              </a:xfrm>
              <a:prstGeom prst="rect">
                <a:avLst/>
              </a:prstGeom>
            </p:spPr>
          </p:pic>
          <p:sp>
            <p:nvSpPr>
              <p:cNvPr id="18" name="TextBox 17">
                <a:extLst>
                  <a:ext uri="{FF2B5EF4-FFF2-40B4-BE49-F238E27FC236}">
                    <a16:creationId xmlns:a16="http://schemas.microsoft.com/office/drawing/2014/main" id="{E2EDEC96-4CBA-4349-A647-984A93D9DABB}"/>
                  </a:ext>
                </a:extLst>
              </p:cNvPr>
              <p:cNvSpPr txBox="1"/>
              <p:nvPr/>
            </p:nvSpPr>
            <p:spPr>
              <a:xfrm>
                <a:off x="1124416" y="5159246"/>
                <a:ext cx="903944"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19" name="Graphic 87">
                <a:extLst>
                  <a:ext uri="{FF2B5EF4-FFF2-40B4-BE49-F238E27FC236}">
                    <a16:creationId xmlns:a16="http://schemas.microsoft.com/office/drawing/2014/main" id="{AE05F96D-4545-7644-8732-54DA271C8E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4642" y="4559287"/>
                <a:ext cx="576000" cy="576000"/>
              </a:xfrm>
              <a:prstGeom prst="rect">
                <a:avLst/>
              </a:prstGeom>
            </p:spPr>
          </p:pic>
          <p:sp>
            <p:nvSpPr>
              <p:cNvPr id="30" name="TextBox 29">
                <a:extLst>
                  <a:ext uri="{FF2B5EF4-FFF2-40B4-BE49-F238E27FC236}">
                    <a16:creationId xmlns:a16="http://schemas.microsoft.com/office/drawing/2014/main" id="{DD2C0BE4-67B9-9644-BB10-658C5500ABED}"/>
                  </a:ext>
                </a:extLst>
              </p:cNvPr>
              <p:cNvSpPr txBox="1"/>
              <p:nvPr/>
            </p:nvSpPr>
            <p:spPr>
              <a:xfrm>
                <a:off x="330805" y="1866977"/>
                <a:ext cx="875385"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Hub </a:t>
                </a:r>
              </a:p>
            </p:txBody>
          </p:sp>
          <p:pic>
            <p:nvPicPr>
              <p:cNvPr id="31" name="Graphic 114">
                <a:extLst>
                  <a:ext uri="{FF2B5EF4-FFF2-40B4-BE49-F238E27FC236}">
                    <a16:creationId xmlns:a16="http://schemas.microsoft.com/office/drawing/2014/main" id="{97A024B2-1D6D-394A-B2A1-BDDC9867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022" y="1274317"/>
                <a:ext cx="576000" cy="576000"/>
              </a:xfrm>
              <a:prstGeom prst="rect">
                <a:avLst/>
              </a:prstGeom>
            </p:spPr>
          </p:pic>
          <p:sp>
            <p:nvSpPr>
              <p:cNvPr id="59" name="TextBox 58">
                <a:extLst>
                  <a:ext uri="{FF2B5EF4-FFF2-40B4-BE49-F238E27FC236}">
                    <a16:creationId xmlns:a16="http://schemas.microsoft.com/office/drawing/2014/main" id="{3DF31B4F-E03E-F549-8D82-49238F6E73E7}"/>
                  </a:ext>
                </a:extLst>
              </p:cNvPr>
              <p:cNvSpPr txBox="1"/>
              <p:nvPr/>
            </p:nvSpPr>
            <p:spPr>
              <a:xfrm>
                <a:off x="1033742" y="1866977"/>
                <a:ext cx="9081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Organizations</a:t>
                </a:r>
              </a:p>
            </p:txBody>
          </p:sp>
          <p:pic>
            <p:nvPicPr>
              <p:cNvPr id="60" name="Graphic 63">
                <a:extLst>
                  <a:ext uri="{FF2B5EF4-FFF2-40B4-BE49-F238E27FC236}">
                    <a16:creationId xmlns:a16="http://schemas.microsoft.com/office/drawing/2014/main" id="{372E3E83-5AEF-F34B-BFBE-950BD7D4F7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6774" y="1274317"/>
                <a:ext cx="576000" cy="576000"/>
              </a:xfrm>
              <a:prstGeom prst="rect">
                <a:avLst/>
              </a:prstGeom>
            </p:spPr>
          </p:pic>
          <p:sp>
            <p:nvSpPr>
              <p:cNvPr id="79" name="TextBox 78">
                <a:extLst>
                  <a:ext uri="{FF2B5EF4-FFF2-40B4-BE49-F238E27FC236}">
                    <a16:creationId xmlns:a16="http://schemas.microsoft.com/office/drawing/2014/main" id="{B8C6A6E9-D1D8-6F4E-BC17-A5171B50FA40}"/>
                  </a:ext>
                </a:extLst>
              </p:cNvPr>
              <p:cNvSpPr txBox="1"/>
              <p:nvPr/>
            </p:nvSpPr>
            <p:spPr>
              <a:xfrm>
                <a:off x="358052" y="2909253"/>
                <a:ext cx="791769"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Control Tower</a:t>
                </a:r>
              </a:p>
            </p:txBody>
          </p:sp>
          <p:pic>
            <p:nvPicPr>
              <p:cNvPr id="80" name="Graphic 93">
                <a:extLst>
                  <a:ext uri="{FF2B5EF4-FFF2-40B4-BE49-F238E27FC236}">
                    <a16:creationId xmlns:a16="http://schemas.microsoft.com/office/drawing/2014/main" id="{2196D254-2D21-3D47-9F07-201C510E3C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6169" y="2320855"/>
                <a:ext cx="576000" cy="576000"/>
              </a:xfrm>
              <a:prstGeom prst="rect">
                <a:avLst/>
              </a:prstGeom>
            </p:spPr>
          </p:pic>
          <p:sp>
            <p:nvSpPr>
              <p:cNvPr id="81" name="TextBox 80">
                <a:extLst>
                  <a:ext uri="{FF2B5EF4-FFF2-40B4-BE49-F238E27FC236}">
                    <a16:creationId xmlns:a16="http://schemas.microsoft.com/office/drawing/2014/main" id="{71AF66F2-E0AB-A247-9457-993FC2273C29}"/>
                  </a:ext>
                </a:extLst>
              </p:cNvPr>
              <p:cNvSpPr txBox="1"/>
              <p:nvPr/>
            </p:nvSpPr>
            <p:spPr>
              <a:xfrm>
                <a:off x="379938" y="5159246"/>
                <a:ext cx="855281"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Service Catalog</a:t>
                </a:r>
              </a:p>
            </p:txBody>
          </p:sp>
          <p:pic>
            <p:nvPicPr>
              <p:cNvPr id="82" name="Graphic 95">
                <a:extLst>
                  <a:ext uri="{FF2B5EF4-FFF2-40B4-BE49-F238E27FC236}">
                    <a16:creationId xmlns:a16="http://schemas.microsoft.com/office/drawing/2014/main" id="{009CBAA6-3B56-1C45-B102-904CF4A502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845" y="4563737"/>
                <a:ext cx="576000" cy="576000"/>
              </a:xfrm>
              <a:prstGeom prst="rect">
                <a:avLst/>
              </a:prstGeom>
            </p:spPr>
          </p:pic>
          <p:sp>
            <p:nvSpPr>
              <p:cNvPr id="83" name="TextBox 82">
                <a:extLst>
                  <a:ext uri="{FF2B5EF4-FFF2-40B4-BE49-F238E27FC236}">
                    <a16:creationId xmlns:a16="http://schemas.microsoft.com/office/drawing/2014/main" id="{61B30F6E-434D-174B-BD11-3B86760FF41A}"/>
                  </a:ext>
                </a:extLst>
              </p:cNvPr>
              <p:cNvSpPr txBox="1"/>
              <p:nvPr/>
            </p:nvSpPr>
            <p:spPr>
              <a:xfrm>
                <a:off x="344385" y="6244643"/>
                <a:ext cx="855335"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Well-Architected Tool </a:t>
                </a:r>
              </a:p>
            </p:txBody>
          </p:sp>
          <p:pic>
            <p:nvPicPr>
              <p:cNvPr id="84" name="Graphic 97">
                <a:extLst>
                  <a:ext uri="{FF2B5EF4-FFF2-40B4-BE49-F238E27FC236}">
                    <a16:creationId xmlns:a16="http://schemas.microsoft.com/office/drawing/2014/main" id="{D5D26A2B-36E3-4E41-A6A1-7A21E5A3D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7778" y="5647648"/>
                <a:ext cx="576000" cy="576000"/>
              </a:xfrm>
              <a:prstGeom prst="rect">
                <a:avLst/>
              </a:prstGeom>
            </p:spPr>
          </p:pic>
          <p:sp>
            <p:nvSpPr>
              <p:cNvPr id="85" name="TextBox 84">
                <a:extLst>
                  <a:ext uri="{FF2B5EF4-FFF2-40B4-BE49-F238E27FC236}">
                    <a16:creationId xmlns:a16="http://schemas.microsoft.com/office/drawing/2014/main" id="{818AFF1D-11FF-354F-BA6D-F1BB4BFBA239}"/>
                  </a:ext>
                </a:extLst>
              </p:cNvPr>
              <p:cNvSpPr txBox="1"/>
              <p:nvPr/>
            </p:nvSpPr>
            <p:spPr>
              <a:xfrm>
                <a:off x="1128999" y="2909253"/>
                <a:ext cx="678637"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Trusted Advisor</a:t>
                </a:r>
              </a:p>
            </p:txBody>
          </p:sp>
          <p:pic>
            <p:nvPicPr>
              <p:cNvPr id="86" name="Graphic 101">
                <a:extLst>
                  <a:ext uri="{FF2B5EF4-FFF2-40B4-BE49-F238E27FC236}">
                    <a16:creationId xmlns:a16="http://schemas.microsoft.com/office/drawing/2014/main" id="{0E90ED15-BEB5-004D-8C9A-2FDC4FB604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0139" y="2320855"/>
                <a:ext cx="576000" cy="576000"/>
              </a:xfrm>
              <a:prstGeom prst="rect">
                <a:avLst/>
              </a:prstGeom>
            </p:spPr>
          </p:pic>
        </p:grpSp>
      </p:grpSp>
      <p:grpSp>
        <p:nvGrpSpPr>
          <p:cNvPr id="123" name="Group 122"/>
          <p:cNvGrpSpPr/>
          <p:nvPr/>
        </p:nvGrpSpPr>
        <p:grpSpPr>
          <a:xfrm>
            <a:off x="2120366" y="802752"/>
            <a:ext cx="3709338" cy="5715000"/>
            <a:chOff x="2120366" y="1143000"/>
            <a:chExt cx="3709338" cy="5715000"/>
          </a:xfrm>
        </p:grpSpPr>
        <p:sp>
          <p:nvSpPr>
            <p:cNvPr id="114" name="Rectangle 113"/>
            <p:cNvSpPr/>
            <p:nvPr/>
          </p:nvSpPr>
          <p:spPr>
            <a:xfrm>
              <a:off x="2120366" y="1143000"/>
              <a:ext cx="3709338" cy="5715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0E2758A-C41F-BD4C-9216-06B19B3C140D}"/>
                </a:ext>
              </a:extLst>
            </p:cNvPr>
            <p:cNvSpPr txBox="1"/>
            <p:nvPr/>
          </p:nvSpPr>
          <p:spPr>
            <a:xfrm>
              <a:off x="4012488" y="1874588"/>
              <a:ext cx="80017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IoT Device Defender</a:t>
              </a:r>
            </a:p>
          </p:txBody>
        </p:sp>
        <p:pic>
          <p:nvPicPr>
            <p:cNvPr id="33" name="Graphic 116">
              <a:extLst>
                <a:ext uri="{FF2B5EF4-FFF2-40B4-BE49-F238E27FC236}">
                  <a16:creationId xmlns:a16="http://schemas.microsoft.com/office/drawing/2014/main" id="{1BBFFEC6-9D9C-1C4C-ACAF-8342F95F5B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36305" y="1274318"/>
              <a:ext cx="582036" cy="582036"/>
            </a:xfrm>
            <a:prstGeom prst="rect">
              <a:avLst/>
            </a:prstGeom>
          </p:spPr>
        </p:pic>
        <p:sp>
          <p:nvSpPr>
            <p:cNvPr id="34" name="TextBox 33">
              <a:extLst>
                <a:ext uri="{FF2B5EF4-FFF2-40B4-BE49-F238E27FC236}">
                  <a16:creationId xmlns:a16="http://schemas.microsoft.com/office/drawing/2014/main" id="{D85D4524-C62B-E243-8FE3-0F3147DD8411}"/>
                </a:ext>
              </a:extLst>
            </p:cNvPr>
            <p:cNvSpPr txBox="1"/>
            <p:nvPr/>
          </p:nvSpPr>
          <p:spPr>
            <a:xfrm>
              <a:off x="4329643" y="5142092"/>
              <a:ext cx="523308"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KMS</a:t>
              </a:r>
            </a:p>
          </p:txBody>
        </p:sp>
        <p:pic>
          <p:nvPicPr>
            <p:cNvPr id="35" name="Graphic 118">
              <a:extLst>
                <a:ext uri="{FF2B5EF4-FFF2-40B4-BE49-F238E27FC236}">
                  <a16:creationId xmlns:a16="http://schemas.microsoft.com/office/drawing/2014/main" id="{22CAA697-2296-AB46-963F-5FBFE28DCF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2389" y="4547009"/>
              <a:ext cx="576000" cy="576000"/>
            </a:xfrm>
            <a:prstGeom prst="rect">
              <a:avLst/>
            </a:prstGeom>
          </p:spPr>
        </p:pic>
        <p:sp>
          <p:nvSpPr>
            <p:cNvPr id="36" name="TextBox 35">
              <a:extLst>
                <a:ext uri="{FF2B5EF4-FFF2-40B4-BE49-F238E27FC236}">
                  <a16:creationId xmlns:a16="http://schemas.microsoft.com/office/drawing/2014/main" id="{ABD6A417-4B3C-6A4A-81BA-F2A7204E03AC}"/>
                </a:ext>
              </a:extLst>
            </p:cNvPr>
            <p:cNvSpPr txBox="1"/>
            <p:nvPr/>
          </p:nvSpPr>
          <p:spPr>
            <a:xfrm>
              <a:off x="2857515" y="5142092"/>
              <a:ext cx="89536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IAM</a:t>
              </a:r>
            </a:p>
          </p:txBody>
        </p:sp>
        <p:pic>
          <p:nvPicPr>
            <p:cNvPr id="37" name="Graphic 120">
              <a:extLst>
                <a:ext uri="{FF2B5EF4-FFF2-40B4-BE49-F238E27FC236}">
                  <a16:creationId xmlns:a16="http://schemas.microsoft.com/office/drawing/2014/main" id="{29AAA392-437B-104C-8107-2128B6573E1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25901" y="4547009"/>
              <a:ext cx="576000" cy="576000"/>
            </a:xfrm>
            <a:prstGeom prst="rect">
              <a:avLst/>
            </a:prstGeom>
          </p:spPr>
        </p:pic>
        <p:sp>
          <p:nvSpPr>
            <p:cNvPr id="38" name="TextBox 37">
              <a:extLst>
                <a:ext uri="{FF2B5EF4-FFF2-40B4-BE49-F238E27FC236}">
                  <a16:creationId xmlns:a16="http://schemas.microsoft.com/office/drawing/2014/main" id="{CAFECB64-10F5-CA4E-A751-0662743F4831}"/>
                </a:ext>
              </a:extLst>
            </p:cNvPr>
            <p:cNvSpPr txBox="1"/>
            <p:nvPr/>
          </p:nvSpPr>
          <p:spPr>
            <a:xfrm>
              <a:off x="4950201" y="6248250"/>
              <a:ext cx="635515"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IAM Identity Center</a:t>
              </a:r>
            </a:p>
          </p:txBody>
        </p:sp>
        <p:pic>
          <p:nvPicPr>
            <p:cNvPr id="39" name="Graphic 122">
              <a:extLst>
                <a:ext uri="{FF2B5EF4-FFF2-40B4-BE49-F238E27FC236}">
                  <a16:creationId xmlns:a16="http://schemas.microsoft.com/office/drawing/2014/main" id="{9111603F-F389-9D4C-A508-7872100F6A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03140" y="5644105"/>
              <a:ext cx="576000" cy="576000"/>
            </a:xfrm>
            <a:prstGeom prst="rect">
              <a:avLst/>
            </a:prstGeom>
          </p:spPr>
        </p:pic>
        <p:sp>
          <p:nvSpPr>
            <p:cNvPr id="48" name="TextBox 47">
              <a:extLst>
                <a:ext uri="{FF2B5EF4-FFF2-40B4-BE49-F238E27FC236}">
                  <a16:creationId xmlns:a16="http://schemas.microsoft.com/office/drawing/2014/main" id="{F474F8E7-5DFA-6D4E-960D-0927C3E71F49}"/>
                </a:ext>
              </a:extLst>
            </p:cNvPr>
            <p:cNvSpPr txBox="1"/>
            <p:nvPr/>
          </p:nvSpPr>
          <p:spPr>
            <a:xfrm>
              <a:off x="3210926" y="1874588"/>
              <a:ext cx="640253"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VPC</a:t>
              </a:r>
            </a:p>
          </p:txBody>
        </p:sp>
        <p:pic>
          <p:nvPicPr>
            <p:cNvPr id="49" name="Graphic 132">
              <a:extLst>
                <a:ext uri="{FF2B5EF4-FFF2-40B4-BE49-F238E27FC236}">
                  <a16:creationId xmlns:a16="http://schemas.microsoft.com/office/drawing/2014/main" id="{F6D8CBCF-731A-3543-A9A2-D04D2E5B4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30115" y="1274317"/>
              <a:ext cx="590328" cy="590328"/>
            </a:xfrm>
            <a:prstGeom prst="rect">
              <a:avLst/>
            </a:prstGeom>
          </p:spPr>
        </p:pic>
        <p:sp>
          <p:nvSpPr>
            <p:cNvPr id="50" name="TextBox 49">
              <a:extLst>
                <a:ext uri="{FF2B5EF4-FFF2-40B4-BE49-F238E27FC236}">
                  <a16:creationId xmlns:a16="http://schemas.microsoft.com/office/drawing/2014/main" id="{5B4D7B14-6A4E-4C4F-8B62-F73FFB89CB3C}"/>
                </a:ext>
              </a:extLst>
            </p:cNvPr>
            <p:cNvSpPr txBox="1"/>
            <p:nvPr/>
          </p:nvSpPr>
          <p:spPr>
            <a:xfrm>
              <a:off x="2338904" y="6248250"/>
              <a:ext cx="633227"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WAF</a:t>
              </a:r>
            </a:p>
          </p:txBody>
        </p:sp>
        <p:pic>
          <p:nvPicPr>
            <p:cNvPr id="51" name="Graphic 134">
              <a:extLst>
                <a:ext uri="{FF2B5EF4-FFF2-40B4-BE49-F238E27FC236}">
                  <a16:creationId xmlns:a16="http://schemas.microsoft.com/office/drawing/2014/main" id="{B4ED574D-87C9-E04D-A25C-4F93890FD0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378300" y="5644105"/>
              <a:ext cx="576000" cy="576000"/>
            </a:xfrm>
            <a:prstGeom prst="rect">
              <a:avLst/>
            </a:prstGeom>
          </p:spPr>
        </p:pic>
        <p:sp>
          <p:nvSpPr>
            <p:cNvPr id="52" name="TextBox 51">
              <a:extLst>
                <a:ext uri="{FF2B5EF4-FFF2-40B4-BE49-F238E27FC236}">
                  <a16:creationId xmlns:a16="http://schemas.microsoft.com/office/drawing/2014/main" id="{BEDE0537-BB81-814F-B012-BED255BF5070}"/>
                </a:ext>
              </a:extLst>
            </p:cNvPr>
            <p:cNvSpPr txBox="1"/>
            <p:nvPr/>
          </p:nvSpPr>
          <p:spPr>
            <a:xfrm>
              <a:off x="2250685" y="5142092"/>
              <a:ext cx="76205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Shield</a:t>
              </a:r>
            </a:p>
          </p:txBody>
        </p:sp>
        <p:pic>
          <p:nvPicPr>
            <p:cNvPr id="53" name="Graphic 136">
              <a:extLst>
                <a:ext uri="{FF2B5EF4-FFF2-40B4-BE49-F238E27FC236}">
                  <a16:creationId xmlns:a16="http://schemas.microsoft.com/office/drawing/2014/main" id="{5D4549F2-65E4-5044-BFE3-E50A963DDD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69302" y="4547010"/>
              <a:ext cx="576000" cy="576000"/>
            </a:xfrm>
            <a:prstGeom prst="rect">
              <a:avLst/>
            </a:prstGeom>
          </p:spPr>
        </p:pic>
        <p:sp>
          <p:nvSpPr>
            <p:cNvPr id="54" name="TextBox 53">
              <a:extLst>
                <a:ext uri="{FF2B5EF4-FFF2-40B4-BE49-F238E27FC236}">
                  <a16:creationId xmlns:a16="http://schemas.microsoft.com/office/drawing/2014/main" id="{D9E8FD76-4819-2A4F-84F1-A6F40386CF88}"/>
                </a:ext>
              </a:extLst>
            </p:cNvPr>
            <p:cNvSpPr txBox="1"/>
            <p:nvPr/>
          </p:nvSpPr>
          <p:spPr>
            <a:xfrm>
              <a:off x="3515967" y="5142092"/>
              <a:ext cx="826228"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Secrets Manager</a:t>
              </a:r>
            </a:p>
          </p:txBody>
        </p:sp>
        <p:pic>
          <p:nvPicPr>
            <p:cNvPr id="55" name="Graphic 138">
              <a:extLst>
                <a:ext uri="{FF2B5EF4-FFF2-40B4-BE49-F238E27FC236}">
                  <a16:creationId xmlns:a16="http://schemas.microsoft.com/office/drawing/2014/main" id="{10F5CEFC-8E0D-9A4C-83D8-1DB03534C03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84145" y="4547009"/>
              <a:ext cx="576000" cy="576000"/>
            </a:xfrm>
            <a:prstGeom prst="rect">
              <a:avLst/>
            </a:prstGeom>
          </p:spPr>
        </p:pic>
        <p:sp>
          <p:nvSpPr>
            <p:cNvPr id="56" name="TextBox 55">
              <a:extLst>
                <a:ext uri="{FF2B5EF4-FFF2-40B4-BE49-F238E27FC236}">
                  <a16:creationId xmlns:a16="http://schemas.microsoft.com/office/drawing/2014/main" id="{6845E9D7-6F35-AF4D-A3B2-CD3144A26DBB}"/>
                </a:ext>
              </a:extLst>
            </p:cNvPr>
            <p:cNvSpPr txBox="1"/>
            <p:nvPr/>
          </p:nvSpPr>
          <p:spPr>
            <a:xfrm>
              <a:off x="2945170" y="6248250"/>
              <a:ext cx="68349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Firewall Manager</a:t>
              </a:r>
            </a:p>
          </p:txBody>
        </p:sp>
        <p:pic>
          <p:nvPicPr>
            <p:cNvPr id="57" name="Graphic 140">
              <a:extLst>
                <a:ext uri="{FF2B5EF4-FFF2-40B4-BE49-F238E27FC236}">
                  <a16:creationId xmlns:a16="http://schemas.microsoft.com/office/drawing/2014/main" id="{FC738B6F-18BD-B04A-9BAC-DEBC81B297D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37530" y="5644105"/>
              <a:ext cx="576000" cy="576000"/>
            </a:xfrm>
            <a:prstGeom prst="rect">
              <a:avLst/>
            </a:prstGeom>
          </p:spPr>
        </p:pic>
        <p:sp>
          <p:nvSpPr>
            <p:cNvPr id="65" name="TextBox 64">
              <a:extLst>
                <a:ext uri="{FF2B5EF4-FFF2-40B4-BE49-F238E27FC236}">
                  <a16:creationId xmlns:a16="http://schemas.microsoft.com/office/drawing/2014/main" id="{99E414AF-89AC-3C4F-AD63-2DFC96C773B2}"/>
                </a:ext>
              </a:extLst>
            </p:cNvPr>
            <p:cNvSpPr txBox="1"/>
            <p:nvPr/>
          </p:nvSpPr>
          <p:spPr>
            <a:xfrm>
              <a:off x="3173312" y="2914611"/>
              <a:ext cx="647840"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Direct Connect</a:t>
              </a:r>
            </a:p>
          </p:txBody>
        </p:sp>
        <p:pic>
          <p:nvPicPr>
            <p:cNvPr id="66" name="Graphic 71">
              <a:extLst>
                <a:ext uri="{FF2B5EF4-FFF2-40B4-BE49-F238E27FC236}">
                  <a16:creationId xmlns:a16="http://schemas.microsoft.com/office/drawing/2014/main" id="{A4A7265C-8DA2-DA4C-8AE0-7F091E8591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29474" y="2332641"/>
              <a:ext cx="564543" cy="564543"/>
            </a:xfrm>
            <a:prstGeom prst="rect">
              <a:avLst/>
            </a:prstGeom>
          </p:spPr>
        </p:pic>
        <p:sp>
          <p:nvSpPr>
            <p:cNvPr id="67" name="TextBox 66">
              <a:extLst>
                <a:ext uri="{FF2B5EF4-FFF2-40B4-BE49-F238E27FC236}">
                  <a16:creationId xmlns:a16="http://schemas.microsoft.com/office/drawing/2014/main" id="{ECF3BAC8-3355-D749-ACBB-8A590BB02446}"/>
                </a:ext>
              </a:extLst>
            </p:cNvPr>
            <p:cNvSpPr txBox="1"/>
            <p:nvPr/>
          </p:nvSpPr>
          <p:spPr>
            <a:xfrm>
              <a:off x="2246342" y="1874588"/>
              <a:ext cx="816830"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Transit Gateway </a:t>
              </a:r>
            </a:p>
          </p:txBody>
        </p:sp>
        <p:pic>
          <p:nvPicPr>
            <p:cNvPr id="68" name="Graphic 73">
              <a:extLst>
                <a:ext uri="{FF2B5EF4-FFF2-40B4-BE49-F238E27FC236}">
                  <a16:creationId xmlns:a16="http://schemas.microsoft.com/office/drawing/2014/main" id="{8FBA0A14-9DEC-8541-A904-A8E33E67820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375813" y="1274318"/>
              <a:ext cx="592895" cy="592895"/>
            </a:xfrm>
            <a:prstGeom prst="rect">
              <a:avLst/>
            </a:prstGeom>
          </p:spPr>
        </p:pic>
        <p:sp>
          <p:nvSpPr>
            <p:cNvPr id="69" name="TextBox 68">
              <a:extLst>
                <a:ext uri="{FF2B5EF4-FFF2-40B4-BE49-F238E27FC236}">
                  <a16:creationId xmlns:a16="http://schemas.microsoft.com/office/drawing/2014/main" id="{EEC52CB8-A7C4-4F4A-BD76-FA9B6EEAE20A}"/>
                </a:ext>
              </a:extLst>
            </p:cNvPr>
            <p:cNvSpPr txBox="1"/>
            <p:nvPr/>
          </p:nvSpPr>
          <p:spPr>
            <a:xfrm>
              <a:off x="2293084" y="2914611"/>
              <a:ext cx="780608"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VPC </a:t>
              </a:r>
              <a:r>
                <a:rPr kumimoji="0" lang="en-US" sz="800" b="0" i="0" u="none" strike="noStrike" kern="1200" cap="none" spc="0" normalizeH="0" baseline="0" noProof="0" dirty="0" err="1">
                  <a:ln>
                    <a:noFill/>
                  </a:ln>
                  <a:solidFill>
                    <a:srgbClr val="000000"/>
                  </a:solidFill>
                  <a:effectLst/>
                  <a:uLnTx/>
                  <a:uFillTx/>
                  <a:latin typeface="Arial"/>
                  <a:ea typeface="+mn-ea"/>
                  <a:cs typeface="+mn-cs"/>
                </a:rPr>
                <a:t>PrivateLink</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0" name="Graphic 75">
              <a:extLst>
                <a:ext uri="{FF2B5EF4-FFF2-40B4-BE49-F238E27FC236}">
                  <a16:creationId xmlns:a16="http://schemas.microsoft.com/office/drawing/2014/main" id="{6125B503-2EF2-9B40-93FE-8BD9DB4E1C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83703" y="2332641"/>
              <a:ext cx="569724" cy="569724"/>
            </a:xfrm>
            <a:prstGeom prst="rect">
              <a:avLst/>
            </a:prstGeom>
          </p:spPr>
        </p:pic>
        <p:sp>
          <p:nvSpPr>
            <p:cNvPr id="73" name="TextBox 72">
              <a:extLst>
                <a:ext uri="{FF2B5EF4-FFF2-40B4-BE49-F238E27FC236}">
                  <a16:creationId xmlns:a16="http://schemas.microsoft.com/office/drawing/2014/main" id="{AA9158A8-7B13-5345-9861-872FABE45BE6}"/>
                </a:ext>
              </a:extLst>
            </p:cNvPr>
            <p:cNvSpPr txBox="1"/>
            <p:nvPr/>
          </p:nvSpPr>
          <p:spPr>
            <a:xfrm>
              <a:off x="4952849" y="1874588"/>
              <a:ext cx="68849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 Directory</a:t>
              </a:r>
            </a:p>
          </p:txBody>
        </p:sp>
        <p:pic>
          <p:nvPicPr>
            <p:cNvPr id="74" name="Graphic 79">
              <a:extLst>
                <a:ext uri="{FF2B5EF4-FFF2-40B4-BE49-F238E27FC236}">
                  <a16:creationId xmlns:a16="http://schemas.microsoft.com/office/drawing/2014/main" id="{A313A8CE-136D-1644-A96F-2C22ABB65B6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000023" y="1274317"/>
              <a:ext cx="587880" cy="587880"/>
            </a:xfrm>
            <a:prstGeom prst="rect">
              <a:avLst/>
            </a:prstGeom>
          </p:spPr>
        </p:pic>
        <p:sp>
          <p:nvSpPr>
            <p:cNvPr id="75" name="TextBox 74">
              <a:extLst>
                <a:ext uri="{FF2B5EF4-FFF2-40B4-BE49-F238E27FC236}">
                  <a16:creationId xmlns:a16="http://schemas.microsoft.com/office/drawing/2014/main" id="{90F4F683-4522-6543-B139-0FD2DE35654F}"/>
                </a:ext>
              </a:extLst>
            </p:cNvPr>
            <p:cNvSpPr txBox="1"/>
            <p:nvPr/>
          </p:nvSpPr>
          <p:spPr>
            <a:xfrm>
              <a:off x="4231738" y="6248250"/>
              <a:ext cx="771496"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r>
                <a:rPr kumimoji="0" lang="en-US" sz="800" b="0" i="0" u="none" strike="noStrike" kern="1200" cap="none" spc="0" normalizeH="0" baseline="0" noProof="0" dirty="0" err="1">
                  <a:ln>
                    <a:noFill/>
                  </a:ln>
                  <a:solidFill>
                    <a:srgbClr val="000000"/>
                  </a:solidFill>
                  <a:effectLst/>
                  <a:uLnTx/>
                  <a:uFillTx/>
                  <a:latin typeface="Arial"/>
                  <a:ea typeface="+mn-ea"/>
                  <a:cs typeface="+mn-cs"/>
                </a:rPr>
                <a:t>CloudHSM</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Graphic 81">
              <a:extLst>
                <a:ext uri="{FF2B5EF4-FFF2-40B4-BE49-F238E27FC236}">
                  <a16:creationId xmlns:a16="http://schemas.microsoft.com/office/drawing/2014/main" id="{83DEF15C-EFE0-D440-8ED4-CF11C92CD2D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347261" y="5644105"/>
              <a:ext cx="576000" cy="576000"/>
            </a:xfrm>
            <a:prstGeom prst="rect">
              <a:avLst/>
            </a:prstGeom>
          </p:spPr>
        </p:pic>
        <p:sp>
          <p:nvSpPr>
            <p:cNvPr id="77" name="TextBox 76">
              <a:extLst>
                <a:ext uri="{FF2B5EF4-FFF2-40B4-BE49-F238E27FC236}">
                  <a16:creationId xmlns:a16="http://schemas.microsoft.com/office/drawing/2014/main" id="{7510E2B4-80C0-EC4D-914E-506A2ECD9EA5}"/>
                </a:ext>
              </a:extLst>
            </p:cNvPr>
            <p:cNvSpPr txBox="1"/>
            <p:nvPr/>
          </p:nvSpPr>
          <p:spPr>
            <a:xfrm>
              <a:off x="3576106" y="6248250"/>
              <a:ext cx="75644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Certificate Manager</a:t>
              </a:r>
            </a:p>
          </p:txBody>
        </p:sp>
        <p:pic>
          <p:nvPicPr>
            <p:cNvPr id="78" name="Graphic 83">
              <a:extLst>
                <a:ext uri="{FF2B5EF4-FFF2-40B4-BE49-F238E27FC236}">
                  <a16:creationId xmlns:a16="http://schemas.microsoft.com/office/drawing/2014/main" id="{B501A455-8DB0-F040-A83E-F434DBC5212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696761" y="5644105"/>
              <a:ext cx="576000" cy="576000"/>
            </a:xfrm>
            <a:prstGeom prst="rect">
              <a:avLst/>
            </a:prstGeom>
          </p:spPr>
        </p:pic>
        <p:pic>
          <p:nvPicPr>
            <p:cNvPr id="87" name="Graphic 106">
              <a:extLst>
                <a:ext uri="{FF2B5EF4-FFF2-40B4-BE49-F238E27FC236}">
                  <a16:creationId xmlns:a16="http://schemas.microsoft.com/office/drawing/2014/main" id="{8D04D5C3-A12B-C94C-823C-FBA049FEF00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24644" y="2332641"/>
              <a:ext cx="567917" cy="567917"/>
            </a:xfrm>
            <a:prstGeom prst="rect">
              <a:avLst/>
            </a:prstGeom>
          </p:spPr>
        </p:pic>
        <p:sp>
          <p:nvSpPr>
            <p:cNvPr id="88" name="TextBox 87">
              <a:extLst>
                <a:ext uri="{FF2B5EF4-FFF2-40B4-BE49-F238E27FC236}">
                  <a16:creationId xmlns:a16="http://schemas.microsoft.com/office/drawing/2014/main" id="{FCBE8BFA-15FF-6348-9F15-2F1AC62560A4}"/>
                </a:ext>
              </a:extLst>
            </p:cNvPr>
            <p:cNvSpPr txBox="1"/>
            <p:nvPr/>
          </p:nvSpPr>
          <p:spPr>
            <a:xfrm>
              <a:off x="4030302" y="2914611"/>
              <a:ext cx="759279"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Resource Access manager</a:t>
              </a:r>
            </a:p>
          </p:txBody>
        </p:sp>
        <p:sp>
          <p:nvSpPr>
            <p:cNvPr id="89" name="TextBox 88">
              <a:extLst>
                <a:ext uri="{FF2B5EF4-FFF2-40B4-BE49-F238E27FC236}">
                  <a16:creationId xmlns:a16="http://schemas.microsoft.com/office/drawing/2014/main" id="{B45F7A59-6F99-B34C-83AF-E1CDDA629F68}"/>
                </a:ext>
              </a:extLst>
            </p:cNvPr>
            <p:cNvSpPr txBox="1"/>
            <p:nvPr/>
          </p:nvSpPr>
          <p:spPr>
            <a:xfrm>
              <a:off x="4978650" y="2914611"/>
              <a:ext cx="673013"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Directory Service</a:t>
              </a:r>
            </a:p>
          </p:txBody>
        </p:sp>
        <p:pic>
          <p:nvPicPr>
            <p:cNvPr id="90" name="Graphic 147">
              <a:extLst>
                <a:ext uri="{FF2B5EF4-FFF2-40B4-BE49-F238E27FC236}">
                  <a16:creationId xmlns:a16="http://schemas.microsoft.com/office/drawing/2014/main" id="{BD2BF4F1-4D5D-A14D-BD5C-7BCD7200434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992631" y="2332641"/>
              <a:ext cx="573615" cy="573615"/>
            </a:xfrm>
            <a:prstGeom prst="rect">
              <a:avLst/>
            </a:prstGeom>
          </p:spPr>
        </p:pic>
        <p:sp>
          <p:nvSpPr>
            <p:cNvPr id="91" name="TextBox 90">
              <a:extLst>
                <a:ext uri="{FF2B5EF4-FFF2-40B4-BE49-F238E27FC236}">
                  <a16:creationId xmlns:a16="http://schemas.microsoft.com/office/drawing/2014/main" id="{DC84C98E-0B04-6142-AC5D-26B00A4F1DC7}"/>
                </a:ext>
              </a:extLst>
            </p:cNvPr>
            <p:cNvSpPr txBox="1"/>
            <p:nvPr/>
          </p:nvSpPr>
          <p:spPr>
            <a:xfrm>
              <a:off x="4902772" y="5142092"/>
              <a:ext cx="762339"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Cognito</a:t>
              </a:r>
            </a:p>
          </p:txBody>
        </p:sp>
        <p:pic>
          <p:nvPicPr>
            <p:cNvPr id="92" name="Graphic 149">
              <a:extLst>
                <a:ext uri="{FF2B5EF4-FFF2-40B4-BE49-F238E27FC236}">
                  <a16:creationId xmlns:a16="http://schemas.microsoft.com/office/drawing/2014/main" id="{D124CC4D-5B7A-214D-9137-C032FCBC9CD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00635" y="4547010"/>
              <a:ext cx="576000" cy="576000"/>
            </a:xfrm>
            <a:prstGeom prst="rect">
              <a:avLst/>
            </a:prstGeom>
          </p:spPr>
        </p:pic>
      </p:grpSp>
      <p:grpSp>
        <p:nvGrpSpPr>
          <p:cNvPr id="125" name="Group 124"/>
          <p:cNvGrpSpPr/>
          <p:nvPr/>
        </p:nvGrpSpPr>
        <p:grpSpPr>
          <a:xfrm>
            <a:off x="5829705" y="802752"/>
            <a:ext cx="1665934" cy="5715000"/>
            <a:chOff x="5829705" y="1143000"/>
            <a:chExt cx="1665934" cy="5715000"/>
          </a:xfrm>
        </p:grpSpPr>
        <p:sp>
          <p:nvSpPr>
            <p:cNvPr id="115" name="Rectangle 114"/>
            <p:cNvSpPr/>
            <p:nvPr/>
          </p:nvSpPr>
          <p:spPr>
            <a:xfrm>
              <a:off x="5829705" y="1143000"/>
              <a:ext cx="1665934" cy="5715000"/>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BD7765-2AA2-2346-A4B8-A55D389C7916}"/>
                </a:ext>
              </a:extLst>
            </p:cNvPr>
            <p:cNvSpPr txBox="1"/>
            <p:nvPr/>
          </p:nvSpPr>
          <p:spPr>
            <a:xfrm>
              <a:off x="6244312" y="2923700"/>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Inspector</a:t>
              </a:r>
            </a:p>
          </p:txBody>
        </p:sp>
        <p:pic>
          <p:nvPicPr>
            <p:cNvPr id="25" name="Graphic 108">
              <a:extLst>
                <a:ext uri="{FF2B5EF4-FFF2-40B4-BE49-F238E27FC236}">
                  <a16:creationId xmlns:a16="http://schemas.microsoft.com/office/drawing/2014/main" id="{0DB61091-ABDB-954D-8474-2C03417CF40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356838" y="2335763"/>
              <a:ext cx="576000" cy="576000"/>
            </a:xfrm>
            <a:prstGeom prst="rect">
              <a:avLst/>
            </a:prstGeom>
          </p:spPr>
        </p:pic>
        <p:sp>
          <p:nvSpPr>
            <p:cNvPr id="26" name="TextBox 25">
              <a:extLst>
                <a:ext uri="{FF2B5EF4-FFF2-40B4-BE49-F238E27FC236}">
                  <a16:creationId xmlns:a16="http://schemas.microsoft.com/office/drawing/2014/main" id="{484C8213-ED36-B246-9B5F-B6C26E5D4BA5}"/>
                </a:ext>
              </a:extLst>
            </p:cNvPr>
            <p:cNvSpPr txBox="1"/>
            <p:nvPr/>
          </p:nvSpPr>
          <p:spPr>
            <a:xfrm>
              <a:off x="6285887" y="5147225"/>
              <a:ext cx="74238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Macie</a:t>
              </a:r>
            </a:p>
          </p:txBody>
        </p:sp>
        <p:pic>
          <p:nvPicPr>
            <p:cNvPr id="27" name="Graphic 110">
              <a:extLst>
                <a:ext uri="{FF2B5EF4-FFF2-40B4-BE49-F238E27FC236}">
                  <a16:creationId xmlns:a16="http://schemas.microsoft.com/office/drawing/2014/main" id="{F858B473-14F7-4C4B-A114-FACFB720E42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64662" y="4559287"/>
              <a:ext cx="576000" cy="576000"/>
            </a:xfrm>
            <a:prstGeom prst="rect">
              <a:avLst/>
            </a:prstGeom>
          </p:spPr>
        </p:pic>
        <p:sp>
          <p:nvSpPr>
            <p:cNvPr id="28" name="TextBox 27">
              <a:extLst>
                <a:ext uri="{FF2B5EF4-FFF2-40B4-BE49-F238E27FC236}">
                  <a16:creationId xmlns:a16="http://schemas.microsoft.com/office/drawing/2014/main" id="{9A3AA445-4DA8-5041-89B6-84E1A7E1197C}"/>
                </a:ext>
              </a:extLst>
            </p:cNvPr>
            <p:cNvSpPr txBox="1"/>
            <p:nvPr/>
          </p:nvSpPr>
          <p:spPr>
            <a:xfrm>
              <a:off x="6226467" y="1855646"/>
              <a:ext cx="82139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GuardDuty</a:t>
              </a:r>
            </a:p>
          </p:txBody>
        </p:sp>
        <p:pic>
          <p:nvPicPr>
            <p:cNvPr id="29" name="Graphic 112">
              <a:extLst>
                <a:ext uri="{FF2B5EF4-FFF2-40B4-BE49-F238E27FC236}">
                  <a16:creationId xmlns:a16="http://schemas.microsoft.com/office/drawing/2014/main" id="{21BAD5BD-9C78-294E-8847-483372C4310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63652" y="1271147"/>
              <a:ext cx="576000" cy="576000"/>
            </a:xfrm>
            <a:prstGeom prst="rect">
              <a:avLst/>
            </a:prstGeom>
          </p:spPr>
        </p:pic>
        <p:sp>
          <p:nvSpPr>
            <p:cNvPr id="95" name="TextBox 94">
              <a:extLst>
                <a:ext uri="{FF2B5EF4-FFF2-40B4-BE49-F238E27FC236}">
                  <a16:creationId xmlns:a16="http://schemas.microsoft.com/office/drawing/2014/main" id="{DD3CC9F8-B5DA-A840-A6E1-A79DB6024B7E}"/>
                </a:ext>
              </a:extLst>
            </p:cNvPr>
            <p:cNvSpPr txBox="1"/>
            <p:nvPr/>
          </p:nvSpPr>
          <p:spPr>
            <a:xfrm>
              <a:off x="6227555" y="6224668"/>
              <a:ext cx="86416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Hub </a:t>
              </a:r>
            </a:p>
          </p:txBody>
        </p:sp>
        <p:pic>
          <p:nvPicPr>
            <p:cNvPr id="96" name="Graphic 103">
              <a:extLst>
                <a:ext uri="{FF2B5EF4-FFF2-40B4-BE49-F238E27FC236}">
                  <a16:creationId xmlns:a16="http://schemas.microsoft.com/office/drawing/2014/main" id="{0F432F9B-97AB-974C-9220-DBC344746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804" y="5644105"/>
              <a:ext cx="576000" cy="576000"/>
            </a:xfrm>
            <a:prstGeom prst="rect">
              <a:avLst/>
            </a:prstGeom>
          </p:spPr>
        </p:pic>
      </p:grpSp>
      <p:grpSp>
        <p:nvGrpSpPr>
          <p:cNvPr id="129" name="Group 128"/>
          <p:cNvGrpSpPr/>
          <p:nvPr/>
        </p:nvGrpSpPr>
        <p:grpSpPr>
          <a:xfrm>
            <a:off x="10021284" y="802752"/>
            <a:ext cx="1972130" cy="5715000"/>
            <a:chOff x="10021284" y="1143000"/>
            <a:chExt cx="1972130" cy="5715000"/>
          </a:xfrm>
        </p:grpSpPr>
        <p:sp>
          <p:nvSpPr>
            <p:cNvPr id="117" name="Rectangle 116"/>
            <p:cNvSpPr/>
            <p:nvPr/>
          </p:nvSpPr>
          <p:spPr>
            <a:xfrm>
              <a:off x="10021284" y="1143000"/>
              <a:ext cx="1972130" cy="57150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EE205EB-3302-F14D-AD9E-A7FF141E966E}"/>
                </a:ext>
              </a:extLst>
            </p:cNvPr>
            <p:cNvSpPr txBox="1"/>
            <p:nvPr/>
          </p:nvSpPr>
          <p:spPr>
            <a:xfrm>
              <a:off x="10049702" y="6229616"/>
              <a:ext cx="738208" cy="220510"/>
            </a:xfrm>
            <a:prstGeom prst="rect">
              <a:avLst/>
            </a:prstGeom>
            <a:noFill/>
          </p:spPr>
          <p:txBody>
            <a:bodyPr wrap="square" rtlCol="0">
              <a:spAutoFit/>
            </a:bodyPr>
            <a:lstStyle>
              <a:defPPr>
                <a:defRPr lang="en-US"/>
              </a:defPPr>
              <a:lvl1pPr algn="ctr">
                <a:defRPr sz="1000"/>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Snapshot</a:t>
              </a:r>
            </a:p>
          </p:txBody>
        </p:sp>
        <p:pic>
          <p:nvPicPr>
            <p:cNvPr id="41" name="Graphic 124">
              <a:extLst>
                <a:ext uri="{FF2B5EF4-FFF2-40B4-BE49-F238E27FC236}">
                  <a16:creationId xmlns:a16="http://schemas.microsoft.com/office/drawing/2014/main" id="{3881F653-C6F7-F84A-BEB5-21EC64E8EFA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152326" y="5675727"/>
              <a:ext cx="580295" cy="580295"/>
            </a:xfrm>
            <a:prstGeom prst="rect">
              <a:avLst/>
            </a:prstGeom>
          </p:spPr>
        </p:pic>
        <p:pic>
          <p:nvPicPr>
            <p:cNvPr id="42" name="Graphic 125">
              <a:extLst>
                <a:ext uri="{FF2B5EF4-FFF2-40B4-BE49-F238E27FC236}">
                  <a16:creationId xmlns:a16="http://schemas.microsoft.com/office/drawing/2014/main" id="{A260EF80-9D82-514E-AA02-51726E60615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370906" y="5675726"/>
              <a:ext cx="568917" cy="568917"/>
            </a:xfrm>
            <a:prstGeom prst="rect">
              <a:avLst/>
            </a:prstGeom>
          </p:spPr>
        </p:pic>
        <p:sp>
          <p:nvSpPr>
            <p:cNvPr id="43" name="TextBox 42">
              <a:extLst>
                <a:ext uri="{FF2B5EF4-FFF2-40B4-BE49-F238E27FC236}">
                  <a16:creationId xmlns:a16="http://schemas.microsoft.com/office/drawing/2014/main" id="{57C0AC6A-F6A3-9D4B-AF2C-BBA66453258B}"/>
                </a:ext>
              </a:extLst>
            </p:cNvPr>
            <p:cNvSpPr txBox="1"/>
            <p:nvPr/>
          </p:nvSpPr>
          <p:spPr>
            <a:xfrm>
              <a:off x="11384321" y="6222875"/>
              <a:ext cx="555502"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Archive</a:t>
              </a:r>
            </a:p>
          </p:txBody>
        </p:sp>
        <p:pic>
          <p:nvPicPr>
            <p:cNvPr id="93" name="Graphic 150">
              <a:extLst>
                <a:ext uri="{FF2B5EF4-FFF2-40B4-BE49-F238E27FC236}">
                  <a16:creationId xmlns:a16="http://schemas.microsoft.com/office/drawing/2014/main" id="{0BB23019-1EAE-AE4D-81F5-C0B44206EAF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0725161" y="4748689"/>
              <a:ext cx="611497" cy="611497"/>
            </a:xfrm>
            <a:prstGeom prst="rect">
              <a:avLst/>
            </a:prstGeom>
          </p:spPr>
        </p:pic>
        <p:sp>
          <p:nvSpPr>
            <p:cNvPr id="94" name="TextBox 93">
              <a:extLst>
                <a:ext uri="{FF2B5EF4-FFF2-40B4-BE49-F238E27FC236}">
                  <a16:creationId xmlns:a16="http://schemas.microsoft.com/office/drawing/2014/main" id="{2B8E91C6-F0F5-B74E-9EFD-FE7D7FAF86A3}"/>
                </a:ext>
              </a:extLst>
            </p:cNvPr>
            <p:cNvSpPr txBox="1"/>
            <p:nvPr/>
          </p:nvSpPr>
          <p:spPr>
            <a:xfrm>
              <a:off x="10475463" y="5326081"/>
              <a:ext cx="11144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S3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Glacier</a:t>
              </a:r>
            </a:p>
          </p:txBody>
        </p:sp>
        <p:sp>
          <p:nvSpPr>
            <p:cNvPr id="99" name="TextBox 98">
              <a:extLst>
                <a:ext uri="{FF2B5EF4-FFF2-40B4-BE49-F238E27FC236}">
                  <a16:creationId xmlns:a16="http://schemas.microsoft.com/office/drawing/2014/main" id="{DB02A111-8634-E14F-9190-1FC12795192E}"/>
                </a:ext>
              </a:extLst>
            </p:cNvPr>
            <p:cNvSpPr txBox="1"/>
            <p:nvPr/>
          </p:nvSpPr>
          <p:spPr>
            <a:xfrm>
              <a:off x="10353599" y="2945868"/>
              <a:ext cx="1231285" cy="220510"/>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CloudFormation</a:t>
              </a:r>
            </a:p>
          </p:txBody>
        </p:sp>
        <p:pic>
          <p:nvPicPr>
            <p:cNvPr id="100" name="Graphic 142">
              <a:extLst>
                <a:ext uri="{FF2B5EF4-FFF2-40B4-BE49-F238E27FC236}">
                  <a16:creationId xmlns:a16="http://schemas.microsoft.com/office/drawing/2014/main" id="{08C68895-33CB-BB4D-8786-76A6F7A277C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0678269" y="2335026"/>
              <a:ext cx="604101" cy="604101"/>
            </a:xfrm>
            <a:prstGeom prst="rect">
              <a:avLst/>
            </a:prstGeom>
          </p:spPr>
        </p:pic>
        <p:sp>
          <p:nvSpPr>
            <p:cNvPr id="101" name="TextBox 100">
              <a:extLst>
                <a:ext uri="{FF2B5EF4-FFF2-40B4-BE49-F238E27FC236}">
                  <a16:creationId xmlns:a16="http://schemas.microsoft.com/office/drawing/2014/main" id="{92520914-4104-0D49-A0BC-CF1419EE5A6D}"/>
                </a:ext>
              </a:extLst>
            </p:cNvPr>
            <p:cNvSpPr txBox="1"/>
            <p:nvPr/>
          </p:nvSpPr>
          <p:spPr>
            <a:xfrm>
              <a:off x="10625425" y="1882786"/>
              <a:ext cx="727965" cy="338554"/>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a:ea typeface="+mn-ea"/>
                  <a:cs typeface="+mn-cs"/>
                </a:rPr>
                <a:t>OpsWorks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 name="Graphic 144">
              <a:extLst>
                <a:ext uri="{FF2B5EF4-FFF2-40B4-BE49-F238E27FC236}">
                  <a16:creationId xmlns:a16="http://schemas.microsoft.com/office/drawing/2014/main" id="{0B4D324B-A59A-AF4E-873E-B0697D9630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703603" y="1272950"/>
              <a:ext cx="603909" cy="603909"/>
            </a:xfrm>
            <a:prstGeom prst="rect">
              <a:avLst/>
            </a:prstGeom>
          </p:spPr>
        </p:pic>
      </p:grpSp>
      <p:grpSp>
        <p:nvGrpSpPr>
          <p:cNvPr id="131" name="Group 130"/>
          <p:cNvGrpSpPr/>
          <p:nvPr/>
        </p:nvGrpSpPr>
        <p:grpSpPr>
          <a:xfrm>
            <a:off x="7552801" y="3974455"/>
            <a:ext cx="2411320" cy="2483943"/>
            <a:chOff x="7599659" y="4314703"/>
            <a:chExt cx="2411320" cy="2483943"/>
          </a:xfrm>
        </p:grpSpPr>
        <p:sp>
          <p:nvSpPr>
            <p:cNvPr id="9" name="Rectangle 8">
              <a:extLst>
                <a:ext uri="{FF2B5EF4-FFF2-40B4-BE49-F238E27FC236}">
                  <a16:creationId xmlns:a16="http://schemas.microsoft.com/office/drawing/2014/main" id="{55DDC487-A738-3C45-9670-701FA80196EB}"/>
                </a:ext>
              </a:extLst>
            </p:cNvPr>
            <p:cNvSpPr/>
            <p:nvPr/>
          </p:nvSpPr>
          <p:spPr>
            <a:xfrm>
              <a:off x="8110247" y="4314703"/>
              <a:ext cx="1199048"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Investigate</a:t>
              </a:r>
            </a:p>
          </p:txBody>
        </p:sp>
        <p:sp>
          <p:nvSpPr>
            <p:cNvPr id="44" name="TextBox 43">
              <a:extLst>
                <a:ext uri="{FF2B5EF4-FFF2-40B4-BE49-F238E27FC236}">
                  <a16:creationId xmlns:a16="http://schemas.microsoft.com/office/drawing/2014/main" id="{9D45A60D-72F1-0C4F-8390-68374DB7C5A0}"/>
                </a:ext>
              </a:extLst>
            </p:cNvPr>
            <p:cNvSpPr txBox="1"/>
            <p:nvPr/>
          </p:nvSpPr>
          <p:spPr>
            <a:xfrm>
              <a:off x="9229928" y="5328710"/>
              <a:ext cx="7810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CloudTrail</a:t>
              </a:r>
            </a:p>
          </p:txBody>
        </p:sp>
        <p:pic>
          <p:nvPicPr>
            <p:cNvPr id="45" name="Graphic 128">
              <a:extLst>
                <a:ext uri="{FF2B5EF4-FFF2-40B4-BE49-F238E27FC236}">
                  <a16:creationId xmlns:a16="http://schemas.microsoft.com/office/drawing/2014/main" id="{A4A486AA-0710-3649-AC68-D9DDFBBF8BB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330009" y="4747695"/>
              <a:ext cx="576000" cy="576000"/>
            </a:xfrm>
            <a:prstGeom prst="rect">
              <a:avLst/>
            </a:prstGeom>
          </p:spPr>
        </p:pic>
        <p:sp>
          <p:nvSpPr>
            <p:cNvPr id="46" name="TextBox 45">
              <a:extLst>
                <a:ext uri="{FF2B5EF4-FFF2-40B4-BE49-F238E27FC236}">
                  <a16:creationId xmlns:a16="http://schemas.microsoft.com/office/drawing/2014/main" id="{5799B776-1B54-BC45-A684-8CAFDB09568A}"/>
                </a:ext>
              </a:extLst>
            </p:cNvPr>
            <p:cNvSpPr txBox="1"/>
            <p:nvPr/>
          </p:nvSpPr>
          <p:spPr>
            <a:xfrm>
              <a:off x="8390852" y="5328710"/>
              <a:ext cx="8448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47" name="Graphic 130">
              <a:extLst>
                <a:ext uri="{FF2B5EF4-FFF2-40B4-BE49-F238E27FC236}">
                  <a16:creationId xmlns:a16="http://schemas.microsoft.com/office/drawing/2014/main" id="{D827DD31-599A-D541-A615-62C23A970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504" y="4750511"/>
              <a:ext cx="576000" cy="576000"/>
            </a:xfrm>
            <a:prstGeom prst="rect">
              <a:avLst/>
            </a:prstGeom>
          </p:spPr>
        </p:pic>
        <p:sp>
          <p:nvSpPr>
            <p:cNvPr id="61" name="TextBox 60">
              <a:extLst>
                <a:ext uri="{FF2B5EF4-FFF2-40B4-BE49-F238E27FC236}">
                  <a16:creationId xmlns:a16="http://schemas.microsoft.com/office/drawing/2014/main" id="{3D2D9123-6DF8-3241-9E79-1F2C9AABD505}"/>
                </a:ext>
              </a:extLst>
            </p:cNvPr>
            <p:cNvSpPr txBox="1"/>
            <p:nvPr/>
          </p:nvSpPr>
          <p:spPr>
            <a:xfrm>
              <a:off x="8268283" y="6449961"/>
              <a:ext cx="98604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Personal Health Dashboard</a:t>
              </a:r>
            </a:p>
          </p:txBody>
        </p:sp>
        <p:pic>
          <p:nvPicPr>
            <p:cNvPr id="62" name="Graphic 65">
              <a:extLst>
                <a:ext uri="{FF2B5EF4-FFF2-40B4-BE49-F238E27FC236}">
                  <a16:creationId xmlns:a16="http://schemas.microsoft.com/office/drawing/2014/main" id="{D88CDFE5-C723-DE47-AB61-179AC7B627C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497522" y="5867386"/>
              <a:ext cx="576000" cy="576000"/>
            </a:xfrm>
            <a:prstGeom prst="rect">
              <a:avLst/>
            </a:prstGeom>
          </p:spPr>
        </p:pic>
        <p:sp>
          <p:nvSpPr>
            <p:cNvPr id="63" name="TextBox 62">
              <a:extLst>
                <a:ext uri="{FF2B5EF4-FFF2-40B4-BE49-F238E27FC236}">
                  <a16:creationId xmlns:a16="http://schemas.microsoft.com/office/drawing/2014/main" id="{7AD5C7B0-5AC7-9B47-BA60-2D15A4921BEE}"/>
                </a:ext>
              </a:extLst>
            </p:cNvPr>
            <p:cNvSpPr txBox="1"/>
            <p:nvPr/>
          </p:nvSpPr>
          <p:spPr>
            <a:xfrm>
              <a:off x="9287091" y="6449961"/>
              <a:ext cx="661728"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Route 53</a:t>
              </a:r>
            </a:p>
          </p:txBody>
        </p:sp>
        <p:pic>
          <p:nvPicPr>
            <p:cNvPr id="64" name="Graphic 69">
              <a:extLst>
                <a:ext uri="{FF2B5EF4-FFF2-40B4-BE49-F238E27FC236}">
                  <a16:creationId xmlns:a16="http://schemas.microsoft.com/office/drawing/2014/main" id="{9A520575-AD71-BD4F-98B3-638ECAB290B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326537" y="5867385"/>
              <a:ext cx="576000" cy="576000"/>
            </a:xfrm>
            <a:prstGeom prst="rect">
              <a:avLst/>
            </a:prstGeom>
          </p:spPr>
        </p:pic>
        <p:sp>
          <p:nvSpPr>
            <p:cNvPr id="103" name="TextBox 102">
              <a:extLst>
                <a:ext uri="{FF2B5EF4-FFF2-40B4-BE49-F238E27FC236}">
                  <a16:creationId xmlns:a16="http://schemas.microsoft.com/office/drawing/2014/main" id="{EFED3017-97CB-C245-962A-969F38E93CDD}"/>
                </a:ext>
              </a:extLst>
            </p:cNvPr>
            <p:cNvSpPr txBox="1"/>
            <p:nvPr/>
          </p:nvSpPr>
          <p:spPr>
            <a:xfrm>
              <a:off x="7599659" y="5709961"/>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Detective</a:t>
              </a:r>
            </a:p>
          </p:txBody>
        </p:sp>
        <p:pic>
          <p:nvPicPr>
            <p:cNvPr id="110" name="Picture 109">
              <a:extLst>
                <a:ext uri="{FF2B5EF4-FFF2-40B4-BE49-F238E27FC236}">
                  <a16:creationId xmlns:a16="http://schemas.microsoft.com/office/drawing/2014/main" id="{6DDC1D9B-B118-2B47-8A5F-658CCEB67A11}"/>
                </a:ext>
              </a:extLst>
            </p:cNvPr>
            <p:cNvPicPr>
              <a:picLocks noChangeAspect="1"/>
            </p:cNvPicPr>
            <p:nvPr/>
          </p:nvPicPr>
          <p:blipFill>
            <a:blip r:embed="rId84">
              <a:extLst>
                <a:ext uri="{28A0092B-C50C-407E-A947-70E740481C1C}">
                  <a14:useLocalDpi xmlns:a14="http://schemas.microsoft.com/office/drawing/2010/main" val="0"/>
                </a:ext>
              </a:extLst>
            </a:blip>
            <a:srcRect/>
            <a:stretch/>
          </p:blipFill>
          <p:spPr>
            <a:xfrm>
              <a:off x="7715756" y="5151990"/>
              <a:ext cx="575908" cy="575908"/>
            </a:xfrm>
            <a:prstGeom prst="rect">
              <a:avLst/>
            </a:prstGeom>
          </p:spPr>
        </p:pic>
      </p:grpSp>
      <p:sp>
        <p:nvSpPr>
          <p:cNvPr id="118" name="Rounded Rectangle 117"/>
          <p:cNvSpPr/>
          <p:nvPr/>
        </p:nvSpPr>
        <p:spPr>
          <a:xfrm>
            <a:off x="0" y="3215849"/>
            <a:ext cx="12192000" cy="721513"/>
          </a:xfrm>
          <a:prstGeom prst="chevron">
            <a:avLst>
              <a:gd name="adj" fmla="val 28877"/>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C6EDA85-45DD-194C-9B53-05F61637CB5B}"/>
              </a:ext>
            </a:extLst>
          </p:cNvPr>
          <p:cNvSpPr/>
          <p:nvPr/>
        </p:nvSpPr>
        <p:spPr>
          <a:xfrm>
            <a:off x="3443409" y="3342535"/>
            <a:ext cx="1174077" cy="468141"/>
          </a:xfrm>
          <a:prstGeom prst="rect">
            <a:avLst/>
          </a:prstGeom>
          <a:noFill/>
        </p:spPr>
        <p:txBody>
          <a:bodyPr wrap="squar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Protect</a:t>
            </a:r>
          </a:p>
        </p:txBody>
      </p:sp>
      <p:sp>
        <p:nvSpPr>
          <p:cNvPr id="12" name="Rectangle 11">
            <a:extLst>
              <a:ext uri="{FF2B5EF4-FFF2-40B4-BE49-F238E27FC236}">
                <a16:creationId xmlns:a16="http://schemas.microsoft.com/office/drawing/2014/main" id="{5880CF16-63D1-ED49-89D9-5D24FBEE7CE2}"/>
              </a:ext>
            </a:extLst>
          </p:cNvPr>
          <p:cNvSpPr/>
          <p:nvPr/>
        </p:nvSpPr>
        <p:spPr>
          <a:xfrm>
            <a:off x="502244" y="3342535"/>
            <a:ext cx="1181544"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Identify</a:t>
            </a:r>
          </a:p>
        </p:txBody>
      </p:sp>
      <p:sp>
        <p:nvSpPr>
          <p:cNvPr id="10" name="Rectangle 9">
            <a:extLst>
              <a:ext uri="{FF2B5EF4-FFF2-40B4-BE49-F238E27FC236}">
                <a16:creationId xmlns:a16="http://schemas.microsoft.com/office/drawing/2014/main" id="{18378C57-60FF-B74F-A136-0B3E35EFF415}"/>
              </a:ext>
            </a:extLst>
          </p:cNvPr>
          <p:cNvSpPr/>
          <p:nvPr/>
        </p:nvSpPr>
        <p:spPr>
          <a:xfrm>
            <a:off x="10429899" y="3342535"/>
            <a:ext cx="1225466"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Recover</a:t>
            </a:r>
          </a:p>
        </p:txBody>
      </p:sp>
      <p:sp>
        <p:nvSpPr>
          <p:cNvPr id="6" name="Rectangle 5">
            <a:extLst>
              <a:ext uri="{FF2B5EF4-FFF2-40B4-BE49-F238E27FC236}">
                <a16:creationId xmlns:a16="http://schemas.microsoft.com/office/drawing/2014/main" id="{6E1B8F3E-FE06-6949-8184-4151D03CD517}"/>
              </a:ext>
            </a:extLst>
          </p:cNvPr>
          <p:cNvSpPr/>
          <p:nvPr/>
        </p:nvSpPr>
        <p:spPr>
          <a:xfrm>
            <a:off x="6174208" y="3342535"/>
            <a:ext cx="1031631"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Detect</a:t>
            </a:r>
          </a:p>
        </p:txBody>
      </p:sp>
      <p:sp>
        <p:nvSpPr>
          <p:cNvPr id="7" name="Rectangle 6">
            <a:extLst>
              <a:ext uri="{FF2B5EF4-FFF2-40B4-BE49-F238E27FC236}">
                <a16:creationId xmlns:a16="http://schemas.microsoft.com/office/drawing/2014/main" id="{A2767755-6EC8-D24A-8740-C306BC04EF31}"/>
              </a:ext>
            </a:extLst>
          </p:cNvPr>
          <p:cNvSpPr/>
          <p:nvPr/>
        </p:nvSpPr>
        <p:spPr>
          <a:xfrm>
            <a:off x="8122472" y="3342535"/>
            <a:ext cx="1318055"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Respond</a:t>
            </a:r>
          </a:p>
        </p:txBody>
      </p:sp>
      <p:sp>
        <p:nvSpPr>
          <p:cNvPr id="127" name="Rounded Rectangle 117">
            <a:extLst>
              <a:ext uri="{FF2B5EF4-FFF2-40B4-BE49-F238E27FC236}">
                <a16:creationId xmlns:a16="http://schemas.microsoft.com/office/drawing/2014/main" id="{04AB745D-1A4C-4FF3-9D65-0274A8CB67F1}"/>
              </a:ext>
            </a:extLst>
          </p:cNvPr>
          <p:cNvSpPr/>
          <p:nvPr/>
        </p:nvSpPr>
        <p:spPr>
          <a:xfrm>
            <a:off x="10049701" y="3215849"/>
            <a:ext cx="2156637" cy="721513"/>
          </a:xfrm>
          <a:prstGeom prst="chevron">
            <a:avLst>
              <a:gd name="adj" fmla="val 28877"/>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9F3E91D-EA2C-487B-ACF2-B17E5E9F89BC}"/>
              </a:ext>
            </a:extLst>
          </p:cNvPr>
          <p:cNvSpPr/>
          <p:nvPr/>
        </p:nvSpPr>
        <p:spPr>
          <a:xfrm>
            <a:off x="7511890" y="802752"/>
            <a:ext cx="2502525" cy="571500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36570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B9D35B-5C9F-47B0-947D-711DAA9D4437}"/>
              </a:ext>
            </a:extLst>
          </p:cNvPr>
          <p:cNvSpPr>
            <a:spLocks noGrp="1"/>
          </p:cNvSpPr>
          <p:nvPr>
            <p:ph type="body" sz="quarter" idx="12"/>
          </p:nvPr>
        </p:nvSpPr>
        <p:spPr/>
        <p:txBody>
          <a:bodyPr/>
          <a:lstStyle/>
          <a:p>
            <a:r>
              <a:rPr lang="en-GB" dirty="0"/>
              <a:t>AWS Well-Architected Tool </a:t>
            </a:r>
          </a:p>
        </p:txBody>
      </p:sp>
      <p:sp>
        <p:nvSpPr>
          <p:cNvPr id="5" name="Rectangle 4">
            <a:extLst>
              <a:ext uri="{FF2B5EF4-FFF2-40B4-BE49-F238E27FC236}">
                <a16:creationId xmlns:a16="http://schemas.microsoft.com/office/drawing/2014/main" id="{1EA12017-96FE-41D9-9EA8-B4B1D6555075}"/>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97">
            <a:extLst>
              <a:ext uri="{FF2B5EF4-FFF2-40B4-BE49-F238E27FC236}">
                <a16:creationId xmlns:a16="http://schemas.microsoft.com/office/drawing/2014/main" id="{665F8ACC-AA1D-474F-947A-89D78CD4B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7" y="745008"/>
            <a:ext cx="2179825" cy="2179825"/>
          </a:xfrm>
          <a:prstGeom prst="rect">
            <a:avLst/>
          </a:prstGeom>
        </p:spPr>
      </p:pic>
    </p:spTree>
    <p:extLst>
      <p:ext uri="{BB962C8B-B14F-4D97-AF65-F5344CB8AC3E}">
        <p14:creationId xmlns:p14="http://schemas.microsoft.com/office/powerpoint/2010/main" val="34274758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7CEA30-ABF1-4F96-A2AC-0E9D536127B8}"/>
              </a:ext>
            </a:extLst>
          </p:cNvPr>
          <p:cNvSpPr>
            <a:spLocks noGrp="1"/>
          </p:cNvSpPr>
          <p:nvPr>
            <p:ph type="body" sz="quarter" idx="10"/>
          </p:nvPr>
        </p:nvSpPr>
        <p:spPr/>
        <p:txBody>
          <a:bodyPr/>
          <a:lstStyle/>
          <a:p>
            <a:r>
              <a:rPr lang="en-GB" dirty="0"/>
              <a:t>AWS Well-Architected Tool </a:t>
            </a:r>
          </a:p>
        </p:txBody>
      </p:sp>
      <p:sp>
        <p:nvSpPr>
          <p:cNvPr id="3" name="Text Placeholder 2">
            <a:extLst>
              <a:ext uri="{FF2B5EF4-FFF2-40B4-BE49-F238E27FC236}">
                <a16:creationId xmlns:a16="http://schemas.microsoft.com/office/drawing/2014/main" id="{4E2CE9CB-0453-429C-A5B0-E9208B8F272E}"/>
              </a:ext>
            </a:extLst>
          </p:cNvPr>
          <p:cNvSpPr>
            <a:spLocks noGrp="1"/>
          </p:cNvSpPr>
          <p:nvPr>
            <p:ph type="body" sz="quarter" idx="11"/>
          </p:nvPr>
        </p:nvSpPr>
        <p:spPr/>
        <p:txBody>
          <a:bodyPr/>
          <a:lstStyle/>
          <a:p>
            <a:r>
              <a:rPr lang="en-US" dirty="0"/>
              <a:t>The AWS Well-Architected Tool is designed to help you review the state of your applications and workloads against architectural best practices, identify opportunities for improvement, and track progress over time.</a:t>
            </a:r>
            <a:endParaRPr lang="en-GB" dirty="0"/>
          </a:p>
        </p:txBody>
      </p:sp>
      <p:pic>
        <p:nvPicPr>
          <p:cNvPr id="1026" name="Picture 2" descr="AWS Well-Architected Tool helps you define your workloads, conduct architectural reviews, and then apply best practices.">
            <a:extLst>
              <a:ext uri="{FF2B5EF4-FFF2-40B4-BE49-F238E27FC236}">
                <a16:creationId xmlns:a16="http://schemas.microsoft.com/office/drawing/2014/main" id="{64F4CA98-1AAB-4AEC-8323-C0B103283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827861"/>
            <a:ext cx="83820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281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B9D35B-5C9F-47B0-947D-711DAA9D4437}"/>
              </a:ext>
            </a:extLst>
          </p:cNvPr>
          <p:cNvSpPr>
            <a:spLocks noGrp="1"/>
          </p:cNvSpPr>
          <p:nvPr>
            <p:ph type="body" sz="quarter" idx="12"/>
          </p:nvPr>
        </p:nvSpPr>
        <p:spPr/>
        <p:txBody>
          <a:bodyPr/>
          <a:lstStyle/>
          <a:p>
            <a:r>
              <a:rPr lang="en-GB" dirty="0"/>
              <a:t>AWS Service </a:t>
            </a:r>
            <a:r>
              <a:rPr lang="en-GB" dirty="0" err="1"/>
              <a:t>Catalog</a:t>
            </a:r>
            <a:endParaRPr lang="en-GB" dirty="0"/>
          </a:p>
        </p:txBody>
      </p:sp>
      <p:sp>
        <p:nvSpPr>
          <p:cNvPr id="5" name="Rectangle 4">
            <a:extLst>
              <a:ext uri="{FF2B5EF4-FFF2-40B4-BE49-F238E27FC236}">
                <a16:creationId xmlns:a16="http://schemas.microsoft.com/office/drawing/2014/main" id="{1EA12017-96FE-41D9-9EA8-B4B1D6555075}"/>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95">
            <a:extLst>
              <a:ext uri="{FF2B5EF4-FFF2-40B4-BE49-F238E27FC236}">
                <a16:creationId xmlns:a16="http://schemas.microsoft.com/office/drawing/2014/main" id="{8912E8F3-B151-444B-B1AA-85CC8CE51A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6" y="745007"/>
            <a:ext cx="2179825" cy="2179825"/>
          </a:xfrm>
          <a:prstGeom prst="rect">
            <a:avLst/>
          </a:prstGeom>
        </p:spPr>
      </p:pic>
    </p:spTree>
    <p:extLst>
      <p:ext uri="{BB962C8B-B14F-4D97-AF65-F5344CB8AC3E}">
        <p14:creationId xmlns:p14="http://schemas.microsoft.com/office/powerpoint/2010/main" val="21098709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35A396-14D6-4023-A12E-1E3AA77844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58040" y="1114613"/>
            <a:ext cx="7714859" cy="5143240"/>
          </a:xfrm>
          <a:prstGeom prst="rect">
            <a:avLst/>
          </a:prstGeom>
        </p:spPr>
      </p:pic>
      <p:pic>
        <p:nvPicPr>
          <p:cNvPr id="10" name="Picture 9">
            <a:extLst>
              <a:ext uri="{FF2B5EF4-FFF2-40B4-BE49-F238E27FC236}">
                <a16:creationId xmlns:a16="http://schemas.microsoft.com/office/drawing/2014/main" id="{5E65EDAD-E111-4CFE-821C-D60FDAF557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58041" y="1114613"/>
            <a:ext cx="7714859" cy="5148830"/>
          </a:xfrm>
          <a:prstGeom prst="rect">
            <a:avLst/>
          </a:prstGeom>
        </p:spPr>
      </p:pic>
      <p:sp>
        <p:nvSpPr>
          <p:cNvPr id="2" name="Text Placeholder 1">
            <a:extLst>
              <a:ext uri="{FF2B5EF4-FFF2-40B4-BE49-F238E27FC236}">
                <a16:creationId xmlns:a16="http://schemas.microsoft.com/office/drawing/2014/main" id="{64E34185-6CC4-4992-8BFD-D133E775F86C}"/>
              </a:ext>
            </a:extLst>
          </p:cNvPr>
          <p:cNvSpPr>
            <a:spLocks noGrp="1"/>
          </p:cNvSpPr>
          <p:nvPr>
            <p:ph type="body" sz="quarter" idx="10"/>
          </p:nvPr>
        </p:nvSpPr>
        <p:spPr/>
        <p:txBody>
          <a:bodyPr/>
          <a:lstStyle/>
          <a:p>
            <a:r>
              <a:rPr lang="en-GB" dirty="0"/>
              <a:t>Fancy having a meal…</a:t>
            </a:r>
          </a:p>
        </p:txBody>
      </p:sp>
      <p:pic>
        <p:nvPicPr>
          <p:cNvPr id="5" name="Picture 4">
            <a:extLst>
              <a:ext uri="{FF2B5EF4-FFF2-40B4-BE49-F238E27FC236}">
                <a16:creationId xmlns:a16="http://schemas.microsoft.com/office/drawing/2014/main" id="{8DC9122F-FEA1-4DFD-83F7-53B56A01282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2379" y="987925"/>
            <a:ext cx="2923676" cy="5466002"/>
          </a:xfrm>
          <a:prstGeom prst="rect">
            <a:avLst/>
          </a:prstGeom>
        </p:spPr>
      </p:pic>
    </p:spTree>
    <p:extLst>
      <p:ext uri="{BB962C8B-B14F-4D97-AF65-F5344CB8AC3E}">
        <p14:creationId xmlns:p14="http://schemas.microsoft.com/office/powerpoint/2010/main" val="31564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01C4D2-3D1D-4B87-93A9-740F3D0A7B0D}"/>
              </a:ext>
            </a:extLst>
          </p:cNvPr>
          <p:cNvSpPr>
            <a:spLocks noGrp="1"/>
          </p:cNvSpPr>
          <p:nvPr>
            <p:ph type="body" sz="quarter" idx="10"/>
          </p:nvPr>
        </p:nvSpPr>
        <p:spPr/>
        <p:txBody>
          <a:bodyPr/>
          <a:lstStyle/>
          <a:p>
            <a:r>
              <a:rPr lang="en-GB" dirty="0"/>
              <a:t>Chefs know it better</a:t>
            </a:r>
          </a:p>
        </p:txBody>
      </p:sp>
      <p:pic>
        <p:nvPicPr>
          <p:cNvPr id="5" name="Picture 4">
            <a:extLst>
              <a:ext uri="{FF2B5EF4-FFF2-40B4-BE49-F238E27FC236}">
                <a16:creationId xmlns:a16="http://schemas.microsoft.com/office/drawing/2014/main" id="{8DC9122F-FEA1-4DFD-83F7-53B56A01282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52379" y="987925"/>
            <a:ext cx="2923676" cy="5466002"/>
          </a:xfrm>
          <a:prstGeom prst="rect">
            <a:avLst/>
          </a:prstGeom>
        </p:spPr>
      </p:pic>
      <p:pic>
        <p:nvPicPr>
          <p:cNvPr id="4" name="Picture 3">
            <a:extLst>
              <a:ext uri="{FF2B5EF4-FFF2-40B4-BE49-F238E27FC236}">
                <a16:creationId xmlns:a16="http://schemas.microsoft.com/office/drawing/2014/main" id="{4DC48055-FF2F-467B-83CB-2F3EE153E0B9}"/>
              </a:ext>
            </a:extLst>
          </p:cNvPr>
          <p:cNvPicPr>
            <a:picLocks noChangeAspect="1"/>
          </p:cNvPicPr>
          <p:nvPr/>
        </p:nvPicPr>
        <p:blipFill rotWithShape="1">
          <a:blip r:embed="rId3"/>
          <a:srcRect r="15717"/>
          <a:stretch/>
        </p:blipFill>
        <p:spPr>
          <a:xfrm>
            <a:off x="4058041" y="1114614"/>
            <a:ext cx="7714859" cy="5148830"/>
          </a:xfrm>
          <a:prstGeom prst="rect">
            <a:avLst/>
          </a:prstGeom>
        </p:spPr>
      </p:pic>
    </p:spTree>
    <p:extLst>
      <p:ext uri="{BB962C8B-B14F-4D97-AF65-F5344CB8AC3E}">
        <p14:creationId xmlns:p14="http://schemas.microsoft.com/office/powerpoint/2010/main" val="376799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179356-ED39-46C6-AE20-CF525FC30BD6}"/>
              </a:ext>
            </a:extLst>
          </p:cNvPr>
          <p:cNvSpPr>
            <a:spLocks noGrp="1"/>
          </p:cNvSpPr>
          <p:nvPr>
            <p:ph type="body" sz="quarter" idx="10"/>
          </p:nvPr>
        </p:nvSpPr>
        <p:spPr/>
        <p:txBody>
          <a:bodyPr/>
          <a:lstStyle/>
          <a:p>
            <a:r>
              <a:rPr lang="en-GB" dirty="0"/>
              <a:t>Where to start?</a:t>
            </a:r>
          </a:p>
        </p:txBody>
      </p:sp>
      <p:pic>
        <p:nvPicPr>
          <p:cNvPr id="4" name="Picture 3">
            <a:extLst>
              <a:ext uri="{FF2B5EF4-FFF2-40B4-BE49-F238E27FC236}">
                <a16:creationId xmlns:a16="http://schemas.microsoft.com/office/drawing/2014/main" id="{F90573A6-8B98-8148-B589-76C39BE4DB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8225" y="780147"/>
            <a:ext cx="10115550" cy="5689996"/>
          </a:xfrm>
          <a:prstGeom prst="rect">
            <a:avLst/>
          </a:prstGeom>
        </p:spPr>
      </p:pic>
    </p:spTree>
    <p:extLst>
      <p:ext uri="{BB962C8B-B14F-4D97-AF65-F5344CB8AC3E}">
        <p14:creationId xmlns:p14="http://schemas.microsoft.com/office/powerpoint/2010/main" val="551776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3E4FF9-AB7E-497C-9119-740F0A91392D}"/>
              </a:ext>
            </a:extLst>
          </p:cNvPr>
          <p:cNvPicPr>
            <a:picLocks noChangeAspect="1"/>
          </p:cNvPicPr>
          <p:nvPr/>
        </p:nvPicPr>
        <p:blipFill>
          <a:blip r:embed="rId2"/>
          <a:stretch>
            <a:fillRect/>
          </a:stretch>
        </p:blipFill>
        <p:spPr>
          <a:xfrm>
            <a:off x="4058041" y="1114614"/>
            <a:ext cx="7714858" cy="5143238"/>
          </a:xfrm>
          <a:prstGeom prst="rect">
            <a:avLst/>
          </a:prstGeom>
        </p:spPr>
      </p:pic>
      <p:sp>
        <p:nvSpPr>
          <p:cNvPr id="2" name="Text Placeholder 1">
            <a:extLst>
              <a:ext uri="{FF2B5EF4-FFF2-40B4-BE49-F238E27FC236}">
                <a16:creationId xmlns:a16="http://schemas.microsoft.com/office/drawing/2014/main" id="{E628CF8F-1726-45CC-9D14-E64B2C06CE0C}"/>
              </a:ext>
            </a:extLst>
          </p:cNvPr>
          <p:cNvSpPr>
            <a:spLocks noGrp="1"/>
          </p:cNvSpPr>
          <p:nvPr>
            <p:ph type="body" sz="quarter" idx="10"/>
          </p:nvPr>
        </p:nvSpPr>
        <p:spPr/>
        <p:txBody>
          <a:bodyPr/>
          <a:lstStyle/>
          <a:p>
            <a:r>
              <a:rPr lang="en-GB" dirty="0"/>
              <a:t>Add dressing (if needed)…</a:t>
            </a:r>
          </a:p>
        </p:txBody>
      </p:sp>
      <p:pic>
        <p:nvPicPr>
          <p:cNvPr id="5" name="Picture 4">
            <a:extLst>
              <a:ext uri="{FF2B5EF4-FFF2-40B4-BE49-F238E27FC236}">
                <a16:creationId xmlns:a16="http://schemas.microsoft.com/office/drawing/2014/main" id="{8DC9122F-FEA1-4DFD-83F7-53B56A01282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2379" y="987925"/>
            <a:ext cx="2923676" cy="5466002"/>
          </a:xfrm>
          <a:prstGeom prst="rect">
            <a:avLst/>
          </a:prstGeom>
        </p:spPr>
      </p:pic>
    </p:spTree>
    <p:extLst>
      <p:ext uri="{BB962C8B-B14F-4D97-AF65-F5344CB8AC3E}">
        <p14:creationId xmlns:p14="http://schemas.microsoft.com/office/powerpoint/2010/main" val="1213883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4256F-50DA-4D13-BAF4-2B5ACE0F960C}"/>
              </a:ext>
            </a:extLst>
          </p:cNvPr>
          <p:cNvSpPr>
            <a:spLocks noGrp="1"/>
          </p:cNvSpPr>
          <p:nvPr>
            <p:ph type="body" sz="quarter" idx="10"/>
          </p:nvPr>
        </p:nvSpPr>
        <p:spPr/>
        <p:txBody>
          <a:bodyPr/>
          <a:lstStyle/>
          <a:p>
            <a:r>
              <a:rPr lang="en-GB" dirty="0"/>
              <a:t>Current scenario</a:t>
            </a:r>
          </a:p>
        </p:txBody>
      </p:sp>
      <p:sp>
        <p:nvSpPr>
          <p:cNvPr id="3" name="Text Placeholder 2">
            <a:extLst>
              <a:ext uri="{FF2B5EF4-FFF2-40B4-BE49-F238E27FC236}">
                <a16:creationId xmlns:a16="http://schemas.microsoft.com/office/drawing/2014/main" id="{B59D163C-B601-41A3-8B97-7FD65D9F5CDE}"/>
              </a:ext>
            </a:extLst>
          </p:cNvPr>
          <p:cNvSpPr>
            <a:spLocks noGrp="1"/>
          </p:cNvSpPr>
          <p:nvPr>
            <p:ph type="body" sz="quarter" idx="11"/>
          </p:nvPr>
        </p:nvSpPr>
        <p:spPr>
          <a:xfrm>
            <a:off x="4464423" y="780147"/>
            <a:ext cx="7532943" cy="5663516"/>
          </a:xfrm>
        </p:spPr>
        <p:txBody>
          <a:bodyPr/>
          <a:lstStyle/>
          <a:p>
            <a:r>
              <a:rPr lang="en-GB" dirty="0"/>
              <a:t>Developer</a:t>
            </a:r>
          </a:p>
          <a:p>
            <a:pPr lvl="1"/>
            <a:r>
              <a:rPr lang="en-GB" dirty="0"/>
              <a:t>Which version of PHP should be used?</a:t>
            </a:r>
          </a:p>
          <a:p>
            <a:pPr lvl="1"/>
            <a:r>
              <a:rPr lang="en-GB" dirty="0"/>
              <a:t>What tags are relevant for my workload?</a:t>
            </a:r>
          </a:p>
          <a:p>
            <a:pPr lvl="1"/>
            <a:endParaRPr lang="en-GB" dirty="0"/>
          </a:p>
          <a:p>
            <a:pPr lvl="1"/>
            <a:endParaRPr lang="en-GB" dirty="0"/>
          </a:p>
          <a:p>
            <a:r>
              <a:rPr lang="en-GB" dirty="0"/>
              <a:t>Security Team</a:t>
            </a:r>
          </a:p>
          <a:p>
            <a:pPr lvl="1"/>
            <a:r>
              <a:rPr lang="en-GB" dirty="0"/>
              <a:t>Which VPC is suitable for deploying forensic instance?</a:t>
            </a:r>
          </a:p>
          <a:p>
            <a:pPr lvl="1"/>
            <a:r>
              <a:rPr lang="en-GB" dirty="0"/>
              <a:t>Where is the latest AMI?</a:t>
            </a:r>
          </a:p>
          <a:p>
            <a:pPr lvl="1"/>
            <a:endParaRPr lang="en-GB" dirty="0"/>
          </a:p>
          <a:p>
            <a:pPr lvl="1"/>
            <a:endParaRPr lang="en-GB" dirty="0"/>
          </a:p>
          <a:p>
            <a:r>
              <a:rPr lang="en-GB" dirty="0"/>
              <a:t>Sys Admins</a:t>
            </a:r>
          </a:p>
          <a:p>
            <a:pPr lvl="1"/>
            <a:r>
              <a:rPr lang="en-GB" dirty="0"/>
              <a:t>What are best practices for deploying EKS cluster?</a:t>
            </a:r>
          </a:p>
          <a:p>
            <a:pPr lvl="1"/>
            <a:r>
              <a:rPr lang="en-GB" dirty="0"/>
              <a:t>Do we have a template for 3-Tier App?</a:t>
            </a:r>
          </a:p>
          <a:p>
            <a:pPr lvl="1"/>
            <a:endParaRPr lang="en-GB" dirty="0"/>
          </a:p>
          <a:p>
            <a:pPr marL="457200" lvl="1" indent="0">
              <a:buNone/>
            </a:pPr>
            <a:endParaRPr lang="en-GB" dirty="0"/>
          </a:p>
        </p:txBody>
      </p:sp>
      <p:pic>
        <p:nvPicPr>
          <p:cNvPr id="9" name="Picture 8">
            <a:extLst>
              <a:ext uri="{FF2B5EF4-FFF2-40B4-BE49-F238E27FC236}">
                <a16:creationId xmlns:a16="http://schemas.microsoft.com/office/drawing/2014/main" id="{7CAEF74E-DDD7-452C-8A35-4CE7EA2ACD5D}"/>
              </a:ext>
            </a:extLst>
          </p:cNvPr>
          <p:cNvPicPr>
            <a:picLocks noChangeAspect="1"/>
          </p:cNvPicPr>
          <p:nvPr/>
        </p:nvPicPr>
        <p:blipFill rotWithShape="1">
          <a:blip r:embed="rId2">
            <a:extLst>
              <a:ext uri="{28A0092B-C50C-407E-A947-70E740481C1C}">
                <a14:useLocalDpi xmlns:a14="http://schemas.microsoft.com/office/drawing/2010/main" val="0"/>
              </a:ext>
            </a:extLst>
          </a:blip>
          <a:srcRect l="19846" r="18985"/>
          <a:stretch/>
        </p:blipFill>
        <p:spPr>
          <a:xfrm>
            <a:off x="412750" y="1469568"/>
            <a:ext cx="3847278" cy="4284674"/>
          </a:xfrm>
          <a:prstGeom prst="rect">
            <a:avLst/>
          </a:prstGeom>
        </p:spPr>
      </p:pic>
    </p:spTree>
    <p:extLst>
      <p:ext uri="{BB962C8B-B14F-4D97-AF65-F5344CB8AC3E}">
        <p14:creationId xmlns:p14="http://schemas.microsoft.com/office/powerpoint/2010/main" val="47304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61D60C-C364-4FBE-A635-8BC2C3FC3E81}"/>
              </a:ext>
            </a:extLst>
          </p:cNvPr>
          <p:cNvSpPr>
            <a:spLocks noGrp="1"/>
          </p:cNvSpPr>
          <p:nvPr>
            <p:ph type="body" sz="quarter" idx="10"/>
          </p:nvPr>
        </p:nvSpPr>
        <p:spPr/>
        <p:txBody>
          <a:bodyPr/>
          <a:lstStyle/>
          <a:p>
            <a:r>
              <a:rPr lang="en-GB" dirty="0"/>
              <a:t>In AWS Context</a:t>
            </a:r>
          </a:p>
        </p:txBody>
      </p:sp>
      <p:grpSp>
        <p:nvGrpSpPr>
          <p:cNvPr id="8" name="Group 7">
            <a:extLst>
              <a:ext uri="{FF2B5EF4-FFF2-40B4-BE49-F238E27FC236}">
                <a16:creationId xmlns:a16="http://schemas.microsoft.com/office/drawing/2014/main" id="{DF20ABA9-D240-445C-B6C3-762DDF91BE86}"/>
              </a:ext>
            </a:extLst>
          </p:cNvPr>
          <p:cNvGrpSpPr/>
          <p:nvPr/>
        </p:nvGrpSpPr>
        <p:grpSpPr>
          <a:xfrm>
            <a:off x="2788174" y="741840"/>
            <a:ext cx="2889968" cy="5620860"/>
            <a:chOff x="2788174" y="741840"/>
            <a:chExt cx="2889968" cy="5620860"/>
          </a:xfrm>
        </p:grpSpPr>
        <p:grpSp>
          <p:nvGrpSpPr>
            <p:cNvPr id="7" name="Group 6">
              <a:extLst>
                <a:ext uri="{FF2B5EF4-FFF2-40B4-BE49-F238E27FC236}">
                  <a16:creationId xmlns:a16="http://schemas.microsoft.com/office/drawing/2014/main" id="{0780BC1A-5A5F-47A8-AA88-D144416C131A}"/>
                </a:ext>
              </a:extLst>
            </p:cNvPr>
            <p:cNvGrpSpPr/>
            <p:nvPr/>
          </p:nvGrpSpPr>
          <p:grpSpPr>
            <a:xfrm>
              <a:off x="2788174" y="741840"/>
              <a:ext cx="2889968" cy="5620860"/>
              <a:chOff x="2788174" y="741840"/>
              <a:chExt cx="2889968" cy="5620860"/>
            </a:xfrm>
          </p:grpSpPr>
          <p:grpSp>
            <p:nvGrpSpPr>
              <p:cNvPr id="33" name="Group 32">
                <a:extLst>
                  <a:ext uri="{FF2B5EF4-FFF2-40B4-BE49-F238E27FC236}">
                    <a16:creationId xmlns:a16="http://schemas.microsoft.com/office/drawing/2014/main" id="{5FE6B5F0-07F0-455C-9316-FCFDE02FF46D}"/>
                  </a:ext>
                </a:extLst>
              </p:cNvPr>
              <p:cNvGrpSpPr/>
              <p:nvPr/>
            </p:nvGrpSpPr>
            <p:grpSpPr>
              <a:xfrm>
                <a:off x="2788174" y="1062312"/>
                <a:ext cx="2889968" cy="5300388"/>
                <a:chOff x="925333" y="1281166"/>
                <a:chExt cx="2889968" cy="5300388"/>
              </a:xfrm>
            </p:grpSpPr>
            <p:pic>
              <p:nvPicPr>
                <p:cNvPr id="31" name="Picture 30">
                  <a:extLst>
                    <a:ext uri="{FF2B5EF4-FFF2-40B4-BE49-F238E27FC236}">
                      <a16:creationId xmlns:a16="http://schemas.microsoft.com/office/drawing/2014/main" id="{50F15EB2-A76E-42A1-BBA3-C55CF53EF5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899"/>
                <a:stretch/>
              </p:blipFill>
              <p:spPr>
                <a:xfrm>
                  <a:off x="925333" y="1281166"/>
                  <a:ext cx="2889968" cy="5300388"/>
                </a:xfrm>
                <a:prstGeom prst="rect">
                  <a:avLst/>
                </a:prstGeom>
              </p:spPr>
            </p:pic>
            <p:sp>
              <p:nvSpPr>
                <p:cNvPr id="32" name="Rectangle 31">
                  <a:extLst>
                    <a:ext uri="{FF2B5EF4-FFF2-40B4-BE49-F238E27FC236}">
                      <a16:creationId xmlns:a16="http://schemas.microsoft.com/office/drawing/2014/main" id="{1613E8B8-D804-4147-BB94-2BF17E1C7CF7}"/>
                    </a:ext>
                  </a:extLst>
                </p:cNvPr>
                <p:cNvSpPr/>
                <p:nvPr/>
              </p:nvSpPr>
              <p:spPr>
                <a:xfrm>
                  <a:off x="1143000" y="1447800"/>
                  <a:ext cx="2506188" cy="5019675"/>
                </a:xfrm>
                <a:prstGeom prst="rect">
                  <a:avLst/>
                </a:prstGeom>
                <a:gradFill flip="none" rotWithShape="1">
                  <a:gsLst>
                    <a:gs pos="0">
                      <a:srgbClr val="2F652B"/>
                    </a:gs>
                    <a:gs pos="50000">
                      <a:srgbClr val="1D5C15"/>
                    </a:gs>
                    <a:gs pos="100000">
                      <a:srgbClr val="103F0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2" name="Rectangle 1">
                <a:extLst>
                  <a:ext uri="{FF2B5EF4-FFF2-40B4-BE49-F238E27FC236}">
                    <a16:creationId xmlns:a16="http://schemas.microsoft.com/office/drawing/2014/main" id="{633F0602-B8BF-44BE-88F8-191039135980}"/>
                  </a:ext>
                </a:extLst>
              </p:cNvPr>
              <p:cNvSpPr/>
              <p:nvPr/>
            </p:nvSpPr>
            <p:spPr>
              <a:xfrm>
                <a:off x="3005841" y="741840"/>
                <a:ext cx="22813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mazon Ember Light"/>
                    <a:ea typeface="+mn-ea"/>
                    <a:cs typeface="+mn-cs"/>
                  </a:rPr>
                  <a:t>AWS Service Catalog</a:t>
                </a:r>
              </a:p>
            </p:txBody>
          </p:sp>
        </p:grpSp>
        <p:sp>
          <p:nvSpPr>
            <p:cNvPr id="34" name="Rectangle 33">
              <a:extLst>
                <a:ext uri="{FF2B5EF4-FFF2-40B4-BE49-F238E27FC236}">
                  <a16:creationId xmlns:a16="http://schemas.microsoft.com/office/drawing/2014/main" id="{C613195A-51F3-4475-9583-3B0C1BD470B7}"/>
                </a:ext>
              </a:extLst>
            </p:cNvPr>
            <p:cNvSpPr/>
            <p:nvPr/>
          </p:nvSpPr>
          <p:spPr>
            <a:xfrm>
              <a:off x="3090087" y="1400393"/>
              <a:ext cx="2337696" cy="4743453"/>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1CC9F7"/>
                  </a:solidFill>
                  <a:effectLst/>
                  <a:uLnTx/>
                  <a:uFillTx/>
                  <a:latin typeface="Amazon Ember" panose="02000000000000000000" pitchFamily="2" charset="0"/>
                  <a:ea typeface="Amazon Ember" panose="02000000000000000000" pitchFamily="2" charset="0"/>
                  <a:cs typeface="+mn-cs"/>
                </a:rPr>
                <a:t>FRONTEND PORTFOLIO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Single Server PHP Server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Auto Scale PHP Server</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1CC9F7"/>
                  </a:solidFill>
                  <a:effectLst/>
                  <a:uLnTx/>
                  <a:uFillTx/>
                  <a:latin typeface="Amazon Ember" panose="02000000000000000000" pitchFamily="2" charset="0"/>
                  <a:ea typeface="Amazon Ember" panose="02000000000000000000" pitchFamily="2" charset="0"/>
                  <a:cs typeface="+mn-cs"/>
                </a:rPr>
                <a:t>DATABASES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MySQL Standalone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My SQL with HA</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1CC9F7"/>
                  </a:solidFill>
                  <a:effectLst/>
                  <a:uLnTx/>
                  <a:uFillTx/>
                  <a:latin typeface="Amazon Ember" panose="02000000000000000000" pitchFamily="2" charset="0"/>
                  <a:ea typeface="Amazon Ember" panose="02000000000000000000" pitchFamily="2" charset="0"/>
                  <a:cs typeface="+mn-cs"/>
                </a:rPr>
                <a:t>DEVELOPMENT STACK</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LAMP Stack</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MERN Stack</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Ruby on Rails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Django Stack</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GB" sz="1200" b="0" i="0" u="none" strike="noStrike" kern="1200" cap="none" spc="0" normalizeH="0" baseline="0" noProof="0" dirty="0">
                <a:ln>
                  <a:noFill/>
                </a:ln>
                <a:solidFill>
                  <a:srgbClr val="1CC9F7"/>
                </a:solidFill>
                <a:effectLst/>
                <a:uLnTx/>
                <a:uFillTx/>
                <a:latin typeface="Amazon Ember" panose="02000000000000000000" pitchFamily="2" charset="0"/>
                <a:ea typeface="Amazon Ember" panose="02000000000000000000" pitchFamily="2"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1CC9F7"/>
                  </a:solidFill>
                  <a:effectLst/>
                  <a:uLnTx/>
                  <a:uFillTx/>
                  <a:latin typeface="Amazon Ember" panose="02000000000000000000" pitchFamily="2" charset="0"/>
                  <a:ea typeface="Amazon Ember" panose="02000000000000000000" pitchFamily="2" charset="0"/>
                  <a:cs typeface="+mn-cs"/>
                </a:rPr>
                <a:t>MONITORING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Wireshark</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Nagios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endParaRPr>
            </a:p>
          </p:txBody>
        </p:sp>
      </p:grpSp>
      <p:sp>
        <p:nvSpPr>
          <p:cNvPr id="43" name="Rectangle 42">
            <a:extLst>
              <a:ext uri="{FF2B5EF4-FFF2-40B4-BE49-F238E27FC236}">
                <a16:creationId xmlns:a16="http://schemas.microsoft.com/office/drawing/2014/main" id="{A447A3CB-EC76-41B2-952C-3E0099F66E6E}"/>
              </a:ext>
            </a:extLst>
          </p:cNvPr>
          <p:cNvSpPr/>
          <p:nvPr/>
        </p:nvSpPr>
        <p:spPr>
          <a:xfrm>
            <a:off x="869420" y="1393565"/>
            <a:ext cx="1533359" cy="139871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1CC9F7"/>
                </a:solidFill>
                <a:effectLst/>
                <a:uLnTx/>
                <a:uFillTx/>
                <a:latin typeface="Amazon Ember" panose="02000000000000000000" pitchFamily="2" charset="0"/>
                <a:ea typeface="Amazon Ember" panose="02000000000000000000" pitchFamily="2" charset="0"/>
                <a:cs typeface="+mn-cs"/>
              </a:rPr>
              <a:t>Portfolio</a:t>
            </a:r>
            <a:endParaRPr kumimoji="0" lang="en-GB" sz="1400" b="0" i="1" u="none" strike="noStrike" kern="1200" cap="none" spc="0" normalizeH="0" baseline="0" noProof="0" dirty="0">
              <a:ln>
                <a:noFill/>
              </a:ln>
              <a:solidFill>
                <a:srgbClr val="1CC9F7"/>
              </a:solidFill>
              <a:effectLst/>
              <a:uLnTx/>
              <a:uFillTx/>
              <a:latin typeface="Amazon Ember" panose="02000000000000000000" pitchFamily="2" charset="0"/>
              <a:ea typeface="Amazon Ember" panose="02000000000000000000" pitchFamily="2" charset="0"/>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GB" sz="1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Product 1</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GB" sz="1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Product 2</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GB" sz="1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a:t>
            </a:r>
          </a:p>
        </p:txBody>
      </p:sp>
      <p:grpSp>
        <p:nvGrpSpPr>
          <p:cNvPr id="9" name="Group 8">
            <a:extLst>
              <a:ext uri="{FF2B5EF4-FFF2-40B4-BE49-F238E27FC236}">
                <a16:creationId xmlns:a16="http://schemas.microsoft.com/office/drawing/2014/main" id="{B67DC173-39FC-4C96-9B3A-2D61911F23E0}"/>
              </a:ext>
            </a:extLst>
          </p:cNvPr>
          <p:cNvGrpSpPr/>
          <p:nvPr/>
        </p:nvGrpSpPr>
        <p:grpSpPr>
          <a:xfrm>
            <a:off x="867840" y="2978853"/>
            <a:ext cx="1239442" cy="1053882"/>
            <a:chOff x="867840" y="2978853"/>
            <a:chExt cx="1239442" cy="1053882"/>
          </a:xfrm>
        </p:grpSpPr>
        <p:sp>
          <p:nvSpPr>
            <p:cNvPr id="46" name="Rectangle 45">
              <a:extLst>
                <a:ext uri="{FF2B5EF4-FFF2-40B4-BE49-F238E27FC236}">
                  <a16:creationId xmlns:a16="http://schemas.microsoft.com/office/drawing/2014/main" id="{24795690-3402-4343-BAF5-F4775EE64656}"/>
                </a:ext>
              </a:extLst>
            </p:cNvPr>
            <p:cNvSpPr/>
            <p:nvPr/>
          </p:nvSpPr>
          <p:spPr>
            <a:xfrm>
              <a:off x="867840" y="3447960"/>
              <a:ext cx="123944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Template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Constraints</a:t>
              </a:r>
            </a:p>
          </p:txBody>
        </p:sp>
        <p:sp>
          <p:nvSpPr>
            <p:cNvPr id="51" name="Arrow: Down 50">
              <a:extLst>
                <a:ext uri="{FF2B5EF4-FFF2-40B4-BE49-F238E27FC236}">
                  <a16:creationId xmlns:a16="http://schemas.microsoft.com/office/drawing/2014/main" id="{A992C3DC-93CD-496A-B0CE-3540C26E361C}"/>
                </a:ext>
              </a:extLst>
            </p:cNvPr>
            <p:cNvSpPr/>
            <p:nvPr/>
          </p:nvSpPr>
          <p:spPr>
            <a:xfrm>
              <a:off x="1306807" y="2978853"/>
              <a:ext cx="361507" cy="297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mazon Ember Light"/>
                <a:ea typeface="+mn-ea"/>
                <a:cs typeface="+mn-cs"/>
              </a:endParaRPr>
            </a:p>
          </p:txBody>
        </p:sp>
      </p:grpSp>
      <p:grpSp>
        <p:nvGrpSpPr>
          <p:cNvPr id="10" name="Group 9">
            <a:extLst>
              <a:ext uri="{FF2B5EF4-FFF2-40B4-BE49-F238E27FC236}">
                <a16:creationId xmlns:a16="http://schemas.microsoft.com/office/drawing/2014/main" id="{7BA02E2C-EC22-4702-BDAB-95273E40502B}"/>
              </a:ext>
            </a:extLst>
          </p:cNvPr>
          <p:cNvGrpSpPr/>
          <p:nvPr/>
        </p:nvGrpSpPr>
        <p:grpSpPr>
          <a:xfrm>
            <a:off x="395759" y="4204130"/>
            <a:ext cx="2183611" cy="879408"/>
            <a:chOff x="395759" y="4204130"/>
            <a:chExt cx="2183611" cy="879408"/>
          </a:xfrm>
        </p:grpSpPr>
        <p:sp>
          <p:nvSpPr>
            <p:cNvPr id="48" name="Rectangle 47">
              <a:extLst>
                <a:ext uri="{FF2B5EF4-FFF2-40B4-BE49-F238E27FC236}">
                  <a16:creationId xmlns:a16="http://schemas.microsoft.com/office/drawing/2014/main" id="{75904549-74C4-4BD2-B95F-1718DF7D9C94}"/>
                </a:ext>
              </a:extLst>
            </p:cNvPr>
            <p:cNvSpPr/>
            <p:nvPr/>
          </p:nvSpPr>
          <p:spPr>
            <a:xfrm>
              <a:off x="395759" y="4744984"/>
              <a:ext cx="218361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AWS CloudFormation</a:t>
              </a:r>
            </a:p>
          </p:txBody>
        </p:sp>
        <p:sp>
          <p:nvSpPr>
            <p:cNvPr id="52" name="Arrow: Down 51">
              <a:extLst>
                <a:ext uri="{FF2B5EF4-FFF2-40B4-BE49-F238E27FC236}">
                  <a16:creationId xmlns:a16="http://schemas.microsoft.com/office/drawing/2014/main" id="{8D87DCF4-F430-4495-A8B4-2464A4734617}"/>
                </a:ext>
              </a:extLst>
            </p:cNvPr>
            <p:cNvSpPr/>
            <p:nvPr/>
          </p:nvSpPr>
          <p:spPr>
            <a:xfrm>
              <a:off x="1306806" y="4204130"/>
              <a:ext cx="361507" cy="297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mazon Ember Light"/>
                <a:ea typeface="+mn-ea"/>
                <a:cs typeface="+mn-cs"/>
              </a:endParaRPr>
            </a:p>
          </p:txBody>
        </p:sp>
      </p:grpSp>
      <p:grpSp>
        <p:nvGrpSpPr>
          <p:cNvPr id="11" name="Group 10">
            <a:extLst>
              <a:ext uri="{FF2B5EF4-FFF2-40B4-BE49-F238E27FC236}">
                <a16:creationId xmlns:a16="http://schemas.microsoft.com/office/drawing/2014/main" id="{81DFAA70-58AD-4057-9E3C-DD0E29CEF5BD}"/>
              </a:ext>
            </a:extLst>
          </p:cNvPr>
          <p:cNvGrpSpPr/>
          <p:nvPr/>
        </p:nvGrpSpPr>
        <p:grpSpPr>
          <a:xfrm>
            <a:off x="953601" y="5329362"/>
            <a:ext cx="1067921" cy="1051200"/>
            <a:chOff x="953601" y="5329362"/>
            <a:chExt cx="1067921" cy="1051200"/>
          </a:xfrm>
        </p:grpSpPr>
        <p:sp>
          <p:nvSpPr>
            <p:cNvPr id="49" name="Rectangle 48">
              <a:extLst>
                <a:ext uri="{FF2B5EF4-FFF2-40B4-BE49-F238E27FC236}">
                  <a16:creationId xmlns:a16="http://schemas.microsoft.com/office/drawing/2014/main" id="{BBABC4D9-7937-4C66-999E-7AADC9099A68}"/>
                </a:ext>
              </a:extLst>
            </p:cNvPr>
            <p:cNvSpPr/>
            <p:nvPr/>
          </p:nvSpPr>
          <p:spPr>
            <a:xfrm>
              <a:off x="953601" y="5795787"/>
              <a:ext cx="1067921"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Deployed</a:t>
              </a:r>
            </a:p>
          </p:txBody>
        </p:sp>
        <p:sp>
          <p:nvSpPr>
            <p:cNvPr id="53" name="Arrow: Down 52">
              <a:extLst>
                <a:ext uri="{FF2B5EF4-FFF2-40B4-BE49-F238E27FC236}">
                  <a16:creationId xmlns:a16="http://schemas.microsoft.com/office/drawing/2014/main" id="{F7B493D1-BD7D-4BBD-8EDC-899B4325F8FB}"/>
                </a:ext>
              </a:extLst>
            </p:cNvPr>
            <p:cNvSpPr/>
            <p:nvPr/>
          </p:nvSpPr>
          <p:spPr>
            <a:xfrm>
              <a:off x="1306807" y="5329362"/>
              <a:ext cx="361507" cy="297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mazon Ember Light"/>
                <a:ea typeface="+mn-ea"/>
                <a:cs typeface="+mn-cs"/>
              </a:endParaRPr>
            </a:p>
          </p:txBody>
        </p:sp>
      </p:grpSp>
      <p:grpSp>
        <p:nvGrpSpPr>
          <p:cNvPr id="6" name="Group 5">
            <a:extLst>
              <a:ext uri="{FF2B5EF4-FFF2-40B4-BE49-F238E27FC236}">
                <a16:creationId xmlns:a16="http://schemas.microsoft.com/office/drawing/2014/main" id="{79D2E982-4E6C-4D70-9569-9DD53CA86656}"/>
              </a:ext>
            </a:extLst>
          </p:cNvPr>
          <p:cNvGrpSpPr/>
          <p:nvPr/>
        </p:nvGrpSpPr>
        <p:grpSpPr>
          <a:xfrm>
            <a:off x="6513857" y="740365"/>
            <a:ext cx="5014463" cy="5640196"/>
            <a:chOff x="6513857" y="740365"/>
            <a:chExt cx="5014463" cy="5640196"/>
          </a:xfrm>
        </p:grpSpPr>
        <p:pic>
          <p:nvPicPr>
            <p:cNvPr id="5" name="Picture 4">
              <a:extLst>
                <a:ext uri="{FF2B5EF4-FFF2-40B4-BE49-F238E27FC236}">
                  <a16:creationId xmlns:a16="http://schemas.microsoft.com/office/drawing/2014/main" id="{8DC9122F-FEA1-4DFD-83F7-53B56A01282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899"/>
            <a:stretch/>
          </p:blipFill>
          <p:spPr>
            <a:xfrm>
              <a:off x="6513857" y="1062312"/>
              <a:ext cx="2889968" cy="5300388"/>
            </a:xfrm>
            <a:prstGeom prst="rect">
              <a:avLst/>
            </a:prstGeom>
          </p:spPr>
        </p:pic>
        <p:sp>
          <p:nvSpPr>
            <p:cNvPr id="41" name="Rectangle 40">
              <a:extLst>
                <a:ext uri="{FF2B5EF4-FFF2-40B4-BE49-F238E27FC236}">
                  <a16:creationId xmlns:a16="http://schemas.microsoft.com/office/drawing/2014/main" id="{7FF2905D-6DD5-4D14-998F-67243347FF07}"/>
                </a:ext>
              </a:extLst>
            </p:cNvPr>
            <p:cNvSpPr/>
            <p:nvPr/>
          </p:nvSpPr>
          <p:spPr>
            <a:xfrm>
              <a:off x="7004091" y="740365"/>
              <a:ext cx="19094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mazon Ember Light"/>
                  <a:ea typeface="+mn-ea"/>
                  <a:cs typeface="+mn-cs"/>
                </a:rPr>
                <a:t>Restaurant Menu</a:t>
              </a:r>
            </a:p>
          </p:txBody>
        </p:sp>
        <p:sp>
          <p:nvSpPr>
            <p:cNvPr id="44" name="Rectangle 43">
              <a:extLst>
                <a:ext uri="{FF2B5EF4-FFF2-40B4-BE49-F238E27FC236}">
                  <a16:creationId xmlns:a16="http://schemas.microsoft.com/office/drawing/2014/main" id="{E35D25D2-245A-4868-AF4A-01038E889C35}"/>
                </a:ext>
              </a:extLst>
            </p:cNvPr>
            <p:cNvSpPr/>
            <p:nvPr/>
          </p:nvSpPr>
          <p:spPr>
            <a:xfrm>
              <a:off x="9994961" y="1393565"/>
              <a:ext cx="1533359" cy="139871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1CC9F7"/>
                  </a:solidFill>
                  <a:effectLst/>
                  <a:uLnTx/>
                  <a:uFillTx/>
                  <a:latin typeface="Amazon Ember" panose="02000000000000000000" pitchFamily="2" charset="0"/>
                  <a:ea typeface="Amazon Ember" panose="02000000000000000000" pitchFamily="2" charset="0"/>
                  <a:cs typeface="+mn-cs"/>
                </a:rPr>
                <a:t>Category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GB" sz="1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Dish 1</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GB" sz="1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Dish 2</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GB" sz="1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a:t>
              </a:r>
            </a:p>
          </p:txBody>
        </p:sp>
        <p:sp>
          <p:nvSpPr>
            <p:cNvPr id="45" name="Rectangle 44">
              <a:extLst>
                <a:ext uri="{FF2B5EF4-FFF2-40B4-BE49-F238E27FC236}">
                  <a16:creationId xmlns:a16="http://schemas.microsoft.com/office/drawing/2014/main" id="{C10ED53E-5651-4C52-9017-D03D125ED435}"/>
                </a:ext>
              </a:extLst>
            </p:cNvPr>
            <p:cNvSpPr/>
            <p:nvPr/>
          </p:nvSpPr>
          <p:spPr>
            <a:xfrm>
              <a:off x="9802316" y="3447960"/>
              <a:ext cx="152477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Customization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Instructions</a:t>
              </a:r>
            </a:p>
          </p:txBody>
        </p:sp>
        <p:sp>
          <p:nvSpPr>
            <p:cNvPr id="47" name="Rectangle 46">
              <a:extLst>
                <a:ext uri="{FF2B5EF4-FFF2-40B4-BE49-F238E27FC236}">
                  <a16:creationId xmlns:a16="http://schemas.microsoft.com/office/drawing/2014/main" id="{304DA40B-EA46-4D3D-B066-8400D4CA95C7}"/>
                </a:ext>
              </a:extLst>
            </p:cNvPr>
            <p:cNvSpPr/>
            <p:nvPr/>
          </p:nvSpPr>
          <p:spPr>
            <a:xfrm>
              <a:off x="10256767" y="4744984"/>
              <a:ext cx="61587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Chef</a:t>
              </a:r>
            </a:p>
          </p:txBody>
        </p:sp>
        <p:sp>
          <p:nvSpPr>
            <p:cNvPr id="50" name="Rectangle 49">
              <a:extLst>
                <a:ext uri="{FF2B5EF4-FFF2-40B4-BE49-F238E27FC236}">
                  <a16:creationId xmlns:a16="http://schemas.microsoft.com/office/drawing/2014/main" id="{9656E684-1C3D-4894-A7DD-4AF244B5D2E2}"/>
                </a:ext>
              </a:extLst>
            </p:cNvPr>
            <p:cNvSpPr/>
            <p:nvPr/>
          </p:nvSpPr>
          <p:spPr>
            <a:xfrm>
              <a:off x="10153373" y="5795786"/>
              <a:ext cx="822661"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Dish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Served</a:t>
              </a:r>
            </a:p>
          </p:txBody>
        </p:sp>
        <p:sp>
          <p:nvSpPr>
            <p:cNvPr id="54" name="Arrow: Down 53">
              <a:extLst>
                <a:ext uri="{FF2B5EF4-FFF2-40B4-BE49-F238E27FC236}">
                  <a16:creationId xmlns:a16="http://schemas.microsoft.com/office/drawing/2014/main" id="{7652AB56-1344-4DEB-B2D8-520446538064}"/>
                </a:ext>
              </a:extLst>
            </p:cNvPr>
            <p:cNvSpPr/>
            <p:nvPr/>
          </p:nvSpPr>
          <p:spPr>
            <a:xfrm>
              <a:off x="10337393" y="2982397"/>
              <a:ext cx="361507" cy="297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5" name="Arrow: Down 54">
              <a:extLst>
                <a:ext uri="{FF2B5EF4-FFF2-40B4-BE49-F238E27FC236}">
                  <a16:creationId xmlns:a16="http://schemas.microsoft.com/office/drawing/2014/main" id="{D1708FA1-7224-4750-813B-9FC96B916A9E}"/>
                </a:ext>
              </a:extLst>
            </p:cNvPr>
            <p:cNvSpPr/>
            <p:nvPr/>
          </p:nvSpPr>
          <p:spPr>
            <a:xfrm>
              <a:off x="10337392" y="4207674"/>
              <a:ext cx="361507" cy="297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mazon Ember Light"/>
                <a:ea typeface="+mn-ea"/>
                <a:cs typeface="+mn-cs"/>
              </a:endParaRPr>
            </a:p>
          </p:txBody>
        </p:sp>
        <p:sp>
          <p:nvSpPr>
            <p:cNvPr id="56" name="Arrow: Down 55">
              <a:extLst>
                <a:ext uri="{FF2B5EF4-FFF2-40B4-BE49-F238E27FC236}">
                  <a16:creationId xmlns:a16="http://schemas.microsoft.com/office/drawing/2014/main" id="{451A601E-A980-4378-82FE-3750D7AA32FB}"/>
                </a:ext>
              </a:extLst>
            </p:cNvPr>
            <p:cNvSpPr/>
            <p:nvPr/>
          </p:nvSpPr>
          <p:spPr>
            <a:xfrm>
              <a:off x="10337393" y="5332906"/>
              <a:ext cx="361507" cy="297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mazon Ember Light"/>
                <a:ea typeface="+mn-ea"/>
                <a:cs typeface="+mn-cs"/>
              </a:endParaRPr>
            </a:p>
          </p:txBody>
        </p:sp>
      </p:grpSp>
    </p:spTree>
    <p:extLst>
      <p:ext uri="{BB962C8B-B14F-4D97-AF65-F5344CB8AC3E}">
        <p14:creationId xmlns:p14="http://schemas.microsoft.com/office/powerpoint/2010/main" val="322205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156D6C6A-A4F7-4223-9F3A-546F1BE6E3DF}"/>
              </a:ext>
            </a:extLst>
          </p:cNvPr>
          <p:cNvSpPr/>
          <p:nvPr/>
        </p:nvSpPr>
        <p:spPr>
          <a:xfrm>
            <a:off x="10408305" y="819137"/>
            <a:ext cx="1225551" cy="1907012"/>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Account</a:t>
            </a:r>
          </a:p>
        </p:txBody>
      </p:sp>
      <p:sp>
        <p:nvSpPr>
          <p:cNvPr id="2" name="Text Placeholder 1">
            <a:extLst>
              <a:ext uri="{FF2B5EF4-FFF2-40B4-BE49-F238E27FC236}">
                <a16:creationId xmlns:a16="http://schemas.microsoft.com/office/drawing/2014/main" id="{BEA77CB6-A2A8-4CAE-A510-6E791D2130DE}"/>
              </a:ext>
            </a:extLst>
          </p:cNvPr>
          <p:cNvSpPr>
            <a:spLocks noGrp="1"/>
          </p:cNvSpPr>
          <p:nvPr>
            <p:ph type="body" sz="quarter" idx="10"/>
          </p:nvPr>
        </p:nvSpPr>
        <p:spPr/>
        <p:txBody>
          <a:bodyPr/>
          <a:lstStyle/>
          <a:p>
            <a:r>
              <a:rPr lang="en-GB" dirty="0"/>
              <a:t>How AWS Service </a:t>
            </a:r>
            <a:r>
              <a:rPr lang="en-GB" dirty="0" err="1"/>
              <a:t>Catalog</a:t>
            </a:r>
            <a:r>
              <a:rPr lang="en-GB" dirty="0"/>
              <a:t> works?</a:t>
            </a:r>
          </a:p>
        </p:txBody>
      </p:sp>
      <p:sp>
        <p:nvSpPr>
          <p:cNvPr id="6" name="Rectangle 5">
            <a:extLst>
              <a:ext uri="{FF2B5EF4-FFF2-40B4-BE49-F238E27FC236}">
                <a16:creationId xmlns:a16="http://schemas.microsoft.com/office/drawing/2014/main" id="{8A7CB528-37B8-4642-B3F3-CCE9ECF21199}"/>
              </a:ext>
            </a:extLst>
          </p:cNvPr>
          <p:cNvSpPr/>
          <p:nvPr/>
        </p:nvSpPr>
        <p:spPr>
          <a:xfrm>
            <a:off x="3048401" y="894251"/>
            <a:ext cx="4824428" cy="5652016"/>
          </a:xfrm>
          <a:prstGeom prst="rect">
            <a:avLst/>
          </a:prstGeom>
          <a:solidFill>
            <a:schemeClr val="accent2">
              <a:lumMod val="20000"/>
              <a:lumOff val="80000"/>
            </a:schemeClr>
          </a:solidFill>
          <a:ln>
            <a:solidFill>
              <a:srgbClr val="DC2A3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Service </a:t>
            </a:r>
            <a:r>
              <a:rPr lang="en-GB" dirty="0" err="1">
                <a:solidFill>
                  <a:schemeClr val="tx1"/>
                </a:solidFill>
              </a:rPr>
              <a:t>Catalog</a:t>
            </a:r>
            <a:endParaRPr lang="en-GB" dirty="0">
              <a:solidFill>
                <a:schemeClr val="tx1"/>
              </a:solidFill>
            </a:endParaRPr>
          </a:p>
        </p:txBody>
      </p:sp>
      <p:sp>
        <p:nvSpPr>
          <p:cNvPr id="16" name="Rectangle: Rounded Corners 15">
            <a:extLst>
              <a:ext uri="{FF2B5EF4-FFF2-40B4-BE49-F238E27FC236}">
                <a16:creationId xmlns:a16="http://schemas.microsoft.com/office/drawing/2014/main" id="{B8B1D99D-4714-4E6C-AFAB-BFF1163A8560}"/>
              </a:ext>
            </a:extLst>
          </p:cNvPr>
          <p:cNvSpPr/>
          <p:nvPr/>
        </p:nvSpPr>
        <p:spPr>
          <a:xfrm>
            <a:off x="3218521" y="1320121"/>
            <a:ext cx="2426317" cy="5036474"/>
          </a:xfrm>
          <a:prstGeom prst="roundRect">
            <a:avLst>
              <a:gd name="adj" fmla="val 4944"/>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GB" dirty="0">
                <a:solidFill>
                  <a:schemeClr val="tx1"/>
                </a:solidFill>
              </a:rPr>
              <a:t>Products</a:t>
            </a:r>
          </a:p>
        </p:txBody>
      </p:sp>
      <p:sp>
        <p:nvSpPr>
          <p:cNvPr id="17" name="Rectangle: Rounded Corners 16">
            <a:extLst>
              <a:ext uri="{FF2B5EF4-FFF2-40B4-BE49-F238E27FC236}">
                <a16:creationId xmlns:a16="http://schemas.microsoft.com/office/drawing/2014/main" id="{9AFF626B-D59C-4756-9E00-598398338E39}"/>
              </a:ext>
            </a:extLst>
          </p:cNvPr>
          <p:cNvSpPr/>
          <p:nvPr/>
        </p:nvSpPr>
        <p:spPr>
          <a:xfrm>
            <a:off x="6334241" y="1829755"/>
            <a:ext cx="1412321" cy="1190846"/>
          </a:xfrm>
          <a:prstGeom prst="round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GB" sz="1600" dirty="0">
                <a:solidFill>
                  <a:schemeClr val="tx1"/>
                </a:solidFill>
              </a:rPr>
              <a:t>Portfolio 1</a:t>
            </a:r>
          </a:p>
          <a:p>
            <a:pPr algn="ctr"/>
            <a:r>
              <a:rPr lang="en-GB" sz="1600" dirty="0">
                <a:solidFill>
                  <a:schemeClr val="tx1"/>
                </a:solidFill>
              </a:rPr>
              <a:t>For </a:t>
            </a:r>
          </a:p>
          <a:p>
            <a:pPr algn="ctr"/>
            <a:r>
              <a:rPr lang="en-GB" sz="1600" dirty="0">
                <a:solidFill>
                  <a:schemeClr val="tx1"/>
                </a:solidFill>
              </a:rPr>
              <a:t>Developers</a:t>
            </a:r>
          </a:p>
        </p:txBody>
      </p:sp>
      <p:sp>
        <p:nvSpPr>
          <p:cNvPr id="18" name="Rectangle: Rounded Corners 17">
            <a:extLst>
              <a:ext uri="{FF2B5EF4-FFF2-40B4-BE49-F238E27FC236}">
                <a16:creationId xmlns:a16="http://schemas.microsoft.com/office/drawing/2014/main" id="{30109798-778A-4DD0-8DDF-186FFBEE5BAA}"/>
              </a:ext>
            </a:extLst>
          </p:cNvPr>
          <p:cNvSpPr/>
          <p:nvPr/>
        </p:nvSpPr>
        <p:spPr>
          <a:xfrm>
            <a:off x="6334241" y="4658656"/>
            <a:ext cx="1412321" cy="1190846"/>
          </a:xfrm>
          <a:prstGeom prst="round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GB" sz="1600" dirty="0">
                <a:solidFill>
                  <a:schemeClr val="tx1"/>
                </a:solidFill>
              </a:rPr>
              <a:t>Portfolio 2</a:t>
            </a:r>
          </a:p>
          <a:p>
            <a:pPr algn="ctr"/>
            <a:r>
              <a:rPr lang="en-GB" sz="1600" dirty="0">
                <a:solidFill>
                  <a:schemeClr val="tx1"/>
                </a:solidFill>
              </a:rPr>
              <a:t>For</a:t>
            </a:r>
          </a:p>
          <a:p>
            <a:pPr algn="ctr"/>
            <a:r>
              <a:rPr lang="en-GB" sz="1600" dirty="0">
                <a:solidFill>
                  <a:schemeClr val="tx1"/>
                </a:solidFill>
              </a:rPr>
              <a:t>Security Team</a:t>
            </a:r>
          </a:p>
        </p:txBody>
      </p:sp>
      <p:grpSp>
        <p:nvGrpSpPr>
          <p:cNvPr id="125" name="Group 124">
            <a:extLst>
              <a:ext uri="{FF2B5EF4-FFF2-40B4-BE49-F238E27FC236}">
                <a16:creationId xmlns:a16="http://schemas.microsoft.com/office/drawing/2014/main" id="{EB10CFD4-FF66-435D-B5F2-8B44D60F5F95}"/>
              </a:ext>
            </a:extLst>
          </p:cNvPr>
          <p:cNvGrpSpPr/>
          <p:nvPr/>
        </p:nvGrpSpPr>
        <p:grpSpPr>
          <a:xfrm>
            <a:off x="5420381" y="1972036"/>
            <a:ext cx="1875202" cy="2163391"/>
            <a:chOff x="5420381" y="1972036"/>
            <a:chExt cx="1875202" cy="2163391"/>
          </a:xfrm>
        </p:grpSpPr>
        <p:cxnSp>
          <p:nvCxnSpPr>
            <p:cNvPr id="29" name="Straight Arrow Connector 28">
              <a:extLst>
                <a:ext uri="{FF2B5EF4-FFF2-40B4-BE49-F238E27FC236}">
                  <a16:creationId xmlns:a16="http://schemas.microsoft.com/office/drawing/2014/main" id="{DC20D7B7-A714-418F-B42D-42633E88EFC0}"/>
                </a:ext>
              </a:extLst>
            </p:cNvPr>
            <p:cNvCxnSpPr>
              <a:cxnSpLocks/>
              <a:stCxn id="21" idx="3"/>
            </p:cNvCxnSpPr>
            <p:nvPr/>
          </p:nvCxnSpPr>
          <p:spPr>
            <a:xfrm>
              <a:off x="5420381" y="1972036"/>
              <a:ext cx="9138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5627036-9C1E-42C3-A54E-64704E2811EF}"/>
                </a:ext>
              </a:extLst>
            </p:cNvPr>
            <p:cNvCxnSpPr>
              <a:cxnSpLocks/>
            </p:cNvCxnSpPr>
            <p:nvPr/>
          </p:nvCxnSpPr>
          <p:spPr>
            <a:xfrm>
              <a:off x="5420381" y="2425178"/>
              <a:ext cx="9138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E4F7051-B7F6-43B6-90B0-BECDAE2AB41E}"/>
                </a:ext>
              </a:extLst>
            </p:cNvPr>
            <p:cNvCxnSpPr>
              <a:cxnSpLocks/>
            </p:cNvCxnSpPr>
            <p:nvPr/>
          </p:nvCxnSpPr>
          <p:spPr>
            <a:xfrm>
              <a:off x="5438102" y="2864657"/>
              <a:ext cx="9138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494E95FD-2BAE-4F90-B329-E4EEF1B4CBD5}"/>
                </a:ext>
              </a:extLst>
            </p:cNvPr>
            <p:cNvCxnSpPr>
              <a:cxnSpLocks/>
              <a:stCxn id="24" idx="3"/>
            </p:cNvCxnSpPr>
            <p:nvPr/>
          </p:nvCxnSpPr>
          <p:spPr>
            <a:xfrm flipV="1">
              <a:off x="5428105" y="3001045"/>
              <a:ext cx="1612297" cy="80291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2CBC6C2E-C909-4B92-B0B8-F05BBBDF8D90}"/>
                </a:ext>
              </a:extLst>
            </p:cNvPr>
            <p:cNvCxnSpPr>
              <a:cxnSpLocks/>
            </p:cNvCxnSpPr>
            <p:nvPr/>
          </p:nvCxnSpPr>
          <p:spPr>
            <a:xfrm flipV="1">
              <a:off x="5428105" y="2998843"/>
              <a:ext cx="1867478" cy="11365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3A3CC926-0E86-4E43-9593-41BEA453D4BB}"/>
                </a:ext>
              </a:extLst>
            </p:cNvPr>
            <p:cNvCxnSpPr>
              <a:cxnSpLocks/>
              <a:stCxn id="22" idx="3"/>
            </p:cNvCxnSpPr>
            <p:nvPr/>
          </p:nvCxnSpPr>
          <p:spPr>
            <a:xfrm flipV="1">
              <a:off x="5420381" y="3001045"/>
              <a:ext cx="1364840" cy="3449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126" name="Group 125">
            <a:extLst>
              <a:ext uri="{FF2B5EF4-FFF2-40B4-BE49-F238E27FC236}">
                <a16:creationId xmlns:a16="http://schemas.microsoft.com/office/drawing/2014/main" id="{01953A40-525C-4AF6-AB48-F0654223E5EA}"/>
              </a:ext>
            </a:extLst>
          </p:cNvPr>
          <p:cNvGrpSpPr/>
          <p:nvPr/>
        </p:nvGrpSpPr>
        <p:grpSpPr>
          <a:xfrm>
            <a:off x="5420381" y="4393695"/>
            <a:ext cx="1650378" cy="1666898"/>
            <a:chOff x="5428104" y="4393695"/>
            <a:chExt cx="1650378" cy="1666898"/>
          </a:xfrm>
        </p:grpSpPr>
        <p:cxnSp>
          <p:nvCxnSpPr>
            <p:cNvPr id="60" name="Connector: Elbow 59">
              <a:extLst>
                <a:ext uri="{FF2B5EF4-FFF2-40B4-BE49-F238E27FC236}">
                  <a16:creationId xmlns:a16="http://schemas.microsoft.com/office/drawing/2014/main" id="{28D7E1DF-4666-475C-9BD7-9D43C180829E}"/>
                </a:ext>
              </a:extLst>
            </p:cNvPr>
            <p:cNvCxnSpPr>
              <a:cxnSpLocks/>
            </p:cNvCxnSpPr>
            <p:nvPr/>
          </p:nvCxnSpPr>
          <p:spPr>
            <a:xfrm>
              <a:off x="5428104" y="4393695"/>
              <a:ext cx="1650378" cy="2786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C030EA92-087C-4A3E-9ED7-8CBEA70B7E13}"/>
                </a:ext>
              </a:extLst>
            </p:cNvPr>
            <p:cNvCxnSpPr>
              <a:cxnSpLocks/>
            </p:cNvCxnSpPr>
            <p:nvPr/>
          </p:nvCxnSpPr>
          <p:spPr>
            <a:xfrm>
              <a:off x="5428104" y="5602163"/>
              <a:ext cx="9138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91608916-FB52-42CA-B32E-2CA81E2F6047}"/>
                </a:ext>
              </a:extLst>
            </p:cNvPr>
            <p:cNvCxnSpPr>
              <a:cxnSpLocks/>
              <a:stCxn id="27" idx="3"/>
            </p:cNvCxnSpPr>
            <p:nvPr/>
          </p:nvCxnSpPr>
          <p:spPr>
            <a:xfrm flipV="1">
              <a:off x="5433073" y="5846711"/>
              <a:ext cx="1645409" cy="21388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127" name="Group 126">
            <a:extLst>
              <a:ext uri="{FF2B5EF4-FFF2-40B4-BE49-F238E27FC236}">
                <a16:creationId xmlns:a16="http://schemas.microsoft.com/office/drawing/2014/main" id="{B4A3C107-12C1-4092-8761-4D90B9B40AD2}"/>
              </a:ext>
            </a:extLst>
          </p:cNvPr>
          <p:cNvGrpSpPr/>
          <p:nvPr/>
        </p:nvGrpSpPr>
        <p:grpSpPr>
          <a:xfrm>
            <a:off x="7746562" y="2083167"/>
            <a:ext cx="2106726" cy="819590"/>
            <a:chOff x="7746562" y="2083167"/>
            <a:chExt cx="2106726" cy="819590"/>
          </a:xfrm>
        </p:grpSpPr>
        <p:sp>
          <p:nvSpPr>
            <p:cNvPr id="12" name="TextBox 11">
              <a:extLst>
                <a:ext uri="{FF2B5EF4-FFF2-40B4-BE49-F238E27FC236}">
                  <a16:creationId xmlns:a16="http://schemas.microsoft.com/office/drawing/2014/main" id="{B0EE02BF-BD5A-4863-A037-1B3DEFB3344E}"/>
                </a:ext>
              </a:extLst>
            </p:cNvPr>
            <p:cNvSpPr txBox="1"/>
            <p:nvPr/>
          </p:nvSpPr>
          <p:spPr>
            <a:xfrm>
              <a:off x="8120360" y="2594980"/>
              <a:ext cx="1732928" cy="307777"/>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Developers</a:t>
              </a:r>
            </a:p>
          </p:txBody>
        </p:sp>
        <p:grpSp>
          <p:nvGrpSpPr>
            <p:cNvPr id="74" name="Picture Placeholder 81" descr="Solution Developer&#10;">
              <a:extLst>
                <a:ext uri="{FF2B5EF4-FFF2-40B4-BE49-F238E27FC236}">
                  <a16:creationId xmlns:a16="http://schemas.microsoft.com/office/drawing/2014/main" id="{05DF71CC-67B9-4ACD-A723-223812389CB9}"/>
                </a:ext>
              </a:extLst>
            </p:cNvPr>
            <p:cNvGrpSpPr/>
            <p:nvPr/>
          </p:nvGrpSpPr>
          <p:grpSpPr>
            <a:xfrm>
              <a:off x="8778113" y="2083167"/>
              <a:ext cx="592615" cy="525861"/>
              <a:chOff x="8450011" y="775576"/>
              <a:chExt cx="592615" cy="525861"/>
            </a:xfrm>
            <a:solidFill>
              <a:schemeClr val="tx1"/>
            </a:solidFill>
          </p:grpSpPr>
          <p:sp>
            <p:nvSpPr>
              <p:cNvPr id="75" name="Picture Placeholder 81">
                <a:extLst>
                  <a:ext uri="{FF2B5EF4-FFF2-40B4-BE49-F238E27FC236}">
                    <a16:creationId xmlns:a16="http://schemas.microsoft.com/office/drawing/2014/main" id="{6FD85BC7-341A-4E1F-8ECA-0B175D68F1FA}"/>
                  </a:ext>
                </a:extLst>
              </p:cNvPr>
              <p:cNvSpPr/>
              <p:nvPr/>
            </p:nvSpPr>
            <p:spPr>
              <a:xfrm>
                <a:off x="8704260" y="775576"/>
                <a:ext cx="338366" cy="419561"/>
              </a:xfrm>
              <a:custGeom>
                <a:avLst/>
                <a:gdLst>
                  <a:gd name="connsiteX0" fmla="*/ 0 w 338366"/>
                  <a:gd name="connsiteY0" fmla="*/ 0 h 419561"/>
                  <a:gd name="connsiteX1" fmla="*/ 0 w 338366"/>
                  <a:gd name="connsiteY1" fmla="*/ 39928 h 419561"/>
                  <a:gd name="connsiteX2" fmla="*/ 15812 w 338366"/>
                  <a:gd name="connsiteY2" fmla="*/ 39928 h 419561"/>
                  <a:gd name="connsiteX3" fmla="*/ 15812 w 338366"/>
                  <a:gd name="connsiteY3" fmla="*/ 15844 h 419561"/>
                  <a:gd name="connsiteX4" fmla="*/ 322555 w 338366"/>
                  <a:gd name="connsiteY4" fmla="*/ 15844 h 419561"/>
                  <a:gd name="connsiteX5" fmla="*/ 322555 w 338366"/>
                  <a:gd name="connsiteY5" fmla="*/ 403717 h 419561"/>
                  <a:gd name="connsiteX6" fmla="*/ 187208 w 338366"/>
                  <a:gd name="connsiteY6" fmla="*/ 403717 h 419561"/>
                  <a:gd name="connsiteX7" fmla="*/ 187208 w 338366"/>
                  <a:gd name="connsiteY7" fmla="*/ 419561 h 419561"/>
                  <a:gd name="connsiteX8" fmla="*/ 338366 w 338366"/>
                  <a:gd name="connsiteY8" fmla="*/ 419561 h 419561"/>
                  <a:gd name="connsiteX9" fmla="*/ 338366 w 338366"/>
                  <a:gd name="connsiteY9" fmla="*/ 0 h 4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366" h="419561">
                    <a:moveTo>
                      <a:pt x="0" y="0"/>
                    </a:moveTo>
                    <a:lnTo>
                      <a:pt x="0" y="39928"/>
                    </a:lnTo>
                    <a:lnTo>
                      <a:pt x="15812" y="39928"/>
                    </a:lnTo>
                    <a:lnTo>
                      <a:pt x="15812" y="15844"/>
                    </a:lnTo>
                    <a:lnTo>
                      <a:pt x="322555" y="15844"/>
                    </a:lnTo>
                    <a:lnTo>
                      <a:pt x="322555" y="403717"/>
                    </a:lnTo>
                    <a:lnTo>
                      <a:pt x="187208" y="403717"/>
                    </a:lnTo>
                    <a:lnTo>
                      <a:pt x="187208" y="419561"/>
                    </a:lnTo>
                    <a:lnTo>
                      <a:pt x="338366" y="419561"/>
                    </a:lnTo>
                    <a:lnTo>
                      <a:pt x="338366" y="0"/>
                    </a:lnTo>
                    <a:close/>
                  </a:path>
                </a:pathLst>
              </a:custGeom>
              <a:grpFill/>
              <a:ln w="6271" cap="flat">
                <a:noFill/>
                <a:prstDash val="solid"/>
                <a:miter/>
              </a:ln>
            </p:spPr>
            <p:txBody>
              <a:bodyPr rtlCol="0" anchor="ctr"/>
              <a:lstStyle/>
              <a:p>
                <a:endParaRPr lang="en-US"/>
              </a:p>
            </p:txBody>
          </p:sp>
          <p:grpSp>
            <p:nvGrpSpPr>
              <p:cNvPr id="76" name="Picture Placeholder 81">
                <a:extLst>
                  <a:ext uri="{FF2B5EF4-FFF2-40B4-BE49-F238E27FC236}">
                    <a16:creationId xmlns:a16="http://schemas.microsoft.com/office/drawing/2014/main" id="{1841C95D-3B74-4056-9640-136C585628A7}"/>
                  </a:ext>
                </a:extLst>
              </p:cNvPr>
              <p:cNvGrpSpPr/>
              <p:nvPr/>
            </p:nvGrpSpPr>
            <p:grpSpPr>
              <a:xfrm>
                <a:off x="8450011" y="834518"/>
                <a:ext cx="418056" cy="466797"/>
                <a:chOff x="8450011" y="834518"/>
                <a:chExt cx="418056" cy="466797"/>
              </a:xfrm>
              <a:grpFill/>
            </p:grpSpPr>
            <p:sp>
              <p:nvSpPr>
                <p:cNvPr id="81" name="Picture Placeholder 81">
                  <a:extLst>
                    <a:ext uri="{FF2B5EF4-FFF2-40B4-BE49-F238E27FC236}">
                      <a16:creationId xmlns:a16="http://schemas.microsoft.com/office/drawing/2014/main" id="{FDF8A5D5-0A9B-491C-9E22-98D246242ED1}"/>
                    </a:ext>
                  </a:extLst>
                </p:cNvPr>
                <p:cNvSpPr/>
                <p:nvPr/>
              </p:nvSpPr>
              <p:spPr>
                <a:xfrm>
                  <a:off x="8450011" y="1084860"/>
                  <a:ext cx="418056" cy="215484"/>
                </a:xfrm>
                <a:custGeom>
                  <a:avLst/>
                  <a:gdLst>
                    <a:gd name="connsiteX0" fmla="*/ 209344 w 418056"/>
                    <a:gd name="connsiteY0" fmla="*/ 15844 h 215484"/>
                    <a:gd name="connsiteX1" fmla="*/ 396552 w 418056"/>
                    <a:gd name="connsiteY1" fmla="*/ 106475 h 215484"/>
                    <a:gd name="connsiteX2" fmla="*/ 401612 w 418056"/>
                    <a:gd name="connsiteY2" fmla="*/ 120418 h 215484"/>
                    <a:gd name="connsiteX3" fmla="*/ 401612 w 418056"/>
                    <a:gd name="connsiteY3" fmla="*/ 179993 h 215484"/>
                    <a:gd name="connsiteX4" fmla="*/ 383271 w 418056"/>
                    <a:gd name="connsiteY4" fmla="*/ 199640 h 215484"/>
                    <a:gd name="connsiteX5" fmla="*/ 34153 w 418056"/>
                    <a:gd name="connsiteY5" fmla="*/ 199640 h 215484"/>
                    <a:gd name="connsiteX6" fmla="*/ 15812 w 418056"/>
                    <a:gd name="connsiteY6" fmla="*/ 179993 h 215484"/>
                    <a:gd name="connsiteX7" fmla="*/ 15812 w 418056"/>
                    <a:gd name="connsiteY7" fmla="*/ 120418 h 215484"/>
                    <a:gd name="connsiteX8" fmla="*/ 20871 w 418056"/>
                    <a:gd name="connsiteY8" fmla="*/ 106475 h 215484"/>
                    <a:gd name="connsiteX9" fmla="*/ 31623 w 418056"/>
                    <a:gd name="connsiteY9" fmla="*/ 95067 h 215484"/>
                    <a:gd name="connsiteX10" fmla="*/ 209344 w 418056"/>
                    <a:gd name="connsiteY10" fmla="*/ 15844 h 215484"/>
                    <a:gd name="connsiteX11" fmla="*/ 209344 w 418056"/>
                    <a:gd name="connsiteY11" fmla="*/ 0 h 215484"/>
                    <a:gd name="connsiteX12" fmla="*/ 20239 w 418056"/>
                    <a:gd name="connsiteY12" fmla="*/ 83659 h 215484"/>
                    <a:gd name="connsiteX13" fmla="*/ 8854 w 418056"/>
                    <a:gd name="connsiteY13" fmla="*/ 95701 h 215484"/>
                    <a:gd name="connsiteX14" fmla="*/ 0 w 418056"/>
                    <a:gd name="connsiteY14" fmla="*/ 120418 h 215484"/>
                    <a:gd name="connsiteX15" fmla="*/ 0 w 418056"/>
                    <a:gd name="connsiteY15" fmla="*/ 179993 h 215484"/>
                    <a:gd name="connsiteX16" fmla="*/ 34153 w 418056"/>
                    <a:gd name="connsiteY16" fmla="*/ 215485 h 215484"/>
                    <a:gd name="connsiteX17" fmla="*/ 383903 w 418056"/>
                    <a:gd name="connsiteY17" fmla="*/ 215485 h 215484"/>
                    <a:gd name="connsiteX18" fmla="*/ 418056 w 418056"/>
                    <a:gd name="connsiteY18" fmla="*/ 179993 h 215484"/>
                    <a:gd name="connsiteX19" fmla="*/ 418056 w 418056"/>
                    <a:gd name="connsiteY19" fmla="*/ 120418 h 215484"/>
                    <a:gd name="connsiteX20" fmla="*/ 409202 w 418056"/>
                    <a:gd name="connsiteY20" fmla="*/ 95701 h 215484"/>
                    <a:gd name="connsiteX21" fmla="*/ 209344 w 418056"/>
                    <a:gd name="connsiteY21" fmla="*/ 0 h 215484"/>
                    <a:gd name="connsiteX22" fmla="*/ 209344 w 418056"/>
                    <a:gd name="connsiteY22" fmla="*/ 0 h 2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056" h="215484">
                      <a:moveTo>
                        <a:pt x="209344" y="15844"/>
                      </a:moveTo>
                      <a:cubicBezTo>
                        <a:pt x="277650" y="15844"/>
                        <a:pt x="344058" y="48167"/>
                        <a:pt x="396552" y="106475"/>
                      </a:cubicBezTo>
                      <a:cubicBezTo>
                        <a:pt x="399715" y="110277"/>
                        <a:pt x="401612" y="115348"/>
                        <a:pt x="401612" y="120418"/>
                      </a:cubicBezTo>
                      <a:lnTo>
                        <a:pt x="401612" y="179993"/>
                      </a:lnTo>
                      <a:cubicBezTo>
                        <a:pt x="401612" y="190767"/>
                        <a:pt x="393390" y="199640"/>
                        <a:pt x="383271" y="199640"/>
                      </a:cubicBezTo>
                      <a:lnTo>
                        <a:pt x="34153" y="199640"/>
                      </a:lnTo>
                      <a:cubicBezTo>
                        <a:pt x="24033" y="199640"/>
                        <a:pt x="15812" y="190767"/>
                        <a:pt x="15812" y="179993"/>
                      </a:cubicBezTo>
                      <a:lnTo>
                        <a:pt x="15812" y="120418"/>
                      </a:lnTo>
                      <a:cubicBezTo>
                        <a:pt x="15812" y="115348"/>
                        <a:pt x="17709" y="110277"/>
                        <a:pt x="20871" y="106475"/>
                      </a:cubicBezTo>
                      <a:cubicBezTo>
                        <a:pt x="24033" y="102672"/>
                        <a:pt x="27828" y="98869"/>
                        <a:pt x="31623" y="95067"/>
                      </a:cubicBezTo>
                      <a:cubicBezTo>
                        <a:pt x="84117" y="43097"/>
                        <a:pt x="145466" y="15844"/>
                        <a:pt x="209344" y="15844"/>
                      </a:cubicBezTo>
                      <a:moveTo>
                        <a:pt x="209344" y="0"/>
                      </a:moveTo>
                      <a:cubicBezTo>
                        <a:pt x="142936" y="0"/>
                        <a:pt x="76528" y="27886"/>
                        <a:pt x="20239" y="83659"/>
                      </a:cubicBezTo>
                      <a:cubicBezTo>
                        <a:pt x="16444" y="87461"/>
                        <a:pt x="12649" y="91264"/>
                        <a:pt x="8854" y="95701"/>
                      </a:cubicBezTo>
                      <a:cubicBezTo>
                        <a:pt x="3162" y="102038"/>
                        <a:pt x="0" y="110911"/>
                        <a:pt x="0" y="120418"/>
                      </a:cubicBezTo>
                      <a:lnTo>
                        <a:pt x="0" y="179993"/>
                      </a:lnTo>
                      <a:cubicBezTo>
                        <a:pt x="0" y="199640"/>
                        <a:pt x="15179" y="215485"/>
                        <a:pt x="34153" y="215485"/>
                      </a:cubicBezTo>
                      <a:lnTo>
                        <a:pt x="383903" y="215485"/>
                      </a:lnTo>
                      <a:cubicBezTo>
                        <a:pt x="402877" y="215485"/>
                        <a:pt x="418056" y="199640"/>
                        <a:pt x="418056" y="179993"/>
                      </a:cubicBezTo>
                      <a:lnTo>
                        <a:pt x="418056" y="120418"/>
                      </a:lnTo>
                      <a:cubicBezTo>
                        <a:pt x="418056" y="111545"/>
                        <a:pt x="414894" y="102672"/>
                        <a:pt x="409202" y="95701"/>
                      </a:cubicBezTo>
                      <a:cubicBezTo>
                        <a:pt x="351648" y="32323"/>
                        <a:pt x="280812" y="0"/>
                        <a:pt x="209344" y="0"/>
                      </a:cubicBezTo>
                      <a:lnTo>
                        <a:pt x="209344" y="0"/>
                      </a:lnTo>
                      <a:close/>
                    </a:path>
                  </a:pathLst>
                </a:custGeom>
                <a:grpFill/>
                <a:ln w="6271" cap="flat">
                  <a:noFill/>
                  <a:prstDash val="solid"/>
                  <a:miter/>
                </a:ln>
              </p:spPr>
              <p:txBody>
                <a:bodyPr rtlCol="0" anchor="ctr"/>
                <a:lstStyle/>
                <a:p>
                  <a:endParaRPr lang="en-US"/>
                </a:p>
              </p:txBody>
            </p:sp>
            <p:sp>
              <p:nvSpPr>
                <p:cNvPr id="82" name="Picture Placeholder 81">
                  <a:extLst>
                    <a:ext uri="{FF2B5EF4-FFF2-40B4-BE49-F238E27FC236}">
                      <a16:creationId xmlns:a16="http://schemas.microsoft.com/office/drawing/2014/main" id="{1A4B5931-8B86-49EB-A5BD-349DCD295AB0}"/>
                    </a:ext>
                  </a:extLst>
                </p:cNvPr>
                <p:cNvSpPr/>
                <p:nvPr/>
              </p:nvSpPr>
              <p:spPr>
                <a:xfrm>
                  <a:off x="8539820" y="834518"/>
                  <a:ext cx="237804" cy="238300"/>
                </a:xfrm>
                <a:custGeom>
                  <a:avLst/>
                  <a:gdLst>
                    <a:gd name="connsiteX0" fmla="*/ 118902 w 237804"/>
                    <a:gd name="connsiteY0" fmla="*/ 15844 h 238300"/>
                    <a:gd name="connsiteX1" fmla="*/ 221993 w 237804"/>
                    <a:gd name="connsiteY1" fmla="*/ 119150 h 238300"/>
                    <a:gd name="connsiteX2" fmla="*/ 118902 w 237804"/>
                    <a:gd name="connsiteY2" fmla="*/ 222456 h 238300"/>
                    <a:gd name="connsiteX3" fmla="*/ 15812 w 237804"/>
                    <a:gd name="connsiteY3" fmla="*/ 119150 h 238300"/>
                    <a:gd name="connsiteX4" fmla="*/ 118902 w 237804"/>
                    <a:gd name="connsiteY4" fmla="*/ 15844 h 238300"/>
                    <a:gd name="connsiteX5" fmla="*/ 118902 w 237804"/>
                    <a:gd name="connsiteY5" fmla="*/ 0 h 238300"/>
                    <a:gd name="connsiteX6" fmla="*/ 0 w 237804"/>
                    <a:gd name="connsiteY6" fmla="*/ 119150 h 238300"/>
                    <a:gd name="connsiteX7" fmla="*/ 118902 w 237804"/>
                    <a:gd name="connsiteY7" fmla="*/ 238301 h 238300"/>
                    <a:gd name="connsiteX8" fmla="*/ 237805 w 237804"/>
                    <a:gd name="connsiteY8" fmla="*/ 119150 h 238300"/>
                    <a:gd name="connsiteX9" fmla="*/ 118902 w 237804"/>
                    <a:gd name="connsiteY9" fmla="*/ 0 h 238300"/>
                    <a:gd name="connsiteX10" fmla="*/ 118902 w 237804"/>
                    <a:gd name="connsiteY10" fmla="*/ 0 h 2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804" h="238300">
                      <a:moveTo>
                        <a:pt x="118902" y="15844"/>
                      </a:moveTo>
                      <a:cubicBezTo>
                        <a:pt x="175824" y="15844"/>
                        <a:pt x="221993" y="62110"/>
                        <a:pt x="221993" y="119150"/>
                      </a:cubicBezTo>
                      <a:cubicBezTo>
                        <a:pt x="221993" y="176190"/>
                        <a:pt x="175824" y="222456"/>
                        <a:pt x="118902" y="222456"/>
                      </a:cubicBezTo>
                      <a:cubicBezTo>
                        <a:pt x="61981" y="222456"/>
                        <a:pt x="15812" y="176190"/>
                        <a:pt x="15812" y="119150"/>
                      </a:cubicBezTo>
                      <a:cubicBezTo>
                        <a:pt x="15812" y="62110"/>
                        <a:pt x="62614" y="15844"/>
                        <a:pt x="118902" y="15844"/>
                      </a:cubicBezTo>
                      <a:moveTo>
                        <a:pt x="118902" y="0"/>
                      </a:moveTo>
                      <a:cubicBezTo>
                        <a:pt x="53127" y="0"/>
                        <a:pt x="0" y="53237"/>
                        <a:pt x="0" y="119150"/>
                      </a:cubicBezTo>
                      <a:cubicBezTo>
                        <a:pt x="0" y="185063"/>
                        <a:pt x="53127" y="238301"/>
                        <a:pt x="118902" y="238301"/>
                      </a:cubicBezTo>
                      <a:cubicBezTo>
                        <a:pt x="184678" y="238301"/>
                        <a:pt x="237805" y="185063"/>
                        <a:pt x="237805" y="119150"/>
                      </a:cubicBezTo>
                      <a:cubicBezTo>
                        <a:pt x="237805" y="53237"/>
                        <a:pt x="184678" y="0"/>
                        <a:pt x="118902" y="0"/>
                      </a:cubicBezTo>
                      <a:lnTo>
                        <a:pt x="118902" y="0"/>
                      </a:lnTo>
                      <a:close/>
                    </a:path>
                  </a:pathLst>
                </a:custGeom>
                <a:grpFill/>
                <a:ln w="6271" cap="flat">
                  <a:noFill/>
                  <a:prstDash val="solid"/>
                  <a:miter/>
                </a:ln>
              </p:spPr>
              <p:txBody>
                <a:bodyPr rtlCol="0" anchor="ctr"/>
                <a:lstStyle/>
                <a:p>
                  <a:endParaRPr lang="en-US"/>
                </a:p>
              </p:txBody>
            </p:sp>
          </p:grpSp>
          <p:grpSp>
            <p:nvGrpSpPr>
              <p:cNvPr id="77" name="Picture Placeholder 81">
                <a:extLst>
                  <a:ext uri="{FF2B5EF4-FFF2-40B4-BE49-F238E27FC236}">
                    <a16:creationId xmlns:a16="http://schemas.microsoft.com/office/drawing/2014/main" id="{14A89323-2D22-4621-A210-59050A77879A}"/>
                  </a:ext>
                </a:extLst>
              </p:cNvPr>
              <p:cNvGrpSpPr/>
              <p:nvPr/>
            </p:nvGrpSpPr>
            <p:grpSpPr>
              <a:xfrm>
                <a:off x="8791540" y="899163"/>
                <a:ext cx="209976" cy="139721"/>
                <a:chOff x="8791540" y="899163"/>
                <a:chExt cx="209976" cy="139721"/>
              </a:xfrm>
              <a:grpFill/>
            </p:grpSpPr>
            <p:sp>
              <p:nvSpPr>
                <p:cNvPr id="78" name="Picture Placeholder 81">
                  <a:extLst>
                    <a:ext uri="{FF2B5EF4-FFF2-40B4-BE49-F238E27FC236}">
                      <a16:creationId xmlns:a16="http://schemas.microsoft.com/office/drawing/2014/main" id="{6E17DF9E-39A0-4148-8963-C98241C0D172}"/>
                    </a:ext>
                  </a:extLst>
                </p:cNvPr>
                <p:cNvSpPr/>
                <p:nvPr/>
              </p:nvSpPr>
              <p:spPr>
                <a:xfrm>
                  <a:off x="8791540" y="923247"/>
                  <a:ext cx="63878" cy="88095"/>
                </a:xfrm>
                <a:custGeom>
                  <a:avLst/>
                  <a:gdLst>
                    <a:gd name="connsiteX0" fmla="*/ 0 w 63878"/>
                    <a:gd name="connsiteY0" fmla="*/ 52604 h 88095"/>
                    <a:gd name="connsiteX1" fmla="*/ 0 w 63878"/>
                    <a:gd name="connsiteY1" fmla="*/ 36125 h 88095"/>
                    <a:gd name="connsiteX2" fmla="*/ 63878 w 63878"/>
                    <a:gd name="connsiteY2" fmla="*/ 0 h 88095"/>
                    <a:gd name="connsiteX3" fmla="*/ 63878 w 63878"/>
                    <a:gd name="connsiteY3" fmla="*/ 17112 h 88095"/>
                    <a:gd name="connsiteX4" fmla="*/ 13914 w 63878"/>
                    <a:gd name="connsiteY4" fmla="*/ 43731 h 88095"/>
                    <a:gd name="connsiteX5" fmla="*/ 63878 w 63878"/>
                    <a:gd name="connsiteY5" fmla="*/ 70349 h 88095"/>
                    <a:gd name="connsiteX6" fmla="*/ 63878 w 63878"/>
                    <a:gd name="connsiteY6" fmla="*/ 88095 h 88095"/>
                    <a:gd name="connsiteX7" fmla="*/ 0 w 63878"/>
                    <a:gd name="connsiteY7" fmla="*/ 52604 h 8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78" h="88095">
                      <a:moveTo>
                        <a:pt x="0" y="52604"/>
                      </a:moveTo>
                      <a:lnTo>
                        <a:pt x="0" y="36125"/>
                      </a:lnTo>
                      <a:lnTo>
                        <a:pt x="63878" y="0"/>
                      </a:lnTo>
                      <a:lnTo>
                        <a:pt x="63878" y="17112"/>
                      </a:lnTo>
                      <a:lnTo>
                        <a:pt x="13914" y="43731"/>
                      </a:lnTo>
                      <a:lnTo>
                        <a:pt x="63878" y="70349"/>
                      </a:lnTo>
                      <a:lnTo>
                        <a:pt x="63878" y="88095"/>
                      </a:lnTo>
                      <a:lnTo>
                        <a:pt x="0" y="52604"/>
                      </a:lnTo>
                      <a:close/>
                    </a:path>
                  </a:pathLst>
                </a:custGeom>
                <a:grpFill/>
                <a:ln w="6271" cap="flat">
                  <a:noFill/>
                  <a:prstDash val="solid"/>
                  <a:miter/>
                </a:ln>
              </p:spPr>
              <p:txBody>
                <a:bodyPr rtlCol="0" anchor="ctr"/>
                <a:lstStyle/>
                <a:p>
                  <a:endParaRPr lang="en-US"/>
                </a:p>
              </p:txBody>
            </p:sp>
            <p:sp>
              <p:nvSpPr>
                <p:cNvPr id="79" name="Picture Placeholder 81">
                  <a:extLst>
                    <a:ext uri="{FF2B5EF4-FFF2-40B4-BE49-F238E27FC236}">
                      <a16:creationId xmlns:a16="http://schemas.microsoft.com/office/drawing/2014/main" id="{9C1D2A9C-2D44-4FCB-A690-DEE79D70DC21}"/>
                    </a:ext>
                  </a:extLst>
                </p:cNvPr>
                <p:cNvSpPr/>
                <p:nvPr/>
              </p:nvSpPr>
              <p:spPr>
                <a:xfrm>
                  <a:off x="8866802" y="899163"/>
                  <a:ext cx="59451" cy="139431"/>
                </a:xfrm>
                <a:custGeom>
                  <a:avLst/>
                  <a:gdLst>
                    <a:gd name="connsiteX0" fmla="*/ 43007 w 59451"/>
                    <a:gd name="connsiteY0" fmla="*/ 0 h 139431"/>
                    <a:gd name="connsiteX1" fmla="*/ 59451 w 59451"/>
                    <a:gd name="connsiteY1" fmla="*/ 0 h 139431"/>
                    <a:gd name="connsiteX2" fmla="*/ 16444 w 59451"/>
                    <a:gd name="connsiteY2" fmla="*/ 139431 h 139431"/>
                    <a:gd name="connsiteX3" fmla="*/ 0 w 59451"/>
                    <a:gd name="connsiteY3" fmla="*/ 139431 h 139431"/>
                    <a:gd name="connsiteX4" fmla="*/ 43007 w 59451"/>
                    <a:gd name="connsiteY4" fmla="*/ 0 h 139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1" h="139431">
                      <a:moveTo>
                        <a:pt x="43007" y="0"/>
                      </a:moveTo>
                      <a:lnTo>
                        <a:pt x="59451" y="0"/>
                      </a:lnTo>
                      <a:lnTo>
                        <a:pt x="16444" y="139431"/>
                      </a:lnTo>
                      <a:lnTo>
                        <a:pt x="0" y="139431"/>
                      </a:lnTo>
                      <a:lnTo>
                        <a:pt x="43007" y="0"/>
                      </a:lnTo>
                      <a:close/>
                    </a:path>
                  </a:pathLst>
                </a:custGeom>
                <a:grpFill/>
                <a:ln w="6271" cap="flat">
                  <a:noFill/>
                  <a:prstDash val="solid"/>
                  <a:miter/>
                </a:ln>
              </p:spPr>
              <p:txBody>
                <a:bodyPr rtlCol="0" anchor="ctr"/>
                <a:lstStyle/>
                <a:p>
                  <a:endParaRPr lang="en-US"/>
                </a:p>
              </p:txBody>
            </p:sp>
            <p:sp>
              <p:nvSpPr>
                <p:cNvPr id="80" name="Picture Placeholder 81">
                  <a:extLst>
                    <a:ext uri="{FF2B5EF4-FFF2-40B4-BE49-F238E27FC236}">
                      <a16:creationId xmlns:a16="http://schemas.microsoft.com/office/drawing/2014/main" id="{7593947F-175B-496F-9F44-99ACE0FB4E99}"/>
                    </a:ext>
                  </a:extLst>
                </p:cNvPr>
                <p:cNvSpPr/>
                <p:nvPr/>
              </p:nvSpPr>
              <p:spPr>
                <a:xfrm>
                  <a:off x="8937638" y="923880"/>
                  <a:ext cx="63878" cy="88728"/>
                </a:xfrm>
                <a:custGeom>
                  <a:avLst/>
                  <a:gdLst>
                    <a:gd name="connsiteX0" fmla="*/ 0 w 63878"/>
                    <a:gd name="connsiteY0" fmla="*/ 70349 h 88728"/>
                    <a:gd name="connsiteX1" fmla="*/ 49964 w 63878"/>
                    <a:gd name="connsiteY1" fmla="*/ 43731 h 88728"/>
                    <a:gd name="connsiteX2" fmla="*/ 0 w 63878"/>
                    <a:gd name="connsiteY2" fmla="*/ 17112 h 88728"/>
                    <a:gd name="connsiteX3" fmla="*/ 0 w 63878"/>
                    <a:gd name="connsiteY3" fmla="*/ 0 h 88728"/>
                    <a:gd name="connsiteX4" fmla="*/ 63878 w 63878"/>
                    <a:gd name="connsiteY4" fmla="*/ 36125 h 88728"/>
                    <a:gd name="connsiteX5" fmla="*/ 63878 w 63878"/>
                    <a:gd name="connsiteY5" fmla="*/ 52604 h 88728"/>
                    <a:gd name="connsiteX6" fmla="*/ 0 w 63878"/>
                    <a:gd name="connsiteY6" fmla="*/ 88729 h 88728"/>
                    <a:gd name="connsiteX7" fmla="*/ 0 w 63878"/>
                    <a:gd name="connsiteY7" fmla="*/ 70349 h 8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78" h="88728">
                      <a:moveTo>
                        <a:pt x="0" y="70349"/>
                      </a:moveTo>
                      <a:lnTo>
                        <a:pt x="49964" y="43731"/>
                      </a:lnTo>
                      <a:lnTo>
                        <a:pt x="0" y="17112"/>
                      </a:lnTo>
                      <a:lnTo>
                        <a:pt x="0" y="0"/>
                      </a:lnTo>
                      <a:lnTo>
                        <a:pt x="63878" y="36125"/>
                      </a:lnTo>
                      <a:lnTo>
                        <a:pt x="63878" y="52604"/>
                      </a:lnTo>
                      <a:lnTo>
                        <a:pt x="0" y="88729"/>
                      </a:lnTo>
                      <a:lnTo>
                        <a:pt x="0" y="70349"/>
                      </a:lnTo>
                      <a:close/>
                    </a:path>
                  </a:pathLst>
                </a:custGeom>
                <a:grpFill/>
                <a:ln w="6271" cap="flat">
                  <a:noFill/>
                  <a:prstDash val="solid"/>
                  <a:miter/>
                </a:ln>
              </p:spPr>
              <p:txBody>
                <a:bodyPr rtlCol="0" anchor="ctr"/>
                <a:lstStyle/>
                <a:p>
                  <a:endParaRPr lang="en-US"/>
                </a:p>
              </p:txBody>
            </p:sp>
          </p:grpSp>
        </p:grpSp>
        <p:cxnSp>
          <p:nvCxnSpPr>
            <p:cNvPr id="85" name="Straight Arrow Connector 84">
              <a:extLst>
                <a:ext uri="{FF2B5EF4-FFF2-40B4-BE49-F238E27FC236}">
                  <a16:creationId xmlns:a16="http://schemas.microsoft.com/office/drawing/2014/main" id="{7434E474-9715-44FE-958D-F83AAD5E44C3}"/>
                </a:ext>
              </a:extLst>
            </p:cNvPr>
            <p:cNvCxnSpPr>
              <a:cxnSpLocks/>
              <a:endCxn id="17" idx="3"/>
            </p:cNvCxnSpPr>
            <p:nvPr/>
          </p:nvCxnSpPr>
          <p:spPr>
            <a:xfrm flipH="1" flipV="1">
              <a:off x="7746562" y="2425178"/>
              <a:ext cx="1025326" cy="25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01EED29F-6C6E-4E9B-A91D-06D0988B8510}"/>
              </a:ext>
            </a:extLst>
          </p:cNvPr>
          <p:cNvGrpSpPr/>
          <p:nvPr/>
        </p:nvGrpSpPr>
        <p:grpSpPr>
          <a:xfrm>
            <a:off x="7742257" y="4987337"/>
            <a:ext cx="2150344" cy="825080"/>
            <a:chOff x="7742257" y="4987337"/>
            <a:chExt cx="2150344" cy="825080"/>
          </a:xfrm>
        </p:grpSpPr>
        <p:sp>
          <p:nvSpPr>
            <p:cNvPr id="14" name="TextBox 13">
              <a:extLst>
                <a:ext uri="{FF2B5EF4-FFF2-40B4-BE49-F238E27FC236}">
                  <a16:creationId xmlns:a16="http://schemas.microsoft.com/office/drawing/2014/main" id="{320A13B8-AAA7-45F0-A206-A49B38923349}"/>
                </a:ext>
              </a:extLst>
            </p:cNvPr>
            <p:cNvSpPr txBox="1"/>
            <p:nvPr/>
          </p:nvSpPr>
          <p:spPr>
            <a:xfrm>
              <a:off x="8159673" y="5504640"/>
              <a:ext cx="1732928" cy="307777"/>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Security Team</a:t>
              </a:r>
            </a:p>
          </p:txBody>
        </p:sp>
        <p:grpSp>
          <p:nvGrpSpPr>
            <p:cNvPr id="67" name="Picture Placeholder 74" descr="System Admin&#10;">
              <a:extLst>
                <a:ext uri="{FF2B5EF4-FFF2-40B4-BE49-F238E27FC236}">
                  <a16:creationId xmlns:a16="http://schemas.microsoft.com/office/drawing/2014/main" id="{5D8C3867-BCED-4AA1-81DC-40B92E0DA0FD}"/>
                </a:ext>
              </a:extLst>
            </p:cNvPr>
            <p:cNvGrpSpPr/>
            <p:nvPr/>
          </p:nvGrpSpPr>
          <p:grpSpPr>
            <a:xfrm>
              <a:off x="8771888" y="4987337"/>
              <a:ext cx="592615" cy="523676"/>
              <a:chOff x="539383" y="775295"/>
              <a:chExt cx="592615" cy="523676"/>
            </a:xfrm>
            <a:solidFill>
              <a:schemeClr val="tx1"/>
            </a:solidFill>
          </p:grpSpPr>
          <p:grpSp>
            <p:nvGrpSpPr>
              <p:cNvPr id="68" name="Picture Placeholder 74">
                <a:extLst>
                  <a:ext uri="{FF2B5EF4-FFF2-40B4-BE49-F238E27FC236}">
                    <a16:creationId xmlns:a16="http://schemas.microsoft.com/office/drawing/2014/main" id="{B346D095-B927-4001-ADB0-59FD42C1184A}"/>
                  </a:ext>
                </a:extLst>
              </p:cNvPr>
              <p:cNvGrpSpPr/>
              <p:nvPr/>
            </p:nvGrpSpPr>
            <p:grpSpPr>
              <a:xfrm>
                <a:off x="539383" y="834114"/>
                <a:ext cx="418056" cy="464858"/>
                <a:chOff x="539383" y="834114"/>
                <a:chExt cx="418056" cy="464858"/>
              </a:xfrm>
              <a:grpFill/>
            </p:grpSpPr>
            <p:sp>
              <p:nvSpPr>
                <p:cNvPr id="72" name="Picture Placeholder 74">
                  <a:extLst>
                    <a:ext uri="{FF2B5EF4-FFF2-40B4-BE49-F238E27FC236}">
                      <a16:creationId xmlns:a16="http://schemas.microsoft.com/office/drawing/2014/main" id="{90C018A2-666F-4F68-839D-E703BDD0B59B}"/>
                    </a:ext>
                  </a:extLst>
                </p:cNvPr>
                <p:cNvSpPr/>
                <p:nvPr/>
              </p:nvSpPr>
              <p:spPr>
                <a:xfrm>
                  <a:off x="539383" y="1083936"/>
                  <a:ext cx="418056" cy="215036"/>
                </a:xfrm>
                <a:custGeom>
                  <a:avLst/>
                  <a:gdLst>
                    <a:gd name="connsiteX0" fmla="*/ 209344 w 418056"/>
                    <a:gd name="connsiteY0" fmla="*/ 15812 h 215036"/>
                    <a:gd name="connsiteX1" fmla="*/ 396552 w 418056"/>
                    <a:gd name="connsiteY1" fmla="*/ 106253 h 215036"/>
                    <a:gd name="connsiteX2" fmla="*/ 401612 w 418056"/>
                    <a:gd name="connsiteY2" fmla="*/ 120167 h 215036"/>
                    <a:gd name="connsiteX3" fmla="*/ 401612 w 418056"/>
                    <a:gd name="connsiteY3" fmla="*/ 179619 h 215036"/>
                    <a:gd name="connsiteX4" fmla="*/ 383271 w 418056"/>
                    <a:gd name="connsiteY4" fmla="*/ 199225 h 215036"/>
                    <a:gd name="connsiteX5" fmla="*/ 34153 w 418056"/>
                    <a:gd name="connsiteY5" fmla="*/ 199225 h 215036"/>
                    <a:gd name="connsiteX6" fmla="*/ 15812 w 418056"/>
                    <a:gd name="connsiteY6" fmla="*/ 179619 h 215036"/>
                    <a:gd name="connsiteX7" fmla="*/ 15812 w 418056"/>
                    <a:gd name="connsiteY7" fmla="*/ 120167 h 215036"/>
                    <a:gd name="connsiteX8" fmla="*/ 20871 w 418056"/>
                    <a:gd name="connsiteY8" fmla="*/ 106253 h 215036"/>
                    <a:gd name="connsiteX9" fmla="*/ 31623 w 418056"/>
                    <a:gd name="connsiteY9" fmla="*/ 94869 h 215036"/>
                    <a:gd name="connsiteX10" fmla="*/ 209344 w 418056"/>
                    <a:gd name="connsiteY10" fmla="*/ 15812 h 215036"/>
                    <a:gd name="connsiteX11" fmla="*/ 209344 w 418056"/>
                    <a:gd name="connsiteY11" fmla="*/ 0 h 215036"/>
                    <a:gd name="connsiteX12" fmla="*/ 20239 w 418056"/>
                    <a:gd name="connsiteY12" fmla="*/ 83485 h 215036"/>
                    <a:gd name="connsiteX13" fmla="*/ 8854 w 418056"/>
                    <a:gd name="connsiteY13" fmla="*/ 95501 h 215036"/>
                    <a:gd name="connsiteX14" fmla="*/ 0 w 418056"/>
                    <a:gd name="connsiteY14" fmla="*/ 120167 h 215036"/>
                    <a:gd name="connsiteX15" fmla="*/ 0 w 418056"/>
                    <a:gd name="connsiteY15" fmla="*/ 179619 h 215036"/>
                    <a:gd name="connsiteX16" fmla="*/ 34153 w 418056"/>
                    <a:gd name="connsiteY16" fmla="*/ 215036 h 215036"/>
                    <a:gd name="connsiteX17" fmla="*/ 383903 w 418056"/>
                    <a:gd name="connsiteY17" fmla="*/ 215036 h 215036"/>
                    <a:gd name="connsiteX18" fmla="*/ 418056 w 418056"/>
                    <a:gd name="connsiteY18" fmla="*/ 179619 h 215036"/>
                    <a:gd name="connsiteX19" fmla="*/ 418056 w 418056"/>
                    <a:gd name="connsiteY19" fmla="*/ 120167 h 215036"/>
                    <a:gd name="connsiteX20" fmla="*/ 409202 w 418056"/>
                    <a:gd name="connsiteY20" fmla="*/ 95501 h 215036"/>
                    <a:gd name="connsiteX21" fmla="*/ 209344 w 418056"/>
                    <a:gd name="connsiteY21" fmla="*/ 0 h 215036"/>
                    <a:gd name="connsiteX22" fmla="*/ 209344 w 418056"/>
                    <a:gd name="connsiteY22" fmla="*/ 0 h 21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056" h="215036">
                      <a:moveTo>
                        <a:pt x="209344" y="15812"/>
                      </a:moveTo>
                      <a:cubicBezTo>
                        <a:pt x="277650" y="15812"/>
                        <a:pt x="344058" y="48067"/>
                        <a:pt x="396552" y="106253"/>
                      </a:cubicBezTo>
                      <a:cubicBezTo>
                        <a:pt x="399715" y="110048"/>
                        <a:pt x="401612" y="115108"/>
                        <a:pt x="401612" y="120167"/>
                      </a:cubicBezTo>
                      <a:lnTo>
                        <a:pt x="401612" y="179619"/>
                      </a:lnTo>
                      <a:cubicBezTo>
                        <a:pt x="401612" y="190370"/>
                        <a:pt x="393390" y="199225"/>
                        <a:pt x="383271" y="199225"/>
                      </a:cubicBezTo>
                      <a:lnTo>
                        <a:pt x="34153" y="199225"/>
                      </a:lnTo>
                      <a:cubicBezTo>
                        <a:pt x="24033" y="199225"/>
                        <a:pt x="15812" y="190370"/>
                        <a:pt x="15812" y="179619"/>
                      </a:cubicBezTo>
                      <a:lnTo>
                        <a:pt x="15812" y="120167"/>
                      </a:lnTo>
                      <a:cubicBezTo>
                        <a:pt x="15812" y="115108"/>
                        <a:pt x="17709" y="110048"/>
                        <a:pt x="20871" y="106253"/>
                      </a:cubicBezTo>
                      <a:cubicBezTo>
                        <a:pt x="24033" y="102459"/>
                        <a:pt x="27828" y="98664"/>
                        <a:pt x="31623" y="94869"/>
                      </a:cubicBezTo>
                      <a:cubicBezTo>
                        <a:pt x="84117" y="43007"/>
                        <a:pt x="145466" y="15812"/>
                        <a:pt x="209344" y="15812"/>
                      </a:cubicBezTo>
                      <a:moveTo>
                        <a:pt x="209344" y="0"/>
                      </a:moveTo>
                      <a:cubicBezTo>
                        <a:pt x="142936" y="0"/>
                        <a:pt x="76528" y="27828"/>
                        <a:pt x="20239" y="83485"/>
                      </a:cubicBezTo>
                      <a:cubicBezTo>
                        <a:pt x="16444" y="87280"/>
                        <a:pt x="12649" y="91074"/>
                        <a:pt x="8854" y="95501"/>
                      </a:cubicBezTo>
                      <a:cubicBezTo>
                        <a:pt x="3162" y="101826"/>
                        <a:pt x="0" y="110681"/>
                        <a:pt x="0" y="120167"/>
                      </a:cubicBezTo>
                      <a:lnTo>
                        <a:pt x="0" y="179619"/>
                      </a:lnTo>
                      <a:cubicBezTo>
                        <a:pt x="0" y="199225"/>
                        <a:pt x="15179" y="215036"/>
                        <a:pt x="34153" y="215036"/>
                      </a:cubicBezTo>
                      <a:lnTo>
                        <a:pt x="383903" y="215036"/>
                      </a:lnTo>
                      <a:cubicBezTo>
                        <a:pt x="402877" y="215036"/>
                        <a:pt x="418056" y="199225"/>
                        <a:pt x="418056" y="179619"/>
                      </a:cubicBezTo>
                      <a:lnTo>
                        <a:pt x="418056" y="120167"/>
                      </a:lnTo>
                      <a:cubicBezTo>
                        <a:pt x="418056" y="111313"/>
                        <a:pt x="414894" y="102459"/>
                        <a:pt x="409202" y="95501"/>
                      </a:cubicBezTo>
                      <a:cubicBezTo>
                        <a:pt x="351648" y="32255"/>
                        <a:pt x="280812" y="0"/>
                        <a:pt x="209344" y="0"/>
                      </a:cubicBezTo>
                      <a:lnTo>
                        <a:pt x="209344" y="0"/>
                      </a:lnTo>
                      <a:close/>
                    </a:path>
                  </a:pathLst>
                </a:custGeom>
                <a:grpFill/>
                <a:ln w="6271" cap="flat">
                  <a:noFill/>
                  <a:prstDash val="solid"/>
                  <a:miter/>
                </a:ln>
              </p:spPr>
              <p:txBody>
                <a:bodyPr rtlCol="0" anchor="ctr"/>
                <a:lstStyle/>
                <a:p>
                  <a:endParaRPr lang="en-US"/>
                </a:p>
              </p:txBody>
            </p:sp>
            <p:sp>
              <p:nvSpPr>
                <p:cNvPr id="73" name="Picture Placeholder 74">
                  <a:extLst>
                    <a:ext uri="{FF2B5EF4-FFF2-40B4-BE49-F238E27FC236}">
                      <a16:creationId xmlns:a16="http://schemas.microsoft.com/office/drawing/2014/main" id="{B29A32DD-1DE0-4712-8AD5-850665BBEC9F}"/>
                    </a:ext>
                  </a:extLst>
                </p:cNvPr>
                <p:cNvSpPr/>
                <p:nvPr/>
              </p:nvSpPr>
              <p:spPr>
                <a:xfrm>
                  <a:off x="629192" y="834114"/>
                  <a:ext cx="237804" cy="237804"/>
                </a:xfrm>
                <a:custGeom>
                  <a:avLst/>
                  <a:gdLst>
                    <a:gd name="connsiteX0" fmla="*/ 118902 w 237804"/>
                    <a:gd name="connsiteY0" fmla="*/ 15811 h 237804"/>
                    <a:gd name="connsiteX1" fmla="*/ 221993 w 237804"/>
                    <a:gd name="connsiteY1" fmla="*/ 118902 h 237804"/>
                    <a:gd name="connsiteX2" fmla="*/ 118902 w 237804"/>
                    <a:gd name="connsiteY2" fmla="*/ 221993 h 237804"/>
                    <a:gd name="connsiteX3" fmla="*/ 15812 w 237804"/>
                    <a:gd name="connsiteY3" fmla="*/ 118902 h 237804"/>
                    <a:gd name="connsiteX4" fmla="*/ 118902 w 237804"/>
                    <a:gd name="connsiteY4" fmla="*/ 15811 h 237804"/>
                    <a:gd name="connsiteX5" fmla="*/ 118902 w 237804"/>
                    <a:gd name="connsiteY5" fmla="*/ 0 h 237804"/>
                    <a:gd name="connsiteX6" fmla="*/ 0 w 237804"/>
                    <a:gd name="connsiteY6" fmla="*/ 118902 h 237804"/>
                    <a:gd name="connsiteX7" fmla="*/ 118902 w 237804"/>
                    <a:gd name="connsiteY7" fmla="*/ 237805 h 237804"/>
                    <a:gd name="connsiteX8" fmla="*/ 237805 w 237804"/>
                    <a:gd name="connsiteY8" fmla="*/ 118902 h 237804"/>
                    <a:gd name="connsiteX9" fmla="*/ 118902 w 237804"/>
                    <a:gd name="connsiteY9" fmla="*/ 0 h 237804"/>
                    <a:gd name="connsiteX10" fmla="*/ 118902 w 237804"/>
                    <a:gd name="connsiteY10" fmla="*/ 0 h 23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804" h="237804">
                      <a:moveTo>
                        <a:pt x="118902" y="15811"/>
                      </a:moveTo>
                      <a:cubicBezTo>
                        <a:pt x="175824" y="15811"/>
                        <a:pt x="221993" y="61981"/>
                        <a:pt x="221993" y="118902"/>
                      </a:cubicBezTo>
                      <a:cubicBezTo>
                        <a:pt x="221993" y="175824"/>
                        <a:pt x="175824" y="221993"/>
                        <a:pt x="118902" y="221993"/>
                      </a:cubicBezTo>
                      <a:cubicBezTo>
                        <a:pt x="61981" y="221993"/>
                        <a:pt x="15812" y="175824"/>
                        <a:pt x="15812" y="118902"/>
                      </a:cubicBezTo>
                      <a:cubicBezTo>
                        <a:pt x="15812" y="61981"/>
                        <a:pt x="62614" y="15811"/>
                        <a:pt x="118902" y="15811"/>
                      </a:cubicBezTo>
                      <a:moveTo>
                        <a:pt x="118902" y="0"/>
                      </a:moveTo>
                      <a:cubicBezTo>
                        <a:pt x="53127" y="0"/>
                        <a:pt x="0" y="53127"/>
                        <a:pt x="0" y="118902"/>
                      </a:cubicBezTo>
                      <a:cubicBezTo>
                        <a:pt x="0" y="184678"/>
                        <a:pt x="53127" y="237805"/>
                        <a:pt x="118902" y="237805"/>
                      </a:cubicBezTo>
                      <a:cubicBezTo>
                        <a:pt x="184678" y="237805"/>
                        <a:pt x="237805" y="184678"/>
                        <a:pt x="237805" y="118902"/>
                      </a:cubicBezTo>
                      <a:cubicBezTo>
                        <a:pt x="237805" y="53127"/>
                        <a:pt x="184678" y="0"/>
                        <a:pt x="118902" y="0"/>
                      </a:cubicBezTo>
                      <a:lnTo>
                        <a:pt x="118902" y="0"/>
                      </a:lnTo>
                      <a:close/>
                    </a:path>
                  </a:pathLst>
                </a:custGeom>
                <a:grpFill/>
                <a:ln w="6271" cap="flat">
                  <a:noFill/>
                  <a:prstDash val="solid"/>
                  <a:miter/>
                </a:ln>
              </p:spPr>
              <p:txBody>
                <a:bodyPr rtlCol="0" anchor="ctr"/>
                <a:lstStyle/>
                <a:p>
                  <a:endParaRPr lang="en-US"/>
                </a:p>
              </p:txBody>
            </p:sp>
          </p:grpSp>
          <p:sp>
            <p:nvSpPr>
              <p:cNvPr id="69" name="Picture Placeholder 74">
                <a:extLst>
                  <a:ext uri="{FF2B5EF4-FFF2-40B4-BE49-F238E27FC236}">
                    <a16:creationId xmlns:a16="http://schemas.microsoft.com/office/drawing/2014/main" id="{6F746449-6ACC-44E1-A133-13A5D90D97E9}"/>
                  </a:ext>
                </a:extLst>
              </p:cNvPr>
              <p:cNvSpPr/>
              <p:nvPr/>
            </p:nvSpPr>
            <p:spPr>
              <a:xfrm>
                <a:off x="793632" y="775295"/>
                <a:ext cx="338366" cy="418688"/>
              </a:xfrm>
              <a:custGeom>
                <a:avLst/>
                <a:gdLst>
                  <a:gd name="connsiteX0" fmla="*/ 0 w 338366"/>
                  <a:gd name="connsiteY0" fmla="*/ 0 h 418688"/>
                  <a:gd name="connsiteX1" fmla="*/ 0 w 338366"/>
                  <a:gd name="connsiteY1" fmla="*/ 39845 h 418688"/>
                  <a:gd name="connsiteX2" fmla="*/ 15812 w 338366"/>
                  <a:gd name="connsiteY2" fmla="*/ 39845 h 418688"/>
                  <a:gd name="connsiteX3" fmla="*/ 15812 w 338366"/>
                  <a:gd name="connsiteY3" fmla="*/ 15812 h 418688"/>
                  <a:gd name="connsiteX4" fmla="*/ 322555 w 338366"/>
                  <a:gd name="connsiteY4" fmla="*/ 15812 h 418688"/>
                  <a:gd name="connsiteX5" fmla="*/ 322555 w 338366"/>
                  <a:gd name="connsiteY5" fmla="*/ 402877 h 418688"/>
                  <a:gd name="connsiteX6" fmla="*/ 187208 w 338366"/>
                  <a:gd name="connsiteY6" fmla="*/ 402877 h 418688"/>
                  <a:gd name="connsiteX7" fmla="*/ 187208 w 338366"/>
                  <a:gd name="connsiteY7" fmla="*/ 418689 h 418688"/>
                  <a:gd name="connsiteX8" fmla="*/ 338366 w 338366"/>
                  <a:gd name="connsiteY8" fmla="*/ 418689 h 418688"/>
                  <a:gd name="connsiteX9" fmla="*/ 338366 w 338366"/>
                  <a:gd name="connsiteY9" fmla="*/ 0 h 41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366" h="418688">
                    <a:moveTo>
                      <a:pt x="0" y="0"/>
                    </a:moveTo>
                    <a:lnTo>
                      <a:pt x="0" y="39845"/>
                    </a:lnTo>
                    <a:lnTo>
                      <a:pt x="15812" y="39845"/>
                    </a:lnTo>
                    <a:lnTo>
                      <a:pt x="15812" y="15812"/>
                    </a:lnTo>
                    <a:lnTo>
                      <a:pt x="322555" y="15812"/>
                    </a:lnTo>
                    <a:lnTo>
                      <a:pt x="322555" y="402877"/>
                    </a:lnTo>
                    <a:lnTo>
                      <a:pt x="187208" y="402877"/>
                    </a:lnTo>
                    <a:lnTo>
                      <a:pt x="187208" y="418689"/>
                    </a:lnTo>
                    <a:lnTo>
                      <a:pt x="338366" y="418689"/>
                    </a:lnTo>
                    <a:lnTo>
                      <a:pt x="338366" y="0"/>
                    </a:lnTo>
                    <a:close/>
                  </a:path>
                </a:pathLst>
              </a:custGeom>
              <a:grpFill/>
              <a:ln w="6271" cap="flat">
                <a:noFill/>
                <a:prstDash val="solid"/>
                <a:miter/>
              </a:ln>
            </p:spPr>
            <p:txBody>
              <a:bodyPr rtlCol="0" anchor="ctr"/>
              <a:lstStyle/>
              <a:p>
                <a:endParaRPr lang="en-US"/>
              </a:p>
            </p:txBody>
          </p:sp>
          <p:sp>
            <p:nvSpPr>
              <p:cNvPr id="70" name="Picture Placeholder 74">
                <a:extLst>
                  <a:ext uri="{FF2B5EF4-FFF2-40B4-BE49-F238E27FC236}">
                    <a16:creationId xmlns:a16="http://schemas.microsoft.com/office/drawing/2014/main" id="{BEAEE9A4-A30A-49C0-BDBA-7BD1998149CD}"/>
                  </a:ext>
                </a:extLst>
              </p:cNvPr>
              <p:cNvSpPr/>
              <p:nvPr/>
            </p:nvSpPr>
            <p:spPr>
              <a:xfrm>
                <a:off x="886604" y="869532"/>
                <a:ext cx="199857" cy="218831"/>
              </a:xfrm>
              <a:custGeom>
                <a:avLst/>
                <a:gdLst>
                  <a:gd name="connsiteX0" fmla="*/ 109416 w 199857"/>
                  <a:gd name="connsiteY0" fmla="*/ 218831 h 218831"/>
                  <a:gd name="connsiteX1" fmla="*/ 70836 w 199857"/>
                  <a:gd name="connsiteY1" fmla="*/ 218831 h 218831"/>
                  <a:gd name="connsiteX2" fmla="*/ 61981 w 199857"/>
                  <a:gd name="connsiteY2" fmla="*/ 194798 h 218831"/>
                  <a:gd name="connsiteX3" fmla="*/ 50597 w 199857"/>
                  <a:gd name="connsiteY3" fmla="*/ 190370 h 218831"/>
                  <a:gd name="connsiteX4" fmla="*/ 26563 w 199857"/>
                  <a:gd name="connsiteY4" fmla="*/ 201122 h 218831"/>
                  <a:gd name="connsiteX5" fmla="*/ 0 w 199857"/>
                  <a:gd name="connsiteY5" fmla="*/ 173294 h 218831"/>
                  <a:gd name="connsiteX6" fmla="*/ 10752 w 199857"/>
                  <a:gd name="connsiteY6" fmla="*/ 149893 h 218831"/>
                  <a:gd name="connsiteX7" fmla="*/ 4427 w 199857"/>
                  <a:gd name="connsiteY7" fmla="*/ 135346 h 218831"/>
                  <a:gd name="connsiteX8" fmla="*/ 18974 w 199857"/>
                  <a:gd name="connsiteY8" fmla="*/ 129654 h 218831"/>
                  <a:gd name="connsiteX9" fmla="*/ 25931 w 199857"/>
                  <a:gd name="connsiteY9" fmla="*/ 144833 h 218831"/>
                  <a:gd name="connsiteX10" fmla="*/ 28461 w 199857"/>
                  <a:gd name="connsiteY10" fmla="*/ 148628 h 218831"/>
                  <a:gd name="connsiteX11" fmla="*/ 18341 w 199857"/>
                  <a:gd name="connsiteY11" fmla="*/ 169499 h 218831"/>
                  <a:gd name="connsiteX12" fmla="*/ 30358 w 199857"/>
                  <a:gd name="connsiteY12" fmla="*/ 181516 h 218831"/>
                  <a:gd name="connsiteX13" fmla="*/ 51229 w 199857"/>
                  <a:gd name="connsiteY13" fmla="*/ 172029 h 218831"/>
                  <a:gd name="connsiteX14" fmla="*/ 55024 w 199857"/>
                  <a:gd name="connsiteY14" fmla="*/ 173927 h 218831"/>
                  <a:gd name="connsiteX15" fmla="*/ 70203 w 199857"/>
                  <a:gd name="connsiteY15" fmla="*/ 180251 h 218831"/>
                  <a:gd name="connsiteX16" fmla="*/ 73998 w 199857"/>
                  <a:gd name="connsiteY16" fmla="*/ 181516 h 218831"/>
                  <a:gd name="connsiteX17" fmla="*/ 82220 w 199857"/>
                  <a:gd name="connsiteY17" fmla="*/ 202387 h 218831"/>
                  <a:gd name="connsiteX18" fmla="*/ 99296 w 199857"/>
                  <a:gd name="connsiteY18" fmla="*/ 202387 h 218831"/>
                  <a:gd name="connsiteX19" fmla="*/ 107518 w 199857"/>
                  <a:gd name="connsiteY19" fmla="*/ 181516 h 218831"/>
                  <a:gd name="connsiteX20" fmla="*/ 111313 w 199857"/>
                  <a:gd name="connsiteY20" fmla="*/ 180251 h 218831"/>
                  <a:gd name="connsiteX21" fmla="*/ 125860 w 199857"/>
                  <a:gd name="connsiteY21" fmla="*/ 174559 h 218831"/>
                  <a:gd name="connsiteX22" fmla="*/ 129654 w 199857"/>
                  <a:gd name="connsiteY22" fmla="*/ 172029 h 218831"/>
                  <a:gd name="connsiteX23" fmla="*/ 151158 w 199857"/>
                  <a:gd name="connsiteY23" fmla="*/ 181516 h 218831"/>
                  <a:gd name="connsiteX24" fmla="*/ 163807 w 199857"/>
                  <a:gd name="connsiteY24" fmla="*/ 168867 h 218831"/>
                  <a:gd name="connsiteX25" fmla="*/ 154320 w 199857"/>
                  <a:gd name="connsiteY25" fmla="*/ 147363 h 218831"/>
                  <a:gd name="connsiteX26" fmla="*/ 156850 w 199857"/>
                  <a:gd name="connsiteY26" fmla="*/ 143568 h 218831"/>
                  <a:gd name="connsiteX27" fmla="*/ 162542 w 199857"/>
                  <a:gd name="connsiteY27" fmla="*/ 129022 h 218831"/>
                  <a:gd name="connsiteX28" fmla="*/ 163807 w 199857"/>
                  <a:gd name="connsiteY28" fmla="*/ 125227 h 218831"/>
                  <a:gd name="connsiteX29" fmla="*/ 184678 w 199857"/>
                  <a:gd name="connsiteY29" fmla="*/ 117005 h 218831"/>
                  <a:gd name="connsiteX30" fmla="*/ 184678 w 199857"/>
                  <a:gd name="connsiteY30" fmla="*/ 99929 h 218831"/>
                  <a:gd name="connsiteX31" fmla="*/ 162542 w 199857"/>
                  <a:gd name="connsiteY31" fmla="*/ 92972 h 218831"/>
                  <a:gd name="connsiteX32" fmla="*/ 161277 w 199857"/>
                  <a:gd name="connsiteY32" fmla="*/ 89177 h 218831"/>
                  <a:gd name="connsiteX33" fmla="*/ 154953 w 199857"/>
                  <a:gd name="connsiteY33" fmla="*/ 73998 h 218831"/>
                  <a:gd name="connsiteX34" fmla="*/ 153055 w 199857"/>
                  <a:gd name="connsiteY34" fmla="*/ 70203 h 218831"/>
                  <a:gd name="connsiteX35" fmla="*/ 162542 w 199857"/>
                  <a:gd name="connsiteY35" fmla="*/ 49332 h 218831"/>
                  <a:gd name="connsiteX36" fmla="*/ 150525 w 199857"/>
                  <a:gd name="connsiteY36" fmla="*/ 37315 h 218831"/>
                  <a:gd name="connsiteX37" fmla="*/ 129022 w 199857"/>
                  <a:gd name="connsiteY37" fmla="*/ 46802 h 218831"/>
                  <a:gd name="connsiteX38" fmla="*/ 125227 w 199857"/>
                  <a:gd name="connsiteY38" fmla="*/ 44272 h 218831"/>
                  <a:gd name="connsiteX39" fmla="*/ 110048 w 199857"/>
                  <a:gd name="connsiteY39" fmla="*/ 37315 h 218831"/>
                  <a:gd name="connsiteX40" fmla="*/ 106253 w 199857"/>
                  <a:gd name="connsiteY40" fmla="*/ 36683 h 218831"/>
                  <a:gd name="connsiteX41" fmla="*/ 98664 w 199857"/>
                  <a:gd name="connsiteY41" fmla="*/ 15812 h 218831"/>
                  <a:gd name="connsiteX42" fmla="*/ 81587 w 199857"/>
                  <a:gd name="connsiteY42" fmla="*/ 15812 h 218831"/>
                  <a:gd name="connsiteX43" fmla="*/ 73998 w 199857"/>
                  <a:gd name="connsiteY43" fmla="*/ 36683 h 218831"/>
                  <a:gd name="connsiteX44" fmla="*/ 70836 w 199857"/>
                  <a:gd name="connsiteY44" fmla="*/ 37948 h 218831"/>
                  <a:gd name="connsiteX45" fmla="*/ 55024 w 199857"/>
                  <a:gd name="connsiteY45" fmla="*/ 44905 h 218831"/>
                  <a:gd name="connsiteX46" fmla="*/ 51229 w 199857"/>
                  <a:gd name="connsiteY46" fmla="*/ 46802 h 218831"/>
                  <a:gd name="connsiteX47" fmla="*/ 30358 w 199857"/>
                  <a:gd name="connsiteY47" fmla="*/ 37315 h 218831"/>
                  <a:gd name="connsiteX48" fmla="*/ 18341 w 199857"/>
                  <a:gd name="connsiteY48" fmla="*/ 49332 h 218831"/>
                  <a:gd name="connsiteX49" fmla="*/ 27828 w 199857"/>
                  <a:gd name="connsiteY49" fmla="*/ 70203 h 218831"/>
                  <a:gd name="connsiteX50" fmla="*/ 25931 w 199857"/>
                  <a:gd name="connsiteY50" fmla="*/ 73998 h 218831"/>
                  <a:gd name="connsiteX51" fmla="*/ 18974 w 199857"/>
                  <a:gd name="connsiteY51" fmla="*/ 89809 h 218831"/>
                  <a:gd name="connsiteX52" fmla="*/ 4427 w 199857"/>
                  <a:gd name="connsiteY52" fmla="*/ 84117 h 218831"/>
                  <a:gd name="connsiteX53" fmla="*/ 10752 w 199857"/>
                  <a:gd name="connsiteY53" fmla="*/ 69571 h 218831"/>
                  <a:gd name="connsiteX54" fmla="*/ 0 w 199857"/>
                  <a:gd name="connsiteY54" fmla="*/ 45537 h 218831"/>
                  <a:gd name="connsiteX55" fmla="*/ 27196 w 199857"/>
                  <a:gd name="connsiteY55" fmla="*/ 18341 h 218831"/>
                  <a:gd name="connsiteX56" fmla="*/ 51229 w 199857"/>
                  <a:gd name="connsiteY56" fmla="*/ 29093 h 218831"/>
                  <a:gd name="connsiteX57" fmla="*/ 62614 w 199857"/>
                  <a:gd name="connsiteY57" fmla="*/ 24033 h 218831"/>
                  <a:gd name="connsiteX58" fmla="*/ 72100 w 199857"/>
                  <a:gd name="connsiteY58" fmla="*/ 0 h 218831"/>
                  <a:gd name="connsiteX59" fmla="*/ 110681 w 199857"/>
                  <a:gd name="connsiteY59" fmla="*/ 0 h 218831"/>
                  <a:gd name="connsiteX60" fmla="*/ 119535 w 199857"/>
                  <a:gd name="connsiteY60" fmla="*/ 24033 h 218831"/>
                  <a:gd name="connsiteX61" fmla="*/ 130919 w 199857"/>
                  <a:gd name="connsiteY61" fmla="*/ 29093 h 218831"/>
                  <a:gd name="connsiteX62" fmla="*/ 154320 w 199857"/>
                  <a:gd name="connsiteY62" fmla="*/ 18341 h 218831"/>
                  <a:gd name="connsiteX63" fmla="*/ 182148 w 199857"/>
                  <a:gd name="connsiteY63" fmla="*/ 44905 h 218831"/>
                  <a:gd name="connsiteX64" fmla="*/ 171397 w 199857"/>
                  <a:gd name="connsiteY64" fmla="*/ 68938 h 218831"/>
                  <a:gd name="connsiteX65" fmla="*/ 175824 w 199857"/>
                  <a:gd name="connsiteY65" fmla="*/ 80322 h 218831"/>
                  <a:gd name="connsiteX66" fmla="*/ 199857 w 199857"/>
                  <a:gd name="connsiteY66" fmla="*/ 89177 h 218831"/>
                  <a:gd name="connsiteX67" fmla="*/ 199857 w 199857"/>
                  <a:gd name="connsiteY67" fmla="*/ 127757 h 218831"/>
                  <a:gd name="connsiteX68" fmla="*/ 175824 w 199857"/>
                  <a:gd name="connsiteY68" fmla="*/ 137876 h 218831"/>
                  <a:gd name="connsiteX69" fmla="*/ 171397 w 199857"/>
                  <a:gd name="connsiteY69" fmla="*/ 149261 h 218831"/>
                  <a:gd name="connsiteX70" fmla="*/ 182148 w 199857"/>
                  <a:gd name="connsiteY70" fmla="*/ 172662 h 218831"/>
                  <a:gd name="connsiteX71" fmla="*/ 154320 w 199857"/>
                  <a:gd name="connsiteY71" fmla="*/ 200490 h 218831"/>
                  <a:gd name="connsiteX72" fmla="*/ 130919 w 199857"/>
                  <a:gd name="connsiteY72" fmla="*/ 189738 h 218831"/>
                  <a:gd name="connsiteX73" fmla="*/ 119535 w 199857"/>
                  <a:gd name="connsiteY73" fmla="*/ 194165 h 218831"/>
                  <a:gd name="connsiteX74" fmla="*/ 109416 w 199857"/>
                  <a:gd name="connsiteY74" fmla="*/ 218831 h 21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99857" h="218831">
                    <a:moveTo>
                      <a:pt x="109416" y="218831"/>
                    </a:moveTo>
                    <a:lnTo>
                      <a:pt x="70836" y="218831"/>
                    </a:lnTo>
                    <a:lnTo>
                      <a:pt x="61981" y="194798"/>
                    </a:lnTo>
                    <a:cubicBezTo>
                      <a:pt x="58186" y="193533"/>
                      <a:pt x="54392" y="192268"/>
                      <a:pt x="50597" y="190370"/>
                    </a:cubicBezTo>
                    <a:lnTo>
                      <a:pt x="26563" y="201122"/>
                    </a:lnTo>
                    <a:lnTo>
                      <a:pt x="0" y="173294"/>
                    </a:lnTo>
                    <a:lnTo>
                      <a:pt x="10752" y="149893"/>
                    </a:lnTo>
                    <a:cubicBezTo>
                      <a:pt x="8222" y="145466"/>
                      <a:pt x="6325" y="140406"/>
                      <a:pt x="4427" y="135346"/>
                    </a:cubicBezTo>
                    <a:lnTo>
                      <a:pt x="18974" y="129654"/>
                    </a:lnTo>
                    <a:cubicBezTo>
                      <a:pt x="20871" y="135346"/>
                      <a:pt x="23401" y="141039"/>
                      <a:pt x="25931" y="144833"/>
                    </a:cubicBezTo>
                    <a:lnTo>
                      <a:pt x="28461" y="148628"/>
                    </a:lnTo>
                    <a:lnTo>
                      <a:pt x="18341" y="169499"/>
                    </a:lnTo>
                    <a:lnTo>
                      <a:pt x="30358" y="181516"/>
                    </a:lnTo>
                    <a:lnTo>
                      <a:pt x="51229" y="172029"/>
                    </a:lnTo>
                    <a:lnTo>
                      <a:pt x="55024" y="173927"/>
                    </a:lnTo>
                    <a:cubicBezTo>
                      <a:pt x="60084" y="177089"/>
                      <a:pt x="65143" y="178986"/>
                      <a:pt x="70203" y="180251"/>
                    </a:cubicBezTo>
                    <a:lnTo>
                      <a:pt x="73998" y="181516"/>
                    </a:lnTo>
                    <a:lnTo>
                      <a:pt x="82220" y="202387"/>
                    </a:lnTo>
                    <a:lnTo>
                      <a:pt x="99296" y="202387"/>
                    </a:lnTo>
                    <a:lnTo>
                      <a:pt x="107518" y="181516"/>
                    </a:lnTo>
                    <a:lnTo>
                      <a:pt x="111313" y="180251"/>
                    </a:lnTo>
                    <a:cubicBezTo>
                      <a:pt x="117005" y="178986"/>
                      <a:pt x="122697" y="176456"/>
                      <a:pt x="125860" y="174559"/>
                    </a:cubicBezTo>
                    <a:lnTo>
                      <a:pt x="129654" y="172029"/>
                    </a:lnTo>
                    <a:lnTo>
                      <a:pt x="151158" y="181516"/>
                    </a:lnTo>
                    <a:lnTo>
                      <a:pt x="163807" y="168867"/>
                    </a:lnTo>
                    <a:lnTo>
                      <a:pt x="154320" y="147363"/>
                    </a:lnTo>
                    <a:lnTo>
                      <a:pt x="156850" y="143568"/>
                    </a:lnTo>
                    <a:cubicBezTo>
                      <a:pt x="159380" y="140406"/>
                      <a:pt x="161277" y="134714"/>
                      <a:pt x="162542" y="129022"/>
                    </a:cubicBezTo>
                    <a:lnTo>
                      <a:pt x="163807" y="125227"/>
                    </a:lnTo>
                    <a:lnTo>
                      <a:pt x="184678" y="117005"/>
                    </a:lnTo>
                    <a:lnTo>
                      <a:pt x="184678" y="99929"/>
                    </a:lnTo>
                    <a:lnTo>
                      <a:pt x="162542" y="92972"/>
                    </a:lnTo>
                    <a:lnTo>
                      <a:pt x="161277" y="89177"/>
                    </a:lnTo>
                    <a:cubicBezTo>
                      <a:pt x="160012" y="84117"/>
                      <a:pt x="158115" y="79058"/>
                      <a:pt x="154953" y="73998"/>
                    </a:cubicBezTo>
                    <a:lnTo>
                      <a:pt x="153055" y="70203"/>
                    </a:lnTo>
                    <a:lnTo>
                      <a:pt x="162542" y="49332"/>
                    </a:lnTo>
                    <a:lnTo>
                      <a:pt x="150525" y="37315"/>
                    </a:lnTo>
                    <a:lnTo>
                      <a:pt x="129022" y="46802"/>
                    </a:lnTo>
                    <a:lnTo>
                      <a:pt x="125227" y="44272"/>
                    </a:lnTo>
                    <a:cubicBezTo>
                      <a:pt x="121432" y="41742"/>
                      <a:pt x="115740" y="39213"/>
                      <a:pt x="110048" y="37315"/>
                    </a:cubicBezTo>
                    <a:lnTo>
                      <a:pt x="106253" y="36683"/>
                    </a:lnTo>
                    <a:lnTo>
                      <a:pt x="98664" y="15812"/>
                    </a:lnTo>
                    <a:lnTo>
                      <a:pt x="81587" y="15812"/>
                    </a:lnTo>
                    <a:lnTo>
                      <a:pt x="73998" y="36683"/>
                    </a:lnTo>
                    <a:lnTo>
                      <a:pt x="70836" y="37948"/>
                    </a:lnTo>
                    <a:cubicBezTo>
                      <a:pt x="63878" y="40477"/>
                      <a:pt x="59451" y="42375"/>
                      <a:pt x="55024" y="44905"/>
                    </a:cubicBezTo>
                    <a:lnTo>
                      <a:pt x="51229" y="46802"/>
                    </a:lnTo>
                    <a:lnTo>
                      <a:pt x="30358" y="37315"/>
                    </a:lnTo>
                    <a:lnTo>
                      <a:pt x="18341" y="49332"/>
                    </a:lnTo>
                    <a:lnTo>
                      <a:pt x="27828" y="70203"/>
                    </a:lnTo>
                    <a:lnTo>
                      <a:pt x="25931" y="73998"/>
                    </a:lnTo>
                    <a:cubicBezTo>
                      <a:pt x="23401" y="78425"/>
                      <a:pt x="21504" y="83485"/>
                      <a:pt x="18974" y="89809"/>
                    </a:cubicBezTo>
                    <a:lnTo>
                      <a:pt x="4427" y="84117"/>
                    </a:lnTo>
                    <a:cubicBezTo>
                      <a:pt x="6325" y="78425"/>
                      <a:pt x="8854" y="73998"/>
                      <a:pt x="10752" y="69571"/>
                    </a:cubicBezTo>
                    <a:lnTo>
                      <a:pt x="0" y="45537"/>
                    </a:lnTo>
                    <a:lnTo>
                      <a:pt x="27196" y="18341"/>
                    </a:lnTo>
                    <a:lnTo>
                      <a:pt x="51229" y="29093"/>
                    </a:lnTo>
                    <a:cubicBezTo>
                      <a:pt x="54392" y="27196"/>
                      <a:pt x="58186" y="25931"/>
                      <a:pt x="62614" y="24033"/>
                    </a:cubicBezTo>
                    <a:lnTo>
                      <a:pt x="72100" y="0"/>
                    </a:lnTo>
                    <a:lnTo>
                      <a:pt x="110681" y="0"/>
                    </a:lnTo>
                    <a:lnTo>
                      <a:pt x="119535" y="24033"/>
                    </a:lnTo>
                    <a:cubicBezTo>
                      <a:pt x="123330" y="25298"/>
                      <a:pt x="127124" y="27196"/>
                      <a:pt x="130919" y="29093"/>
                    </a:cubicBezTo>
                    <a:lnTo>
                      <a:pt x="154320" y="18341"/>
                    </a:lnTo>
                    <a:lnTo>
                      <a:pt x="182148" y="44905"/>
                    </a:lnTo>
                    <a:lnTo>
                      <a:pt x="171397" y="68938"/>
                    </a:lnTo>
                    <a:cubicBezTo>
                      <a:pt x="173294" y="72733"/>
                      <a:pt x="174559" y="76528"/>
                      <a:pt x="175824" y="80322"/>
                    </a:cubicBezTo>
                    <a:lnTo>
                      <a:pt x="199857" y="89177"/>
                    </a:lnTo>
                    <a:lnTo>
                      <a:pt x="199857" y="127757"/>
                    </a:lnTo>
                    <a:lnTo>
                      <a:pt x="175824" y="137876"/>
                    </a:lnTo>
                    <a:cubicBezTo>
                      <a:pt x="174559" y="141671"/>
                      <a:pt x="173294" y="145466"/>
                      <a:pt x="171397" y="149261"/>
                    </a:cubicBezTo>
                    <a:lnTo>
                      <a:pt x="182148" y="172662"/>
                    </a:lnTo>
                    <a:lnTo>
                      <a:pt x="154320" y="200490"/>
                    </a:lnTo>
                    <a:lnTo>
                      <a:pt x="130919" y="189738"/>
                    </a:lnTo>
                    <a:cubicBezTo>
                      <a:pt x="127124" y="191635"/>
                      <a:pt x="122697" y="193533"/>
                      <a:pt x="119535" y="194165"/>
                    </a:cubicBezTo>
                    <a:lnTo>
                      <a:pt x="109416" y="218831"/>
                    </a:lnTo>
                    <a:close/>
                  </a:path>
                </a:pathLst>
              </a:custGeom>
              <a:grpFill/>
              <a:ln w="6271" cap="flat">
                <a:noFill/>
                <a:prstDash val="solid"/>
                <a:miter/>
              </a:ln>
            </p:spPr>
            <p:txBody>
              <a:bodyPr rtlCol="0" anchor="ctr"/>
              <a:lstStyle/>
              <a:p>
                <a:endParaRPr lang="en-US"/>
              </a:p>
            </p:txBody>
          </p:sp>
          <p:sp>
            <p:nvSpPr>
              <p:cNvPr id="71" name="Picture Placeholder 74">
                <a:extLst>
                  <a:ext uri="{FF2B5EF4-FFF2-40B4-BE49-F238E27FC236}">
                    <a16:creationId xmlns:a16="http://schemas.microsoft.com/office/drawing/2014/main" id="{A45F6CBE-B6D9-4836-9C48-922E98A560FB}"/>
                  </a:ext>
                </a:extLst>
              </p:cNvPr>
              <p:cNvSpPr/>
              <p:nvPr/>
            </p:nvSpPr>
            <p:spPr>
              <a:xfrm>
                <a:off x="927714" y="930248"/>
                <a:ext cx="98663" cy="98663"/>
              </a:xfrm>
              <a:custGeom>
                <a:avLst/>
                <a:gdLst>
                  <a:gd name="connsiteX0" fmla="*/ 49332 w 98663"/>
                  <a:gd name="connsiteY0" fmla="*/ 98664 h 98663"/>
                  <a:gd name="connsiteX1" fmla="*/ 0 w 98663"/>
                  <a:gd name="connsiteY1" fmla="*/ 49332 h 98663"/>
                  <a:gd name="connsiteX2" fmla="*/ 49332 w 98663"/>
                  <a:gd name="connsiteY2" fmla="*/ 0 h 98663"/>
                  <a:gd name="connsiteX3" fmla="*/ 98664 w 98663"/>
                  <a:gd name="connsiteY3" fmla="*/ 49332 h 98663"/>
                  <a:gd name="connsiteX4" fmla="*/ 49332 w 98663"/>
                  <a:gd name="connsiteY4" fmla="*/ 98664 h 98663"/>
                  <a:gd name="connsiteX5" fmla="*/ 49332 w 98663"/>
                  <a:gd name="connsiteY5" fmla="*/ 15179 h 98663"/>
                  <a:gd name="connsiteX6" fmla="*/ 15812 w 98663"/>
                  <a:gd name="connsiteY6" fmla="*/ 48699 h 98663"/>
                  <a:gd name="connsiteX7" fmla="*/ 49332 w 98663"/>
                  <a:gd name="connsiteY7" fmla="*/ 82220 h 98663"/>
                  <a:gd name="connsiteX8" fmla="*/ 82852 w 98663"/>
                  <a:gd name="connsiteY8" fmla="*/ 48699 h 98663"/>
                  <a:gd name="connsiteX9" fmla="*/ 49332 w 98663"/>
                  <a:gd name="connsiteY9" fmla="*/ 15179 h 9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63" h="98663">
                    <a:moveTo>
                      <a:pt x="49332" y="98664"/>
                    </a:moveTo>
                    <a:cubicBezTo>
                      <a:pt x="22136" y="98664"/>
                      <a:pt x="0" y="76528"/>
                      <a:pt x="0" y="49332"/>
                    </a:cubicBezTo>
                    <a:cubicBezTo>
                      <a:pt x="0" y="22136"/>
                      <a:pt x="22136" y="0"/>
                      <a:pt x="49332" y="0"/>
                    </a:cubicBezTo>
                    <a:cubicBezTo>
                      <a:pt x="76528" y="0"/>
                      <a:pt x="98664" y="22136"/>
                      <a:pt x="98664" y="49332"/>
                    </a:cubicBezTo>
                    <a:cubicBezTo>
                      <a:pt x="98664" y="75895"/>
                      <a:pt x="76528" y="98664"/>
                      <a:pt x="49332" y="98664"/>
                    </a:cubicBezTo>
                    <a:close/>
                    <a:moveTo>
                      <a:pt x="49332" y="15179"/>
                    </a:moveTo>
                    <a:cubicBezTo>
                      <a:pt x="30991" y="15179"/>
                      <a:pt x="15812" y="30358"/>
                      <a:pt x="15812" y="48699"/>
                    </a:cubicBezTo>
                    <a:cubicBezTo>
                      <a:pt x="15812" y="67041"/>
                      <a:pt x="30991" y="82220"/>
                      <a:pt x="49332" y="82220"/>
                    </a:cubicBezTo>
                    <a:cubicBezTo>
                      <a:pt x="67673" y="82220"/>
                      <a:pt x="82852" y="67041"/>
                      <a:pt x="82852" y="48699"/>
                    </a:cubicBezTo>
                    <a:cubicBezTo>
                      <a:pt x="82852" y="30358"/>
                      <a:pt x="67673" y="15179"/>
                      <a:pt x="49332" y="15179"/>
                    </a:cubicBezTo>
                    <a:close/>
                  </a:path>
                </a:pathLst>
              </a:custGeom>
              <a:grpFill/>
              <a:ln w="6271" cap="flat">
                <a:noFill/>
                <a:prstDash val="solid"/>
                <a:miter/>
              </a:ln>
            </p:spPr>
            <p:txBody>
              <a:bodyPr rtlCol="0" anchor="ctr"/>
              <a:lstStyle/>
              <a:p>
                <a:endParaRPr lang="en-US"/>
              </a:p>
            </p:txBody>
          </p:sp>
        </p:grpSp>
        <p:cxnSp>
          <p:nvCxnSpPr>
            <p:cNvPr id="88" name="Straight Arrow Connector 87">
              <a:extLst>
                <a:ext uri="{FF2B5EF4-FFF2-40B4-BE49-F238E27FC236}">
                  <a16:creationId xmlns:a16="http://schemas.microsoft.com/office/drawing/2014/main" id="{C6143600-6CAF-4438-8DE5-FD6FA0F630FC}"/>
                </a:ext>
              </a:extLst>
            </p:cNvPr>
            <p:cNvCxnSpPr>
              <a:cxnSpLocks/>
            </p:cNvCxnSpPr>
            <p:nvPr/>
          </p:nvCxnSpPr>
          <p:spPr>
            <a:xfrm flipH="1" flipV="1">
              <a:off x="7742257" y="5329284"/>
              <a:ext cx="1025326" cy="25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165C4A7C-5576-4699-88BE-64C0EE0F4A94}"/>
              </a:ext>
            </a:extLst>
          </p:cNvPr>
          <p:cNvGrpSpPr/>
          <p:nvPr/>
        </p:nvGrpSpPr>
        <p:grpSpPr>
          <a:xfrm>
            <a:off x="422161" y="3268298"/>
            <a:ext cx="1154492" cy="886172"/>
            <a:chOff x="422161" y="3268298"/>
            <a:chExt cx="1154492" cy="886172"/>
          </a:xfrm>
        </p:grpSpPr>
        <p:sp>
          <p:nvSpPr>
            <p:cNvPr id="13" name="TextBox 12">
              <a:extLst>
                <a:ext uri="{FF2B5EF4-FFF2-40B4-BE49-F238E27FC236}">
                  <a16:creationId xmlns:a16="http://schemas.microsoft.com/office/drawing/2014/main" id="{E016C7A8-7C9C-4AC3-A06A-7E8FCBDEABB8}"/>
                </a:ext>
              </a:extLst>
            </p:cNvPr>
            <p:cNvSpPr txBox="1"/>
            <p:nvPr/>
          </p:nvSpPr>
          <p:spPr>
            <a:xfrm>
              <a:off x="422161" y="3846693"/>
              <a:ext cx="1154492" cy="307777"/>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Admin</a:t>
              </a:r>
            </a:p>
          </p:txBody>
        </p:sp>
        <p:sp>
          <p:nvSpPr>
            <p:cNvPr id="89" name="Picture Placeholder 103" descr="User Circle&#10;">
              <a:extLst>
                <a:ext uri="{FF2B5EF4-FFF2-40B4-BE49-F238E27FC236}">
                  <a16:creationId xmlns:a16="http://schemas.microsoft.com/office/drawing/2014/main" id="{C814FAD1-DE93-4221-A573-E0ACB459C9CA}"/>
                </a:ext>
              </a:extLst>
            </p:cNvPr>
            <p:cNvSpPr/>
            <p:nvPr/>
          </p:nvSpPr>
          <p:spPr>
            <a:xfrm>
              <a:off x="700886" y="3268298"/>
              <a:ext cx="597042" cy="597674"/>
            </a:xfrm>
            <a:custGeom>
              <a:avLst/>
              <a:gdLst>
                <a:gd name="connsiteX0" fmla="*/ 298521 w 597042"/>
                <a:gd name="connsiteY0" fmla="*/ 597675 h 597674"/>
                <a:gd name="connsiteX1" fmla="*/ 0 w 597042"/>
                <a:gd name="connsiteY1" fmla="*/ 298521 h 597674"/>
                <a:gd name="connsiteX2" fmla="*/ 298521 w 597042"/>
                <a:gd name="connsiteY2" fmla="*/ 0 h 597674"/>
                <a:gd name="connsiteX3" fmla="*/ 597042 w 597042"/>
                <a:gd name="connsiteY3" fmla="*/ 298521 h 597674"/>
                <a:gd name="connsiteX4" fmla="*/ 298521 w 597042"/>
                <a:gd name="connsiteY4" fmla="*/ 597675 h 597674"/>
                <a:gd name="connsiteX5" fmla="*/ 298521 w 597042"/>
                <a:gd name="connsiteY5" fmla="*/ 15812 h 597674"/>
                <a:gd name="connsiteX6" fmla="*/ 15179 w 597042"/>
                <a:gd name="connsiteY6" fmla="*/ 299154 h 597674"/>
                <a:gd name="connsiteX7" fmla="*/ 298521 w 597042"/>
                <a:gd name="connsiteY7" fmla="*/ 581863 h 597674"/>
                <a:gd name="connsiteX8" fmla="*/ 581863 w 597042"/>
                <a:gd name="connsiteY8" fmla="*/ 298521 h 597674"/>
                <a:gd name="connsiteX9" fmla="*/ 298521 w 597042"/>
                <a:gd name="connsiteY9" fmla="*/ 15812 h 597674"/>
                <a:gd name="connsiteX10" fmla="*/ 299154 w 597042"/>
                <a:gd name="connsiteY10" fmla="*/ 320025 h 597674"/>
                <a:gd name="connsiteX11" fmla="*/ 421851 w 597042"/>
                <a:gd name="connsiteY11" fmla="*/ 391493 h 597674"/>
                <a:gd name="connsiteX12" fmla="*/ 425013 w 597042"/>
                <a:gd name="connsiteY12" fmla="*/ 402877 h 597674"/>
                <a:gd name="connsiteX13" fmla="*/ 425013 w 597042"/>
                <a:gd name="connsiteY13" fmla="*/ 480037 h 597674"/>
                <a:gd name="connsiteX14" fmla="*/ 419321 w 597042"/>
                <a:gd name="connsiteY14" fmla="*/ 493319 h 597674"/>
                <a:gd name="connsiteX15" fmla="*/ 178986 w 597042"/>
                <a:gd name="connsiteY15" fmla="*/ 493319 h 597674"/>
                <a:gd name="connsiteX16" fmla="*/ 173294 w 597042"/>
                <a:gd name="connsiteY16" fmla="*/ 480037 h 597674"/>
                <a:gd name="connsiteX17" fmla="*/ 173294 w 597042"/>
                <a:gd name="connsiteY17" fmla="*/ 402877 h 597674"/>
                <a:gd name="connsiteX18" fmla="*/ 176456 w 597042"/>
                <a:gd name="connsiteY18" fmla="*/ 392125 h 597674"/>
                <a:gd name="connsiteX19" fmla="*/ 183413 w 597042"/>
                <a:gd name="connsiteY19" fmla="*/ 383271 h 597674"/>
                <a:gd name="connsiteX20" fmla="*/ 299154 w 597042"/>
                <a:gd name="connsiteY20" fmla="*/ 320025 h 597674"/>
                <a:gd name="connsiteX21" fmla="*/ 299154 w 597042"/>
                <a:gd name="connsiteY21" fmla="*/ 304213 h 597674"/>
                <a:gd name="connsiteX22" fmla="*/ 170764 w 597042"/>
                <a:gd name="connsiteY22" fmla="*/ 373151 h 597674"/>
                <a:gd name="connsiteX23" fmla="*/ 163175 w 597042"/>
                <a:gd name="connsiteY23" fmla="*/ 383271 h 597674"/>
                <a:gd name="connsiteX24" fmla="*/ 157483 w 597042"/>
                <a:gd name="connsiteY24" fmla="*/ 403510 h 597674"/>
                <a:gd name="connsiteX25" fmla="*/ 157483 w 597042"/>
                <a:gd name="connsiteY25" fmla="*/ 480670 h 597674"/>
                <a:gd name="connsiteX26" fmla="*/ 178986 w 597042"/>
                <a:gd name="connsiteY26" fmla="*/ 509763 h 597674"/>
                <a:gd name="connsiteX27" fmla="*/ 418689 w 597042"/>
                <a:gd name="connsiteY27" fmla="*/ 509763 h 597674"/>
                <a:gd name="connsiteX28" fmla="*/ 440192 w 597042"/>
                <a:gd name="connsiteY28" fmla="*/ 480670 h 597674"/>
                <a:gd name="connsiteX29" fmla="*/ 440192 w 597042"/>
                <a:gd name="connsiteY29" fmla="*/ 402877 h 597674"/>
                <a:gd name="connsiteX30" fmla="*/ 434500 w 597042"/>
                <a:gd name="connsiteY30" fmla="*/ 382638 h 597674"/>
                <a:gd name="connsiteX31" fmla="*/ 299154 w 597042"/>
                <a:gd name="connsiteY31" fmla="*/ 304213 h 597674"/>
                <a:gd name="connsiteX32" fmla="*/ 299154 w 597042"/>
                <a:gd name="connsiteY32" fmla="*/ 304213 h 597674"/>
                <a:gd name="connsiteX33" fmla="*/ 299786 w 597042"/>
                <a:gd name="connsiteY33" fmla="*/ 104356 h 597674"/>
                <a:gd name="connsiteX34" fmla="*/ 382006 w 597042"/>
                <a:gd name="connsiteY34" fmla="*/ 186576 h 597674"/>
                <a:gd name="connsiteX35" fmla="*/ 299786 w 597042"/>
                <a:gd name="connsiteY35" fmla="*/ 268796 h 597674"/>
                <a:gd name="connsiteX36" fmla="*/ 217566 w 597042"/>
                <a:gd name="connsiteY36" fmla="*/ 186576 h 597674"/>
                <a:gd name="connsiteX37" fmla="*/ 299786 w 597042"/>
                <a:gd name="connsiteY37" fmla="*/ 104356 h 597674"/>
                <a:gd name="connsiteX38" fmla="*/ 299786 w 597042"/>
                <a:gd name="connsiteY38" fmla="*/ 88544 h 597674"/>
                <a:gd name="connsiteX39" fmla="*/ 201755 w 597042"/>
                <a:gd name="connsiteY39" fmla="*/ 186576 h 597674"/>
                <a:gd name="connsiteX40" fmla="*/ 299786 w 597042"/>
                <a:gd name="connsiteY40" fmla="*/ 284607 h 597674"/>
                <a:gd name="connsiteX41" fmla="*/ 397185 w 597042"/>
                <a:gd name="connsiteY41" fmla="*/ 185943 h 597674"/>
                <a:gd name="connsiteX42" fmla="*/ 299786 w 597042"/>
                <a:gd name="connsiteY42" fmla="*/ 88544 h 597674"/>
                <a:gd name="connsiteX43" fmla="*/ 299786 w 597042"/>
                <a:gd name="connsiteY43" fmla="*/ 88544 h 59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97042" h="597674">
                  <a:moveTo>
                    <a:pt x="298521" y="597675"/>
                  </a:moveTo>
                  <a:cubicBezTo>
                    <a:pt x="134082" y="597675"/>
                    <a:pt x="0" y="463593"/>
                    <a:pt x="0" y="298521"/>
                  </a:cubicBezTo>
                  <a:cubicBezTo>
                    <a:pt x="0" y="133449"/>
                    <a:pt x="134082" y="0"/>
                    <a:pt x="298521" y="0"/>
                  </a:cubicBezTo>
                  <a:cubicBezTo>
                    <a:pt x="462961" y="0"/>
                    <a:pt x="597042" y="134082"/>
                    <a:pt x="597042" y="298521"/>
                  </a:cubicBezTo>
                  <a:cubicBezTo>
                    <a:pt x="597042" y="462961"/>
                    <a:pt x="463593" y="597675"/>
                    <a:pt x="298521" y="597675"/>
                  </a:cubicBezTo>
                  <a:close/>
                  <a:moveTo>
                    <a:pt x="298521" y="15812"/>
                  </a:moveTo>
                  <a:cubicBezTo>
                    <a:pt x="142304" y="15812"/>
                    <a:pt x="15179" y="142936"/>
                    <a:pt x="15179" y="299154"/>
                  </a:cubicBezTo>
                  <a:cubicBezTo>
                    <a:pt x="15179" y="455371"/>
                    <a:pt x="142936" y="581863"/>
                    <a:pt x="298521" y="581863"/>
                  </a:cubicBezTo>
                  <a:cubicBezTo>
                    <a:pt x="454106" y="581863"/>
                    <a:pt x="581863" y="454739"/>
                    <a:pt x="581863" y="298521"/>
                  </a:cubicBezTo>
                  <a:cubicBezTo>
                    <a:pt x="581863" y="142304"/>
                    <a:pt x="454739" y="15812"/>
                    <a:pt x="298521" y="15812"/>
                  </a:cubicBezTo>
                  <a:close/>
                  <a:moveTo>
                    <a:pt x="299154" y="320025"/>
                  </a:moveTo>
                  <a:cubicBezTo>
                    <a:pt x="345956" y="320025"/>
                    <a:pt x="389595" y="345323"/>
                    <a:pt x="421851" y="391493"/>
                  </a:cubicBezTo>
                  <a:cubicBezTo>
                    <a:pt x="423748" y="394023"/>
                    <a:pt x="425013" y="398450"/>
                    <a:pt x="425013" y="402877"/>
                  </a:cubicBezTo>
                  <a:lnTo>
                    <a:pt x="425013" y="480037"/>
                  </a:lnTo>
                  <a:cubicBezTo>
                    <a:pt x="425013" y="488892"/>
                    <a:pt x="420586" y="493319"/>
                    <a:pt x="419321" y="493319"/>
                  </a:cubicBezTo>
                  <a:lnTo>
                    <a:pt x="178986" y="493319"/>
                  </a:lnTo>
                  <a:cubicBezTo>
                    <a:pt x="177721" y="493319"/>
                    <a:pt x="173294" y="488259"/>
                    <a:pt x="173294" y="480037"/>
                  </a:cubicBezTo>
                  <a:lnTo>
                    <a:pt x="173294" y="402877"/>
                  </a:lnTo>
                  <a:cubicBezTo>
                    <a:pt x="173294" y="398450"/>
                    <a:pt x="174559" y="394655"/>
                    <a:pt x="176456" y="392125"/>
                  </a:cubicBezTo>
                  <a:cubicBezTo>
                    <a:pt x="178354" y="388963"/>
                    <a:pt x="180884" y="385801"/>
                    <a:pt x="183413" y="383271"/>
                  </a:cubicBezTo>
                  <a:cubicBezTo>
                    <a:pt x="214404" y="342161"/>
                    <a:pt x="255514" y="320025"/>
                    <a:pt x="299154" y="320025"/>
                  </a:cubicBezTo>
                  <a:moveTo>
                    <a:pt x="299154" y="304213"/>
                  </a:moveTo>
                  <a:cubicBezTo>
                    <a:pt x="252984" y="304213"/>
                    <a:pt x="206814" y="326982"/>
                    <a:pt x="170764" y="373151"/>
                  </a:cubicBezTo>
                  <a:cubicBezTo>
                    <a:pt x="168234" y="376314"/>
                    <a:pt x="165705" y="379476"/>
                    <a:pt x="163175" y="383271"/>
                  </a:cubicBezTo>
                  <a:cubicBezTo>
                    <a:pt x="159380" y="388963"/>
                    <a:pt x="157483" y="395920"/>
                    <a:pt x="157483" y="403510"/>
                  </a:cubicBezTo>
                  <a:lnTo>
                    <a:pt x="157483" y="480670"/>
                  </a:lnTo>
                  <a:cubicBezTo>
                    <a:pt x="157483" y="497114"/>
                    <a:pt x="166969" y="509763"/>
                    <a:pt x="178986" y="509763"/>
                  </a:cubicBezTo>
                  <a:lnTo>
                    <a:pt x="418689" y="509763"/>
                  </a:lnTo>
                  <a:cubicBezTo>
                    <a:pt x="430705" y="509763"/>
                    <a:pt x="440192" y="496481"/>
                    <a:pt x="440192" y="480670"/>
                  </a:cubicBezTo>
                  <a:lnTo>
                    <a:pt x="440192" y="402877"/>
                  </a:lnTo>
                  <a:cubicBezTo>
                    <a:pt x="440192" y="395288"/>
                    <a:pt x="438295" y="388330"/>
                    <a:pt x="434500" y="382638"/>
                  </a:cubicBezTo>
                  <a:cubicBezTo>
                    <a:pt x="397817" y="330144"/>
                    <a:pt x="348485" y="304213"/>
                    <a:pt x="299154" y="304213"/>
                  </a:cubicBezTo>
                  <a:lnTo>
                    <a:pt x="299154" y="304213"/>
                  </a:lnTo>
                  <a:close/>
                  <a:moveTo>
                    <a:pt x="299786" y="104356"/>
                  </a:moveTo>
                  <a:cubicBezTo>
                    <a:pt x="344691" y="104356"/>
                    <a:pt x="382006" y="141039"/>
                    <a:pt x="382006" y="186576"/>
                  </a:cubicBezTo>
                  <a:cubicBezTo>
                    <a:pt x="382006" y="232113"/>
                    <a:pt x="345323" y="268796"/>
                    <a:pt x="299786" y="268796"/>
                  </a:cubicBezTo>
                  <a:cubicBezTo>
                    <a:pt x="254249" y="268796"/>
                    <a:pt x="217566" y="232113"/>
                    <a:pt x="217566" y="186576"/>
                  </a:cubicBezTo>
                  <a:cubicBezTo>
                    <a:pt x="217566" y="141039"/>
                    <a:pt x="254249" y="104356"/>
                    <a:pt x="299786" y="104356"/>
                  </a:cubicBezTo>
                  <a:moveTo>
                    <a:pt x="299786" y="88544"/>
                  </a:moveTo>
                  <a:cubicBezTo>
                    <a:pt x="246027" y="88544"/>
                    <a:pt x="201755" y="132184"/>
                    <a:pt x="201755" y="186576"/>
                  </a:cubicBezTo>
                  <a:cubicBezTo>
                    <a:pt x="201755" y="240967"/>
                    <a:pt x="245394" y="284607"/>
                    <a:pt x="299786" y="284607"/>
                  </a:cubicBezTo>
                  <a:cubicBezTo>
                    <a:pt x="354178" y="284607"/>
                    <a:pt x="397185" y="240335"/>
                    <a:pt x="397185" y="185943"/>
                  </a:cubicBezTo>
                  <a:cubicBezTo>
                    <a:pt x="397185" y="131552"/>
                    <a:pt x="353545" y="88544"/>
                    <a:pt x="299786" y="88544"/>
                  </a:cubicBezTo>
                  <a:lnTo>
                    <a:pt x="299786" y="88544"/>
                  </a:lnTo>
                  <a:close/>
                </a:path>
              </a:pathLst>
            </a:custGeom>
            <a:solidFill>
              <a:schemeClr val="tx1"/>
            </a:solidFill>
            <a:ln w="6271" cap="flat">
              <a:noFill/>
              <a:prstDash val="solid"/>
              <a:miter/>
            </a:ln>
          </p:spPr>
          <p:txBody>
            <a:bodyPr rtlCol="0" anchor="ctr"/>
            <a:lstStyle/>
            <a:p>
              <a:endParaRPr lang="en-US"/>
            </a:p>
          </p:txBody>
        </p:sp>
      </p:grpSp>
      <p:cxnSp>
        <p:nvCxnSpPr>
          <p:cNvPr id="90" name="Straight Arrow Connector 89">
            <a:extLst>
              <a:ext uri="{FF2B5EF4-FFF2-40B4-BE49-F238E27FC236}">
                <a16:creationId xmlns:a16="http://schemas.microsoft.com/office/drawing/2014/main" id="{28017BA1-03E0-4CCE-8785-4752AA0BE9ED}"/>
              </a:ext>
            </a:extLst>
          </p:cNvPr>
          <p:cNvCxnSpPr>
            <a:cxnSpLocks/>
          </p:cNvCxnSpPr>
          <p:nvPr/>
        </p:nvCxnSpPr>
        <p:spPr>
          <a:xfrm>
            <a:off x="1333759" y="3582266"/>
            <a:ext cx="15551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1828376C-65BC-4AD3-B16F-6E1FA6DF5AE1}"/>
              </a:ext>
            </a:extLst>
          </p:cNvPr>
          <p:cNvGrpSpPr/>
          <p:nvPr/>
        </p:nvGrpSpPr>
        <p:grpSpPr>
          <a:xfrm>
            <a:off x="1428486" y="2749219"/>
            <a:ext cx="1187450" cy="730702"/>
            <a:chOff x="9048872" y="3908747"/>
            <a:chExt cx="1187450" cy="730702"/>
          </a:xfrm>
        </p:grpSpPr>
        <p:sp>
          <p:nvSpPr>
            <p:cNvPr id="95" name="TextBox 28">
              <a:extLst>
                <a:ext uri="{FF2B5EF4-FFF2-40B4-BE49-F238E27FC236}">
                  <a16:creationId xmlns:a16="http://schemas.microsoft.com/office/drawing/2014/main" id="{B5656B10-B5F2-426C-BD46-C9BCB7FB69E5}"/>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Template</a:t>
              </a:r>
            </a:p>
          </p:txBody>
        </p:sp>
        <p:pic>
          <p:nvPicPr>
            <p:cNvPr id="96" name="Graphic 95">
              <a:extLst>
                <a:ext uri="{FF2B5EF4-FFF2-40B4-BE49-F238E27FC236}">
                  <a16:creationId xmlns:a16="http://schemas.microsoft.com/office/drawing/2014/main" id="{4F3BEC40-C7B8-46A3-A9D4-5431A3207F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4699" y="3908747"/>
              <a:ext cx="457200" cy="457200"/>
            </a:xfrm>
            <a:prstGeom prst="rect">
              <a:avLst/>
            </a:prstGeom>
          </p:spPr>
        </p:pic>
      </p:grpSp>
      <p:grpSp>
        <p:nvGrpSpPr>
          <p:cNvPr id="98" name="Group 97">
            <a:extLst>
              <a:ext uri="{FF2B5EF4-FFF2-40B4-BE49-F238E27FC236}">
                <a16:creationId xmlns:a16="http://schemas.microsoft.com/office/drawing/2014/main" id="{959B77F5-E154-4CF7-A3D6-BD38E786DC97}"/>
              </a:ext>
            </a:extLst>
          </p:cNvPr>
          <p:cNvGrpSpPr/>
          <p:nvPr/>
        </p:nvGrpSpPr>
        <p:grpSpPr>
          <a:xfrm>
            <a:off x="10415652" y="1810187"/>
            <a:ext cx="1225550" cy="754147"/>
            <a:chOff x="10150597" y="2799452"/>
            <a:chExt cx="1225550" cy="754147"/>
          </a:xfrm>
        </p:grpSpPr>
        <p:sp>
          <p:nvSpPr>
            <p:cNvPr id="94" name="TextBox 27">
              <a:extLst>
                <a:ext uri="{FF2B5EF4-FFF2-40B4-BE49-F238E27FC236}">
                  <a16:creationId xmlns:a16="http://schemas.microsoft.com/office/drawing/2014/main" id="{2D34EF70-192B-4A92-B9D8-E9902DF50F47}"/>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a:t>
              </a:r>
            </a:p>
          </p:txBody>
        </p:sp>
        <p:pic>
          <p:nvPicPr>
            <p:cNvPr id="97" name="Graphic 96">
              <a:extLst>
                <a:ext uri="{FF2B5EF4-FFF2-40B4-BE49-F238E27FC236}">
                  <a16:creationId xmlns:a16="http://schemas.microsoft.com/office/drawing/2014/main" id="{0B6418AA-B9E9-41DD-806C-2CA9319D58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5884" y="2799452"/>
              <a:ext cx="457200" cy="457200"/>
            </a:xfrm>
            <a:prstGeom prst="rect">
              <a:avLst/>
            </a:prstGeom>
          </p:spPr>
        </p:pic>
      </p:grpSp>
      <p:grpSp>
        <p:nvGrpSpPr>
          <p:cNvPr id="129" name="Group 128">
            <a:extLst>
              <a:ext uri="{FF2B5EF4-FFF2-40B4-BE49-F238E27FC236}">
                <a16:creationId xmlns:a16="http://schemas.microsoft.com/office/drawing/2014/main" id="{763F2D3E-884D-4C5A-9B19-5F4082708EE7}"/>
              </a:ext>
            </a:extLst>
          </p:cNvPr>
          <p:cNvGrpSpPr/>
          <p:nvPr/>
        </p:nvGrpSpPr>
        <p:grpSpPr>
          <a:xfrm>
            <a:off x="7882836" y="3342449"/>
            <a:ext cx="2417208" cy="1038999"/>
            <a:chOff x="7882836" y="3342449"/>
            <a:chExt cx="2417208" cy="1038999"/>
          </a:xfrm>
        </p:grpSpPr>
        <p:grpSp>
          <p:nvGrpSpPr>
            <p:cNvPr id="100" name="Group 99">
              <a:extLst>
                <a:ext uri="{FF2B5EF4-FFF2-40B4-BE49-F238E27FC236}">
                  <a16:creationId xmlns:a16="http://schemas.microsoft.com/office/drawing/2014/main" id="{B4464AAF-5418-4FCA-8896-183A7AD80E32}"/>
                </a:ext>
              </a:extLst>
            </p:cNvPr>
            <p:cNvGrpSpPr/>
            <p:nvPr/>
          </p:nvGrpSpPr>
          <p:grpSpPr>
            <a:xfrm>
              <a:off x="8020394" y="3342449"/>
              <a:ext cx="2279650" cy="1038999"/>
              <a:chOff x="9067922" y="1184275"/>
              <a:chExt cx="2279650" cy="1038999"/>
            </a:xfrm>
          </p:grpSpPr>
          <p:pic>
            <p:nvPicPr>
              <p:cNvPr id="92" name="Graphic 21">
                <a:extLst>
                  <a:ext uri="{FF2B5EF4-FFF2-40B4-BE49-F238E27FC236}">
                    <a16:creationId xmlns:a16="http://schemas.microsoft.com/office/drawing/2014/main" id="{E59ED2D4-8E43-4E3A-A48D-45A88A16C8F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12">
                <a:extLst>
                  <a:ext uri="{FF2B5EF4-FFF2-40B4-BE49-F238E27FC236}">
                    <a16:creationId xmlns:a16="http://schemas.microsoft.com/office/drawing/2014/main" id="{AD2B5751-59BC-4CE8-B52B-E5E74417B6F5}"/>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grpSp>
        <p:cxnSp>
          <p:nvCxnSpPr>
            <p:cNvPr id="101" name="Straight Arrow Connector 100">
              <a:extLst>
                <a:ext uri="{FF2B5EF4-FFF2-40B4-BE49-F238E27FC236}">
                  <a16:creationId xmlns:a16="http://schemas.microsoft.com/office/drawing/2014/main" id="{7306F370-3AFB-49FA-AB59-318F5F817085}"/>
                </a:ext>
              </a:extLst>
            </p:cNvPr>
            <p:cNvCxnSpPr>
              <a:cxnSpLocks/>
            </p:cNvCxnSpPr>
            <p:nvPr/>
          </p:nvCxnSpPr>
          <p:spPr>
            <a:xfrm>
              <a:off x="7882836" y="3731127"/>
              <a:ext cx="895277" cy="3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Rectangle 105">
            <a:extLst>
              <a:ext uri="{FF2B5EF4-FFF2-40B4-BE49-F238E27FC236}">
                <a16:creationId xmlns:a16="http://schemas.microsoft.com/office/drawing/2014/main" id="{BCE54996-226D-4B59-BB51-5B22E9E30B04}"/>
              </a:ext>
            </a:extLst>
          </p:cNvPr>
          <p:cNvSpPr/>
          <p:nvPr/>
        </p:nvSpPr>
        <p:spPr>
          <a:xfrm>
            <a:off x="10400959" y="4551134"/>
            <a:ext cx="1225551" cy="1907012"/>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Account</a:t>
            </a:r>
          </a:p>
        </p:txBody>
      </p:sp>
      <p:grpSp>
        <p:nvGrpSpPr>
          <p:cNvPr id="107" name="Group 106">
            <a:extLst>
              <a:ext uri="{FF2B5EF4-FFF2-40B4-BE49-F238E27FC236}">
                <a16:creationId xmlns:a16="http://schemas.microsoft.com/office/drawing/2014/main" id="{720A59DF-1BDB-4942-8C38-6BFE16705F0F}"/>
              </a:ext>
            </a:extLst>
          </p:cNvPr>
          <p:cNvGrpSpPr/>
          <p:nvPr/>
        </p:nvGrpSpPr>
        <p:grpSpPr>
          <a:xfrm>
            <a:off x="10408306" y="5542184"/>
            <a:ext cx="1225550" cy="754147"/>
            <a:chOff x="10150597" y="2799452"/>
            <a:chExt cx="1225550" cy="754147"/>
          </a:xfrm>
        </p:grpSpPr>
        <p:sp>
          <p:nvSpPr>
            <p:cNvPr id="108" name="TextBox 27">
              <a:extLst>
                <a:ext uri="{FF2B5EF4-FFF2-40B4-BE49-F238E27FC236}">
                  <a16:creationId xmlns:a16="http://schemas.microsoft.com/office/drawing/2014/main" id="{A012B4F4-7C90-4CD2-989D-945D69993846}"/>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a:t>
              </a:r>
            </a:p>
          </p:txBody>
        </p:sp>
        <p:pic>
          <p:nvPicPr>
            <p:cNvPr id="109" name="Graphic 108">
              <a:extLst>
                <a:ext uri="{FF2B5EF4-FFF2-40B4-BE49-F238E27FC236}">
                  <a16:creationId xmlns:a16="http://schemas.microsoft.com/office/drawing/2014/main" id="{B064F53A-5812-4CF5-94A7-BD417930FF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5884" y="2799452"/>
              <a:ext cx="457200" cy="457200"/>
            </a:xfrm>
            <a:prstGeom prst="rect">
              <a:avLst/>
            </a:prstGeom>
          </p:spPr>
        </p:pic>
      </p:grpSp>
      <p:cxnSp>
        <p:nvCxnSpPr>
          <p:cNvPr id="112" name="Connector: Elbow 111">
            <a:extLst>
              <a:ext uri="{FF2B5EF4-FFF2-40B4-BE49-F238E27FC236}">
                <a16:creationId xmlns:a16="http://schemas.microsoft.com/office/drawing/2014/main" id="{0103D1BE-E659-4386-AECF-1AD0D5B90711}"/>
              </a:ext>
            </a:extLst>
          </p:cNvPr>
          <p:cNvCxnSpPr>
            <a:cxnSpLocks/>
            <a:endCxn id="104" idx="2"/>
          </p:cNvCxnSpPr>
          <p:nvPr/>
        </p:nvCxnSpPr>
        <p:spPr>
          <a:xfrm flipV="1">
            <a:off x="9525825" y="2726149"/>
            <a:ext cx="1495256" cy="80213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5" name="Connector: Elbow 114">
            <a:extLst>
              <a:ext uri="{FF2B5EF4-FFF2-40B4-BE49-F238E27FC236}">
                <a16:creationId xmlns:a16="http://schemas.microsoft.com/office/drawing/2014/main" id="{6B5DE1E9-5E89-486B-9493-35096A38342B}"/>
              </a:ext>
            </a:extLst>
          </p:cNvPr>
          <p:cNvCxnSpPr>
            <a:cxnSpLocks/>
            <a:endCxn id="106" idx="0"/>
          </p:cNvCxnSpPr>
          <p:nvPr/>
        </p:nvCxnSpPr>
        <p:spPr>
          <a:xfrm>
            <a:off x="9525825" y="3914598"/>
            <a:ext cx="1487910" cy="6365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F91AC7B9-46DB-4361-934C-7D08521639CA}"/>
              </a:ext>
            </a:extLst>
          </p:cNvPr>
          <p:cNvGrpSpPr/>
          <p:nvPr/>
        </p:nvGrpSpPr>
        <p:grpSpPr>
          <a:xfrm>
            <a:off x="3427528" y="1810187"/>
            <a:ext cx="2005545" cy="4412255"/>
            <a:chOff x="3427528" y="1810187"/>
            <a:chExt cx="2005545" cy="4412255"/>
          </a:xfrm>
        </p:grpSpPr>
        <p:sp>
          <p:nvSpPr>
            <p:cNvPr id="20" name="Rectangle 19">
              <a:extLst>
                <a:ext uri="{FF2B5EF4-FFF2-40B4-BE49-F238E27FC236}">
                  <a16:creationId xmlns:a16="http://schemas.microsoft.com/office/drawing/2014/main" id="{784EE988-321F-4968-BB3F-C1151DDA415A}"/>
                </a:ext>
              </a:extLst>
            </p:cNvPr>
            <p:cNvSpPr/>
            <p:nvPr/>
          </p:nvSpPr>
          <p:spPr>
            <a:xfrm>
              <a:off x="3427528" y="2268168"/>
              <a:ext cx="1992853" cy="323698"/>
            </a:xfrm>
            <a:prstGeom prst="rect">
              <a:avLst/>
            </a:prstGeom>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en-GB" sz="1200" dirty="0">
                  <a:solidFill>
                    <a:schemeClr val="tx1"/>
                  </a:solidFill>
                  <a:latin typeface="Amazon Ember" panose="02000000000000000000" pitchFamily="2" charset="0"/>
                  <a:ea typeface="Amazon Ember" panose="02000000000000000000" pitchFamily="2" charset="0"/>
                </a:rPr>
                <a:t>Secure S3 Bucket for Logs</a:t>
              </a:r>
            </a:p>
          </p:txBody>
        </p:sp>
        <p:sp>
          <p:nvSpPr>
            <p:cNvPr id="21" name="Rectangle 20">
              <a:extLst>
                <a:ext uri="{FF2B5EF4-FFF2-40B4-BE49-F238E27FC236}">
                  <a16:creationId xmlns:a16="http://schemas.microsoft.com/office/drawing/2014/main" id="{DF91D5C9-8D55-4D06-B3A7-041269D27452}"/>
                </a:ext>
              </a:extLst>
            </p:cNvPr>
            <p:cNvSpPr/>
            <p:nvPr/>
          </p:nvSpPr>
          <p:spPr>
            <a:xfrm>
              <a:off x="3427528" y="1810187"/>
              <a:ext cx="1992853" cy="323698"/>
            </a:xfrm>
            <a:prstGeom prst="rect">
              <a:avLst/>
            </a:prstGeom>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en-GB" sz="1200" dirty="0">
                  <a:solidFill>
                    <a:schemeClr val="tx1"/>
                  </a:solidFill>
                  <a:latin typeface="Amazon Ember" panose="02000000000000000000" pitchFamily="2" charset="0"/>
                  <a:ea typeface="Amazon Ember" panose="02000000000000000000" pitchFamily="2" charset="0"/>
                </a:rPr>
                <a:t>X Large PHP Server</a:t>
              </a:r>
            </a:p>
          </p:txBody>
        </p:sp>
        <p:sp>
          <p:nvSpPr>
            <p:cNvPr id="22" name="Rectangle 21">
              <a:extLst>
                <a:ext uri="{FF2B5EF4-FFF2-40B4-BE49-F238E27FC236}">
                  <a16:creationId xmlns:a16="http://schemas.microsoft.com/office/drawing/2014/main" id="{0FF5E611-D59A-4982-957D-C5A87FF7E6AF}"/>
                </a:ext>
              </a:extLst>
            </p:cNvPr>
            <p:cNvSpPr/>
            <p:nvPr/>
          </p:nvSpPr>
          <p:spPr>
            <a:xfrm>
              <a:off x="3427528" y="3184130"/>
              <a:ext cx="1992853" cy="323698"/>
            </a:xfrm>
            <a:prstGeom prst="rect">
              <a:avLst/>
            </a:prstGeom>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GB" sz="1200" dirty="0">
                  <a:solidFill>
                    <a:schemeClr val="tx1"/>
                  </a:solidFill>
                  <a:latin typeface="Amazon Ember" panose="02000000000000000000" pitchFamily="2" charset="0"/>
                  <a:ea typeface="Amazon Ember" panose="02000000000000000000" pitchFamily="2" charset="0"/>
                </a:rPr>
                <a:t>MySQL – Multi-AZ</a:t>
              </a:r>
            </a:p>
          </p:txBody>
        </p:sp>
        <p:sp>
          <p:nvSpPr>
            <p:cNvPr id="23" name="Rectangle 22">
              <a:extLst>
                <a:ext uri="{FF2B5EF4-FFF2-40B4-BE49-F238E27FC236}">
                  <a16:creationId xmlns:a16="http://schemas.microsoft.com/office/drawing/2014/main" id="{82D93962-07F6-4BC5-8032-50C2DD1CC32D}"/>
                </a:ext>
              </a:extLst>
            </p:cNvPr>
            <p:cNvSpPr/>
            <p:nvPr/>
          </p:nvSpPr>
          <p:spPr>
            <a:xfrm>
              <a:off x="3427528" y="2726149"/>
              <a:ext cx="1992853" cy="323698"/>
            </a:xfrm>
            <a:prstGeom prst="rect">
              <a:avLst/>
            </a:prstGeom>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GB" sz="1200" dirty="0">
                  <a:solidFill>
                    <a:schemeClr val="tx1"/>
                  </a:solidFill>
                  <a:latin typeface="Amazon Ember" panose="02000000000000000000" pitchFamily="2" charset="0"/>
                  <a:ea typeface="Amazon Ember" panose="02000000000000000000" pitchFamily="2" charset="0"/>
                </a:rPr>
                <a:t>MySQL – Standalone</a:t>
              </a:r>
            </a:p>
          </p:txBody>
        </p:sp>
        <p:sp>
          <p:nvSpPr>
            <p:cNvPr id="24" name="Rectangle 23">
              <a:extLst>
                <a:ext uri="{FF2B5EF4-FFF2-40B4-BE49-F238E27FC236}">
                  <a16:creationId xmlns:a16="http://schemas.microsoft.com/office/drawing/2014/main" id="{13FE9A81-32D0-4178-8394-441963289309}"/>
                </a:ext>
              </a:extLst>
            </p:cNvPr>
            <p:cNvSpPr/>
            <p:nvPr/>
          </p:nvSpPr>
          <p:spPr>
            <a:xfrm>
              <a:off x="3435252" y="3642111"/>
              <a:ext cx="1992853" cy="323698"/>
            </a:xfrm>
            <a:prstGeom prst="rect">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en-GB" sz="1200" dirty="0">
                  <a:solidFill>
                    <a:schemeClr val="tx1"/>
                  </a:solidFill>
                  <a:latin typeface="Amazon Ember" panose="02000000000000000000" pitchFamily="2" charset="0"/>
                  <a:ea typeface="Amazon Ember" panose="02000000000000000000" pitchFamily="2" charset="0"/>
                </a:rPr>
                <a:t>Serverless Frontend</a:t>
              </a:r>
            </a:p>
          </p:txBody>
        </p:sp>
        <p:sp>
          <p:nvSpPr>
            <p:cNvPr id="25" name="Rectangle 24">
              <a:extLst>
                <a:ext uri="{FF2B5EF4-FFF2-40B4-BE49-F238E27FC236}">
                  <a16:creationId xmlns:a16="http://schemas.microsoft.com/office/drawing/2014/main" id="{80137CE1-0122-421C-AC9F-87CED0D93D3A}"/>
                </a:ext>
              </a:extLst>
            </p:cNvPr>
            <p:cNvSpPr/>
            <p:nvPr/>
          </p:nvSpPr>
          <p:spPr>
            <a:xfrm>
              <a:off x="3435252" y="4100092"/>
              <a:ext cx="1992853" cy="323698"/>
            </a:xfrm>
            <a:prstGeom prst="rect">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en-GB" sz="1200" dirty="0">
                  <a:solidFill>
                    <a:schemeClr val="tx1"/>
                  </a:solidFill>
                  <a:latin typeface="Amazon Ember" panose="02000000000000000000" pitchFamily="2" charset="0"/>
                  <a:ea typeface="Amazon Ember" panose="02000000000000000000" pitchFamily="2" charset="0"/>
                </a:rPr>
                <a:t>EKS Cluster</a:t>
              </a:r>
            </a:p>
          </p:txBody>
        </p:sp>
        <p:sp>
          <p:nvSpPr>
            <p:cNvPr id="26" name="Rectangle 25">
              <a:extLst>
                <a:ext uri="{FF2B5EF4-FFF2-40B4-BE49-F238E27FC236}">
                  <a16:creationId xmlns:a16="http://schemas.microsoft.com/office/drawing/2014/main" id="{8DB31300-D34E-441F-A79C-5C1978B4E470}"/>
                </a:ext>
              </a:extLst>
            </p:cNvPr>
            <p:cNvSpPr/>
            <p:nvPr/>
          </p:nvSpPr>
          <p:spPr>
            <a:xfrm>
              <a:off x="3435252" y="5440766"/>
              <a:ext cx="1992853" cy="323698"/>
            </a:xfrm>
            <a:prstGeom prst="rect">
              <a:avLst/>
            </a:prstGeom>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GB" sz="1200" dirty="0">
                  <a:solidFill>
                    <a:schemeClr val="tx1"/>
                  </a:solidFill>
                  <a:latin typeface="Amazon Ember" panose="02000000000000000000" pitchFamily="2" charset="0"/>
                  <a:ea typeface="Amazon Ember" panose="02000000000000000000" pitchFamily="2" charset="0"/>
                </a:rPr>
                <a:t>Monitoring – Wireshark</a:t>
              </a:r>
            </a:p>
          </p:txBody>
        </p:sp>
        <p:sp>
          <p:nvSpPr>
            <p:cNvPr id="27" name="Rectangle 26">
              <a:extLst>
                <a:ext uri="{FF2B5EF4-FFF2-40B4-BE49-F238E27FC236}">
                  <a16:creationId xmlns:a16="http://schemas.microsoft.com/office/drawing/2014/main" id="{50652552-AEA7-4123-B11E-99903B561F49}"/>
                </a:ext>
              </a:extLst>
            </p:cNvPr>
            <p:cNvSpPr/>
            <p:nvPr/>
          </p:nvSpPr>
          <p:spPr>
            <a:xfrm>
              <a:off x="3440220" y="5898744"/>
              <a:ext cx="1992853" cy="323698"/>
            </a:xfrm>
            <a:prstGeom prst="rect">
              <a:avLst/>
            </a:prstGeom>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GB" sz="1200" dirty="0">
                  <a:solidFill>
                    <a:schemeClr val="tx1"/>
                  </a:solidFill>
                  <a:latin typeface="Amazon Ember" panose="02000000000000000000" pitchFamily="2" charset="0"/>
                  <a:ea typeface="Amazon Ember" panose="02000000000000000000" pitchFamily="2" charset="0"/>
                </a:rPr>
                <a:t>Forensic – Custom Tool</a:t>
              </a:r>
            </a:p>
          </p:txBody>
        </p:sp>
        <p:cxnSp>
          <p:nvCxnSpPr>
            <p:cNvPr id="120" name="Straight Connector 119">
              <a:extLst>
                <a:ext uri="{FF2B5EF4-FFF2-40B4-BE49-F238E27FC236}">
                  <a16:creationId xmlns:a16="http://schemas.microsoft.com/office/drawing/2014/main" id="{93D2AB20-5065-4DB8-A1A1-8A07434A006A}"/>
                </a:ext>
              </a:extLst>
            </p:cNvPr>
            <p:cNvCxnSpPr>
              <a:cxnSpLocks/>
            </p:cNvCxnSpPr>
            <p:nvPr/>
          </p:nvCxnSpPr>
          <p:spPr>
            <a:xfrm>
              <a:off x="4396753" y="4510799"/>
              <a:ext cx="0" cy="892697"/>
            </a:xfrm>
            <a:prstGeom prst="line">
              <a:avLst/>
            </a:prstGeom>
            <a:ln w="3810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8689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6" grpId="0" animBg="1"/>
      <p:bldP spid="16" grpId="0" animBg="1"/>
      <p:bldP spid="17" grpId="0" animBg="1"/>
      <p:bldP spid="18" grpId="0" animBg="1"/>
      <p:bldP spid="10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B9D35B-5C9F-47B0-947D-711DAA9D4437}"/>
              </a:ext>
            </a:extLst>
          </p:cNvPr>
          <p:cNvSpPr>
            <a:spLocks noGrp="1"/>
          </p:cNvSpPr>
          <p:nvPr>
            <p:ph type="body" sz="quarter" idx="12"/>
          </p:nvPr>
        </p:nvSpPr>
        <p:spPr/>
        <p:txBody>
          <a:bodyPr/>
          <a:lstStyle/>
          <a:p>
            <a:r>
              <a:rPr lang="en-GB" dirty="0"/>
              <a:t>AWS Trusted Advisor</a:t>
            </a:r>
          </a:p>
        </p:txBody>
      </p:sp>
      <p:sp>
        <p:nvSpPr>
          <p:cNvPr id="5" name="Rectangle 4">
            <a:extLst>
              <a:ext uri="{FF2B5EF4-FFF2-40B4-BE49-F238E27FC236}">
                <a16:creationId xmlns:a16="http://schemas.microsoft.com/office/drawing/2014/main" id="{1EA12017-96FE-41D9-9EA8-B4B1D6555075}"/>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97">
            <a:extLst>
              <a:ext uri="{FF2B5EF4-FFF2-40B4-BE49-F238E27FC236}">
                <a16:creationId xmlns:a16="http://schemas.microsoft.com/office/drawing/2014/main" id="{665F8ACC-AA1D-474F-947A-89D78CD4B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6457" y="745008"/>
            <a:ext cx="2179825" cy="2179825"/>
          </a:xfrm>
          <a:prstGeom prst="rect">
            <a:avLst/>
          </a:prstGeom>
        </p:spPr>
      </p:pic>
    </p:spTree>
    <p:extLst>
      <p:ext uri="{BB962C8B-B14F-4D97-AF65-F5344CB8AC3E}">
        <p14:creationId xmlns:p14="http://schemas.microsoft.com/office/powerpoint/2010/main" val="13300185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7CEA30-ABF1-4F96-A2AC-0E9D536127B8}"/>
              </a:ext>
            </a:extLst>
          </p:cNvPr>
          <p:cNvSpPr>
            <a:spLocks noGrp="1"/>
          </p:cNvSpPr>
          <p:nvPr>
            <p:ph type="body" sz="quarter" idx="10"/>
          </p:nvPr>
        </p:nvSpPr>
        <p:spPr/>
        <p:txBody>
          <a:bodyPr/>
          <a:lstStyle/>
          <a:p>
            <a:r>
              <a:rPr lang="en-GB" dirty="0"/>
              <a:t>AWS Trusted Advisor</a:t>
            </a:r>
          </a:p>
        </p:txBody>
      </p:sp>
      <p:sp>
        <p:nvSpPr>
          <p:cNvPr id="3" name="Text Placeholder 2">
            <a:extLst>
              <a:ext uri="{FF2B5EF4-FFF2-40B4-BE49-F238E27FC236}">
                <a16:creationId xmlns:a16="http://schemas.microsoft.com/office/drawing/2014/main" id="{4E2CE9CB-0453-429C-A5B0-E9208B8F272E}"/>
              </a:ext>
            </a:extLst>
          </p:cNvPr>
          <p:cNvSpPr>
            <a:spLocks noGrp="1"/>
          </p:cNvSpPr>
          <p:nvPr>
            <p:ph type="body" sz="quarter" idx="11"/>
          </p:nvPr>
        </p:nvSpPr>
        <p:spPr/>
        <p:txBody>
          <a:bodyPr/>
          <a:lstStyle/>
          <a:p>
            <a:r>
              <a:rPr lang="en-US" dirty="0"/>
              <a:t>AWS Trusted Advisor provides recommendations that help you follow AWS best practices. </a:t>
            </a:r>
          </a:p>
          <a:p>
            <a:r>
              <a:rPr lang="en-US" dirty="0"/>
              <a:t>Trusted Advisor evaluates your account by using checks. These checks identify ways to optimize your AWS infrastructure, improve security and performance, reduce costs, and monitor service quotas. </a:t>
            </a:r>
          </a:p>
          <a:p>
            <a:endParaRPr lang="en-US" dirty="0"/>
          </a:p>
          <a:p>
            <a:endParaRPr lang="en-US" dirty="0"/>
          </a:p>
          <a:p>
            <a:endParaRPr lang="en-US" dirty="0"/>
          </a:p>
          <a:p>
            <a:endParaRPr lang="en-US" dirty="0"/>
          </a:p>
          <a:p>
            <a:endParaRPr lang="en-US" dirty="0"/>
          </a:p>
          <a:p>
            <a:endParaRPr lang="en-US" dirty="0"/>
          </a:p>
          <a:p>
            <a:endParaRPr lang="en-US" dirty="0"/>
          </a:p>
          <a:p>
            <a:endParaRPr lang="en-GB" dirty="0"/>
          </a:p>
        </p:txBody>
      </p:sp>
      <p:pic>
        <p:nvPicPr>
          <p:cNvPr id="4" name="Picture 2" descr="AWS Trusted Advisor provides best practice recommendations across five categories">
            <a:extLst>
              <a:ext uri="{FF2B5EF4-FFF2-40B4-BE49-F238E27FC236}">
                <a16:creationId xmlns:a16="http://schemas.microsoft.com/office/drawing/2014/main" id="{C6C321C5-A8A3-427B-BD24-C5BDF9B4E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3015005"/>
            <a:ext cx="11366500" cy="27380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70D8BB70-F27B-490F-95C9-D6FC20C83269}"/>
              </a:ext>
            </a:extLst>
          </p:cNvPr>
          <p:cNvGraphicFramePr>
            <a:graphicFrameLocks noGrp="1"/>
          </p:cNvGraphicFramePr>
          <p:nvPr>
            <p:extLst>
              <p:ext uri="{D42A27DB-BD31-4B8C-83A1-F6EECF244321}">
                <p14:modId xmlns:p14="http://schemas.microsoft.com/office/powerpoint/2010/main" val="2992482626"/>
              </p:ext>
            </p:extLst>
          </p:nvPr>
        </p:nvGraphicFramePr>
        <p:xfrm>
          <a:off x="354226" y="5674658"/>
          <a:ext cx="5525874" cy="876052"/>
        </p:xfrm>
        <a:graphic>
          <a:graphicData uri="http://schemas.openxmlformats.org/drawingml/2006/table">
            <a:tbl>
              <a:tblPr bandRow="1">
                <a:tableStyleId>{21E4AEA4-8DFA-4A89-87EB-49C32662AFE0}</a:tableStyleId>
              </a:tblPr>
              <a:tblGrid>
                <a:gridCol w="4451570">
                  <a:extLst>
                    <a:ext uri="{9D8B030D-6E8A-4147-A177-3AD203B41FA5}">
                      <a16:colId xmlns:a16="http://schemas.microsoft.com/office/drawing/2014/main" val="2681000141"/>
                    </a:ext>
                  </a:extLst>
                </a:gridCol>
                <a:gridCol w="1074304">
                  <a:extLst>
                    <a:ext uri="{9D8B030D-6E8A-4147-A177-3AD203B41FA5}">
                      <a16:colId xmlns:a16="http://schemas.microsoft.com/office/drawing/2014/main" val="3635192021"/>
                    </a:ext>
                  </a:extLst>
                </a:gridCol>
              </a:tblGrid>
              <a:tr h="876052">
                <a:tc>
                  <a:txBody>
                    <a:bodyPr/>
                    <a:lstStyle/>
                    <a:p>
                      <a:r>
                        <a:rPr lang="en-US" sz="2400" dirty="0"/>
                        <a:t>AWS Basic Support and </a:t>
                      </a:r>
                    </a:p>
                    <a:p>
                      <a:r>
                        <a:rPr lang="en-US" sz="2400" dirty="0"/>
                        <a:t>AWS Developer Support </a:t>
                      </a:r>
                      <a:endParaRPr lang="en-GB" sz="2400" dirty="0"/>
                    </a:p>
                  </a:txBody>
                  <a:tcPr anchor="ctr"/>
                </a:tc>
                <a:tc>
                  <a:txBody>
                    <a:bodyPr/>
                    <a:lstStyle/>
                    <a:p>
                      <a:r>
                        <a:rPr lang="en-GB" sz="2400" dirty="0"/>
                        <a:t>Basic 7</a:t>
                      </a:r>
                    </a:p>
                    <a:p>
                      <a:r>
                        <a:rPr lang="en-GB" sz="2400" dirty="0"/>
                        <a:t>Checks</a:t>
                      </a:r>
                    </a:p>
                  </a:txBody>
                  <a:tcPr anchor="ctr"/>
                </a:tc>
                <a:extLst>
                  <a:ext uri="{0D108BD9-81ED-4DB2-BD59-A6C34878D82A}">
                    <a16:rowId xmlns:a16="http://schemas.microsoft.com/office/drawing/2014/main" val="4033016110"/>
                  </a:ext>
                </a:extLst>
              </a:tr>
            </a:tbl>
          </a:graphicData>
        </a:graphic>
      </p:graphicFrame>
      <p:graphicFrame>
        <p:nvGraphicFramePr>
          <p:cNvPr id="7" name="Table 5">
            <a:extLst>
              <a:ext uri="{FF2B5EF4-FFF2-40B4-BE49-F238E27FC236}">
                <a16:creationId xmlns:a16="http://schemas.microsoft.com/office/drawing/2014/main" id="{4DDF0773-69C7-48BD-9D35-9D84A714EA54}"/>
              </a:ext>
            </a:extLst>
          </p:cNvPr>
          <p:cNvGraphicFramePr>
            <a:graphicFrameLocks noGrp="1"/>
          </p:cNvGraphicFramePr>
          <p:nvPr>
            <p:extLst>
              <p:ext uri="{D42A27DB-BD31-4B8C-83A1-F6EECF244321}">
                <p14:modId xmlns:p14="http://schemas.microsoft.com/office/powerpoint/2010/main" val="134539166"/>
              </p:ext>
            </p:extLst>
          </p:nvPr>
        </p:nvGraphicFramePr>
        <p:xfrm>
          <a:off x="6256125" y="5674658"/>
          <a:ext cx="5525874" cy="876052"/>
        </p:xfrm>
        <a:graphic>
          <a:graphicData uri="http://schemas.openxmlformats.org/drawingml/2006/table">
            <a:tbl>
              <a:tblPr bandRow="1">
                <a:tableStyleId>{21E4AEA4-8DFA-4A89-87EB-49C32662AFE0}</a:tableStyleId>
              </a:tblPr>
              <a:tblGrid>
                <a:gridCol w="4451570">
                  <a:extLst>
                    <a:ext uri="{9D8B030D-6E8A-4147-A177-3AD203B41FA5}">
                      <a16:colId xmlns:a16="http://schemas.microsoft.com/office/drawing/2014/main" val="2681000141"/>
                    </a:ext>
                  </a:extLst>
                </a:gridCol>
                <a:gridCol w="1074304">
                  <a:extLst>
                    <a:ext uri="{9D8B030D-6E8A-4147-A177-3AD203B41FA5}">
                      <a16:colId xmlns:a16="http://schemas.microsoft.com/office/drawing/2014/main" val="3635192021"/>
                    </a:ext>
                  </a:extLst>
                </a:gridCol>
              </a:tblGrid>
              <a:tr h="876052">
                <a:tc>
                  <a:txBody>
                    <a:bodyPr/>
                    <a:lstStyle/>
                    <a:p>
                      <a:r>
                        <a:rPr lang="en-US" sz="2400" dirty="0"/>
                        <a:t>AWS Business Support and </a:t>
                      </a:r>
                    </a:p>
                    <a:p>
                      <a:r>
                        <a:rPr lang="en-US" sz="2400" dirty="0"/>
                        <a:t>AWS Enterprise Support </a:t>
                      </a:r>
                      <a:endParaRPr lang="en-GB" sz="2400" dirty="0"/>
                    </a:p>
                  </a:txBody>
                  <a:tcPr anchor="ctr"/>
                </a:tc>
                <a:tc>
                  <a:txBody>
                    <a:bodyPr/>
                    <a:lstStyle/>
                    <a:p>
                      <a:pPr algn="ctr"/>
                      <a:r>
                        <a:rPr lang="en-GB" sz="2400" dirty="0"/>
                        <a:t>All Checks</a:t>
                      </a:r>
                    </a:p>
                  </a:txBody>
                  <a:tcPr anchor="ctr"/>
                </a:tc>
                <a:extLst>
                  <a:ext uri="{0D108BD9-81ED-4DB2-BD59-A6C34878D82A}">
                    <a16:rowId xmlns:a16="http://schemas.microsoft.com/office/drawing/2014/main" val="4033016110"/>
                  </a:ext>
                </a:extLst>
              </a:tr>
            </a:tbl>
          </a:graphicData>
        </a:graphic>
      </p:graphicFrame>
    </p:spTree>
    <p:extLst>
      <p:ext uri="{BB962C8B-B14F-4D97-AF65-F5344CB8AC3E}">
        <p14:creationId xmlns:p14="http://schemas.microsoft.com/office/powerpoint/2010/main" val="1444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B9D35B-5C9F-47B0-947D-711DAA9D4437}"/>
              </a:ext>
            </a:extLst>
          </p:cNvPr>
          <p:cNvSpPr>
            <a:spLocks noGrp="1"/>
          </p:cNvSpPr>
          <p:nvPr>
            <p:ph type="body" sz="quarter" idx="12"/>
          </p:nvPr>
        </p:nvSpPr>
        <p:spPr>
          <a:xfrm>
            <a:off x="6231379" y="3130728"/>
            <a:ext cx="5649982" cy="917900"/>
          </a:xfrm>
        </p:spPr>
        <p:txBody>
          <a:bodyPr/>
          <a:lstStyle/>
          <a:p>
            <a:r>
              <a:rPr lang="en-GB" dirty="0"/>
              <a:t>AWS Config</a:t>
            </a:r>
          </a:p>
        </p:txBody>
      </p:sp>
      <p:sp>
        <p:nvSpPr>
          <p:cNvPr id="5" name="Rectangle 4">
            <a:extLst>
              <a:ext uri="{FF2B5EF4-FFF2-40B4-BE49-F238E27FC236}">
                <a16:creationId xmlns:a16="http://schemas.microsoft.com/office/drawing/2014/main" id="{1EA12017-96FE-41D9-9EA8-B4B1D6555075}"/>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8">
            <a:extLst>
              <a:ext uri="{FF2B5EF4-FFF2-40B4-BE49-F238E27FC236}">
                <a16:creationId xmlns:a16="http://schemas.microsoft.com/office/drawing/2014/main" id="{16B7CD98-28DA-49CB-9584-86D709E79BB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6457" y="745009"/>
            <a:ext cx="2179824" cy="217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3931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0A8184-F897-48CC-B304-23600F6671C9}"/>
              </a:ext>
            </a:extLst>
          </p:cNvPr>
          <p:cNvSpPr>
            <a:spLocks noGrp="1"/>
          </p:cNvSpPr>
          <p:nvPr>
            <p:ph type="body" sz="quarter" idx="11"/>
          </p:nvPr>
        </p:nvSpPr>
        <p:spPr>
          <a:xfrm>
            <a:off x="412750" y="780147"/>
            <a:ext cx="11366500" cy="5663516"/>
          </a:xfrm>
        </p:spPr>
        <p:txBody>
          <a:bodyPr/>
          <a:lstStyle/>
          <a:p>
            <a:r>
              <a:rPr lang="en-US" dirty="0"/>
              <a:t>AWS Config continually assesses, audits, and evaluates the configurations and relationships of your resources.</a:t>
            </a:r>
            <a:endParaRPr lang="en-GB" dirty="0"/>
          </a:p>
        </p:txBody>
      </p:sp>
      <p:sp>
        <p:nvSpPr>
          <p:cNvPr id="4" name="Text Placeholder 11">
            <a:extLst>
              <a:ext uri="{FF2B5EF4-FFF2-40B4-BE49-F238E27FC236}">
                <a16:creationId xmlns:a16="http://schemas.microsoft.com/office/drawing/2014/main" id="{CB55CDA6-2AA7-4566-8DA9-B0FA9F338E3F}"/>
              </a:ext>
            </a:extLst>
          </p:cNvPr>
          <p:cNvSpPr>
            <a:spLocks noGrp="1"/>
          </p:cNvSpPr>
          <p:nvPr/>
        </p:nvSpPr>
        <p:spPr>
          <a:xfrm>
            <a:off x="412750" y="780147"/>
            <a:ext cx="11366500" cy="57222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solidFill>
                <a:latin typeface="Calibri" panose="020F0502020204030204" pitchFamily="34" charset="0"/>
                <a:ea typeface="Amazon Ember Light" panose="020B040302020402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rgbClr val="179FD7"/>
                </a:solidFill>
                <a:latin typeface="Calibri" panose="020F0502020204030204" pitchFamily="34" charset="0"/>
                <a:ea typeface="Amazon Ember Light" panose="020B0403020204020204" pitchFamily="34" charset="0"/>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rgbClr val="00B050"/>
                </a:solidFill>
                <a:latin typeface="Calibri" panose="020F0502020204030204" pitchFamily="34" charset="0"/>
                <a:ea typeface="Amazon Ember Light" panose="020B0403020204020204" pitchFamily="34" charset="0"/>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Calibri" panose="020F0502020204030204" pitchFamily="34" charset="0"/>
                <a:ea typeface="Amazon Ember Light" panose="020B0403020204020204" pitchFamily="34" charset="0"/>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Calibri" panose="020F0502020204030204" pitchFamily="34" charset="0"/>
                <a:ea typeface="Amazon Ember Light" panose="020B040302020402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5" name="Title 10">
            <a:extLst>
              <a:ext uri="{FF2B5EF4-FFF2-40B4-BE49-F238E27FC236}">
                <a16:creationId xmlns:a16="http://schemas.microsoft.com/office/drawing/2014/main" id="{B6ED4898-F029-4D0F-9B21-C1B418EF73FA}"/>
              </a:ext>
            </a:extLst>
          </p:cNvPr>
          <p:cNvSpPr>
            <a:spLocks noGrp="1"/>
          </p:cNvSpPr>
          <p:nvPr/>
        </p:nvSpPr>
        <p:spPr>
          <a:xfrm>
            <a:off x="419100" y="173852"/>
            <a:ext cx="11353800" cy="46114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2800" b="0" i="0" kern="1200">
                <a:solidFill>
                  <a:schemeClr val="tx1"/>
                </a:solidFill>
                <a:latin typeface="Calibri" panose="020F0502020204030204" pitchFamily="34" charset="0"/>
                <a:ea typeface="Amazon Ember Light" panose="020B0403020204020204" pitchFamily="34" charset="0"/>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28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aphicFrame>
        <p:nvGraphicFramePr>
          <p:cNvPr id="9" name="Table 9">
            <a:extLst>
              <a:ext uri="{FF2B5EF4-FFF2-40B4-BE49-F238E27FC236}">
                <a16:creationId xmlns:a16="http://schemas.microsoft.com/office/drawing/2014/main" id="{461C5B50-B0A8-4633-B96B-C778E98327A6}"/>
              </a:ext>
            </a:extLst>
          </p:cNvPr>
          <p:cNvGraphicFramePr>
            <a:graphicFrameLocks noGrp="1"/>
          </p:cNvGraphicFramePr>
          <p:nvPr>
            <p:extLst>
              <p:ext uri="{D42A27DB-BD31-4B8C-83A1-F6EECF244321}">
                <p14:modId xmlns:p14="http://schemas.microsoft.com/office/powerpoint/2010/main" val="4067772581"/>
              </p:ext>
            </p:extLst>
          </p:nvPr>
        </p:nvGraphicFramePr>
        <p:xfrm>
          <a:off x="419099" y="1727200"/>
          <a:ext cx="11404305" cy="2211924"/>
        </p:xfrm>
        <a:graphic>
          <a:graphicData uri="http://schemas.openxmlformats.org/drawingml/2006/table">
            <a:tbl>
              <a:tblPr bandRow="1">
                <a:tableStyleId>{00A15C55-8517-42AA-B614-E9B94910E393}</a:tableStyleId>
              </a:tblPr>
              <a:tblGrid>
                <a:gridCol w="3166120">
                  <a:extLst>
                    <a:ext uri="{9D8B030D-6E8A-4147-A177-3AD203B41FA5}">
                      <a16:colId xmlns:a16="http://schemas.microsoft.com/office/drawing/2014/main" val="2775228120"/>
                    </a:ext>
                  </a:extLst>
                </a:gridCol>
                <a:gridCol w="8238185">
                  <a:extLst>
                    <a:ext uri="{9D8B030D-6E8A-4147-A177-3AD203B41FA5}">
                      <a16:colId xmlns:a16="http://schemas.microsoft.com/office/drawing/2014/main" val="4202670827"/>
                    </a:ext>
                  </a:extLst>
                </a:gridCol>
              </a:tblGrid>
              <a:tr h="2211924">
                <a:tc>
                  <a:txBody>
                    <a:bodyPr/>
                    <a:lstStyle/>
                    <a:p>
                      <a:pPr algn="ctr"/>
                      <a:r>
                        <a:rPr lang="en-GB" sz="2400" b="1" dirty="0"/>
                        <a:t>Inventory and configuration management</a:t>
                      </a:r>
                    </a:p>
                  </a:txBody>
                  <a:tcPr anchor="ctr"/>
                </a:tc>
                <a:tc>
                  <a:txBody>
                    <a:bodyPr/>
                    <a:lstStyle/>
                    <a:p>
                      <a:pPr marL="285750" indent="-285750">
                        <a:buFont typeface="Arial" panose="020B0604020202020204" pitchFamily="34" charset="0"/>
                        <a:buChar char="•"/>
                      </a:pPr>
                      <a:r>
                        <a:rPr lang="en-US" sz="2400" dirty="0"/>
                        <a:t>What is currently out there?</a:t>
                      </a:r>
                    </a:p>
                    <a:p>
                      <a:pPr marL="285750" indent="-285750">
                        <a:buFont typeface="Arial" panose="020B0604020202020204" pitchFamily="34" charset="0"/>
                        <a:buChar char="•"/>
                      </a:pPr>
                      <a:r>
                        <a:rPr lang="en-US" sz="2400" dirty="0"/>
                        <a:t>What is the latest configuration state of my resources?</a:t>
                      </a:r>
                    </a:p>
                    <a:p>
                      <a:pPr marL="285750" indent="-285750">
                        <a:buFont typeface="Arial" panose="020B0604020202020204" pitchFamily="34" charset="0"/>
                        <a:buChar char="•"/>
                      </a:pPr>
                      <a:r>
                        <a:rPr lang="en-US" sz="2400" dirty="0"/>
                        <a:t>What relationships exist between my resources?</a:t>
                      </a:r>
                    </a:p>
                    <a:p>
                      <a:pPr marL="285750" indent="-285750">
                        <a:buFont typeface="Arial" panose="020B0604020202020204" pitchFamily="34" charset="0"/>
                        <a:buChar char="•"/>
                      </a:pPr>
                      <a:r>
                        <a:rPr lang="en-US" sz="2400" dirty="0"/>
                        <a:t>What configuration changes occurred in the past?</a:t>
                      </a:r>
                    </a:p>
                    <a:p>
                      <a:pPr marL="285750" indent="-285750">
                        <a:buFont typeface="Arial" panose="020B0604020202020204" pitchFamily="34" charset="0"/>
                        <a:buChar char="•"/>
                      </a:pPr>
                      <a:r>
                        <a:rPr lang="en-US" sz="2400" dirty="0"/>
                        <a:t>Which resources have violated compliance policies? </a:t>
                      </a:r>
                    </a:p>
                  </a:txBody>
                  <a:tcPr anchor="ctr"/>
                </a:tc>
                <a:extLst>
                  <a:ext uri="{0D108BD9-81ED-4DB2-BD59-A6C34878D82A}">
                    <a16:rowId xmlns:a16="http://schemas.microsoft.com/office/drawing/2014/main" val="3890941038"/>
                  </a:ext>
                </a:extLst>
              </a:tr>
            </a:tbl>
          </a:graphicData>
        </a:graphic>
      </p:graphicFrame>
      <p:graphicFrame>
        <p:nvGraphicFramePr>
          <p:cNvPr id="10" name="Table 9">
            <a:extLst>
              <a:ext uri="{FF2B5EF4-FFF2-40B4-BE49-F238E27FC236}">
                <a16:creationId xmlns:a16="http://schemas.microsoft.com/office/drawing/2014/main" id="{57EB84B2-03EA-47BD-86CA-C74905FF0E23}"/>
              </a:ext>
            </a:extLst>
          </p:cNvPr>
          <p:cNvGraphicFramePr>
            <a:graphicFrameLocks noGrp="1"/>
          </p:cNvGraphicFramePr>
          <p:nvPr>
            <p:extLst>
              <p:ext uri="{D42A27DB-BD31-4B8C-83A1-F6EECF244321}">
                <p14:modId xmlns:p14="http://schemas.microsoft.com/office/powerpoint/2010/main" val="2348584997"/>
              </p:ext>
            </p:extLst>
          </p:nvPr>
        </p:nvGraphicFramePr>
        <p:xfrm>
          <a:off x="419100" y="4231739"/>
          <a:ext cx="11404305" cy="2211924"/>
        </p:xfrm>
        <a:graphic>
          <a:graphicData uri="http://schemas.openxmlformats.org/drawingml/2006/table">
            <a:tbl>
              <a:tblPr bandRow="1">
                <a:tableStyleId>{00A15C55-8517-42AA-B614-E9B94910E393}</a:tableStyleId>
              </a:tblPr>
              <a:tblGrid>
                <a:gridCol w="3166120">
                  <a:extLst>
                    <a:ext uri="{9D8B030D-6E8A-4147-A177-3AD203B41FA5}">
                      <a16:colId xmlns:a16="http://schemas.microsoft.com/office/drawing/2014/main" val="2775228120"/>
                    </a:ext>
                  </a:extLst>
                </a:gridCol>
                <a:gridCol w="8238185">
                  <a:extLst>
                    <a:ext uri="{9D8B030D-6E8A-4147-A177-3AD203B41FA5}">
                      <a16:colId xmlns:a16="http://schemas.microsoft.com/office/drawing/2014/main" val="4202670827"/>
                    </a:ext>
                  </a:extLst>
                </a:gridCol>
              </a:tblGrid>
              <a:tr h="2211924">
                <a:tc>
                  <a:txBody>
                    <a:bodyPr/>
                    <a:lstStyle/>
                    <a:p>
                      <a:pPr algn="ctr"/>
                      <a:r>
                        <a:rPr lang="en-GB" sz="2400" b="1" dirty="0"/>
                        <a:t>Governance and compliance management</a:t>
                      </a:r>
                    </a:p>
                  </a:txBody>
                  <a:tcPr anchor="ctr"/>
                </a:tc>
                <a:tc>
                  <a:txBody>
                    <a:bodyPr/>
                    <a:lstStyle/>
                    <a:p>
                      <a:pPr marL="285750" indent="-285750">
                        <a:buFont typeface="Arial" panose="020B0604020202020204" pitchFamily="34" charset="0"/>
                        <a:buChar char="•"/>
                      </a:pPr>
                      <a:r>
                        <a:rPr lang="en-US" sz="2400" dirty="0"/>
                        <a:t>Are my resources properly configured?</a:t>
                      </a:r>
                    </a:p>
                    <a:p>
                      <a:pPr marL="285750" indent="-285750">
                        <a:buFont typeface="Arial" panose="020B0604020202020204" pitchFamily="34" charset="0"/>
                        <a:buChar char="•"/>
                      </a:pPr>
                      <a:r>
                        <a:rPr lang="en-US" sz="2400" dirty="0"/>
                        <a:t>Do my resources comply with regulatory requirements</a:t>
                      </a:r>
                    </a:p>
                    <a:p>
                      <a:pPr marL="285750" indent="-285750">
                        <a:buFont typeface="Arial" panose="020B0604020202020204" pitchFamily="34" charset="0"/>
                        <a:buChar char="•"/>
                      </a:pPr>
                      <a:r>
                        <a:rPr lang="en-US" sz="2400" dirty="0"/>
                        <a:t>How do I ensure continuous compliance?</a:t>
                      </a:r>
                    </a:p>
                    <a:p>
                      <a:pPr marL="285750" indent="-285750">
                        <a:buFont typeface="Arial" panose="020B0604020202020204" pitchFamily="34" charset="0"/>
                        <a:buChar char="•"/>
                      </a:pPr>
                      <a:r>
                        <a:rPr lang="en-US" sz="2400" dirty="0"/>
                        <a:t>How can I get notified in near real-time if resource(s) go out of compliance?</a:t>
                      </a:r>
                      <a:endParaRPr lang="en-GB" sz="2400" dirty="0"/>
                    </a:p>
                  </a:txBody>
                  <a:tcPr anchor="ctr"/>
                </a:tc>
                <a:extLst>
                  <a:ext uri="{0D108BD9-81ED-4DB2-BD59-A6C34878D82A}">
                    <a16:rowId xmlns:a16="http://schemas.microsoft.com/office/drawing/2014/main" val="3890941038"/>
                  </a:ext>
                </a:extLst>
              </a:tr>
            </a:tbl>
          </a:graphicData>
        </a:graphic>
      </p:graphicFrame>
      <p:sp>
        <p:nvSpPr>
          <p:cNvPr id="26" name="Text Placeholder 1">
            <a:extLst>
              <a:ext uri="{FF2B5EF4-FFF2-40B4-BE49-F238E27FC236}">
                <a16:creationId xmlns:a16="http://schemas.microsoft.com/office/drawing/2014/main" id="{02F3826D-5F91-4C1B-BD58-0FE9657EEEBB}"/>
              </a:ext>
            </a:extLst>
          </p:cNvPr>
          <p:cNvSpPr>
            <a:spLocks noGrp="1"/>
          </p:cNvSpPr>
          <p:nvPr>
            <p:ph type="body" sz="quarter" idx="10"/>
          </p:nvPr>
        </p:nvSpPr>
        <p:spPr>
          <a:xfrm>
            <a:off x="412750" y="144463"/>
            <a:ext cx="11583988" cy="490537"/>
          </a:xfrm>
        </p:spPr>
        <p:txBody>
          <a:bodyPr>
            <a:normAutofit lnSpcReduction="10000"/>
          </a:bodyPr>
          <a:lstStyle/>
          <a:p>
            <a:r>
              <a:rPr lang="en-GB" dirty="0"/>
              <a:t>AWS Config</a:t>
            </a:r>
          </a:p>
        </p:txBody>
      </p:sp>
    </p:spTree>
    <p:extLst>
      <p:ext uri="{BB962C8B-B14F-4D97-AF65-F5344CB8AC3E}">
        <p14:creationId xmlns:p14="http://schemas.microsoft.com/office/powerpoint/2010/main" val="305352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0375686F-1047-412E-B0BE-9E1DA9FA9EB9}"/>
              </a:ext>
            </a:extLst>
          </p:cNvPr>
          <p:cNvGrpSpPr/>
          <p:nvPr/>
        </p:nvGrpSpPr>
        <p:grpSpPr>
          <a:xfrm>
            <a:off x="3704396" y="2414000"/>
            <a:ext cx="1939512" cy="2283202"/>
            <a:chOff x="3704396" y="2414000"/>
            <a:chExt cx="1939512" cy="2283202"/>
          </a:xfrm>
        </p:grpSpPr>
        <p:sp>
          <p:nvSpPr>
            <p:cNvPr id="84" name="Rectangle: Rounded Corners 83">
              <a:extLst>
                <a:ext uri="{FF2B5EF4-FFF2-40B4-BE49-F238E27FC236}">
                  <a16:creationId xmlns:a16="http://schemas.microsoft.com/office/drawing/2014/main" id="{95FF9292-A8BB-4759-978B-6C152EA9D31B}"/>
                </a:ext>
              </a:extLst>
            </p:cNvPr>
            <p:cNvSpPr/>
            <p:nvPr/>
          </p:nvSpPr>
          <p:spPr>
            <a:xfrm>
              <a:off x="3704396" y="2617271"/>
              <a:ext cx="1939512" cy="2079931"/>
            </a:xfrm>
            <a:prstGeom prst="roundRect">
              <a:avLst>
                <a:gd name="adj" fmla="val 816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A39D060E-AC9F-4F90-83B7-9A1FB49CF333}"/>
                </a:ext>
              </a:extLst>
            </p:cNvPr>
            <p:cNvGrpSpPr/>
            <p:nvPr/>
          </p:nvGrpSpPr>
          <p:grpSpPr>
            <a:xfrm>
              <a:off x="4077366" y="2628440"/>
              <a:ext cx="1237564" cy="1361887"/>
              <a:chOff x="3543281" y="2544216"/>
              <a:chExt cx="1237564" cy="1361887"/>
            </a:xfrm>
          </p:grpSpPr>
          <p:pic>
            <p:nvPicPr>
              <p:cNvPr id="26" name="Picture 25">
                <a:extLst>
                  <a:ext uri="{FF2B5EF4-FFF2-40B4-BE49-F238E27FC236}">
                    <a16:creationId xmlns:a16="http://schemas.microsoft.com/office/drawing/2014/main" id="{04416A16-47BF-4AC3-8A33-2D2F9A8F99D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000" b="92556" l="4217" r="90964">
                            <a14:foregroundMark x1="15964" y1="18333" x2="17771" y2="76333"/>
                            <a14:foregroundMark x1="52560" y1="26333" x2="56777" y2="70667"/>
                            <a14:foregroundMark x1="10843" y1="19667" x2="14458" y2="72778"/>
                            <a14:foregroundMark x1="14458" y1="72778" x2="13855" y2="73889"/>
                            <a14:foregroundMark x1="22440" y1="21889" x2="91265" y2="61222"/>
                            <a14:foregroundMark x1="91265" y1="61222" x2="58133" y2="82444"/>
                            <a14:foregroundMark x1="74398" y1="85889" x2="18223" y2="51000"/>
                            <a14:foregroundMark x1="18223" y1="51000" x2="18223" y2="50667"/>
                            <a14:foregroundMark x1="62801" y1="90000" x2="9940" y2="72222"/>
                            <a14:foregroundMark x1="37500" y1="92222" x2="7898" y2="83785"/>
                            <a14:foregroundMark x1="8058" y1="86339" x2="46536" y2="92556"/>
                            <a14:foregroundMark x1="65813" y1="50111" x2="71386" y2="77667"/>
                            <a14:foregroundMark x1="69729" y1="29778" x2="75301" y2="78889"/>
                            <a14:foregroundMark x1="75301" y1="78889" x2="75301" y2="78889"/>
                            <a14:foregroundMark x1="28012" y1="5667" x2="66717" y2="5000"/>
                            <a14:foregroundMark x1="34036" y1="31000" x2="46988" y2="38333"/>
                            <a14:foregroundMark x1="31928" y1="33000" x2="28916" y2="29111"/>
                            <a14:foregroundMark x1="70633" y1="29778" x2="71084" y2="53889"/>
                            <a14:foregroundMark x1="63253" y1="33889" x2="62048" y2="53889"/>
                            <a14:foregroundMark x1="63253" y1="28222" x2="68072" y2="49778"/>
                            <a14:foregroundMark x1="74398" y1="33222" x2="74096" y2="51667"/>
                            <a14:foregroundMark x1="74398" y1="27889" x2="77861" y2="52000"/>
                            <a14:foregroundMark x1="67169" y1="53556" x2="66265" y2="78333"/>
                            <a14:foregroundMark x1="60693" y1="61444" x2="62048" y2="79556"/>
                            <a14:foregroundMark x1="58584" y1="57667" x2="63705" y2="81444"/>
                            <a14:foregroundMark x1="62048" y1="60556" x2="60241" y2="79556"/>
                            <a14:foregroundMark x1="22892" y1="68111" x2="23343" y2="83000"/>
                            <a14:foregroundMark x1="21536" y1="66889" x2="22440" y2="82444"/>
                            <a14:foregroundMark x1="21536" y1="65556" x2="28464" y2="76111"/>
                            <a14:foregroundMark x1="32831" y1="59222" x2="41416" y2="82444"/>
                            <a14:foregroundMark x1="44729" y1="66889" x2="44428" y2="87111"/>
                            <a14:foregroundMark x1="38855" y1="66889" x2="36145" y2="82444"/>
                            <a14:foregroundMark x1="31024" y1="63667" x2="31476" y2="84000"/>
                            <a14:foregroundMark x1="31024" y1="61444" x2="33584" y2="85889"/>
                            <a14:foregroundMark x1="36145" y1="62444" x2="37500" y2="72889"/>
                            <a14:foregroundMark x1="26355" y1="31000" x2="28916" y2="61111"/>
                            <a14:foregroundMark x1="22892" y1="31333" x2="24548" y2="58333"/>
                            <a14:foregroundMark x1="22440" y1="36111" x2="21235" y2="55444"/>
                            <a14:foregroundMark x1="15964" y1="36444" x2="18976" y2="61444"/>
                            <a14:foregroundMark x1="24548" y1="35444" x2="29367" y2="64333"/>
                            <a14:foregroundMark x1="30120" y1="36444" x2="32831" y2="60556"/>
                            <a14:foregroundMark x1="35843" y1="33556" x2="38404" y2="56778"/>
                            <a14:foregroundMark x1="38855" y1="34222" x2="43976" y2="63111"/>
                            <a14:foregroundMark x1="47741" y1="39556" x2="47741" y2="65000"/>
                            <a14:foregroundMark x1="42620" y1="39000" x2="43072" y2="64000"/>
                            <a14:foregroundMark x1="43524" y1="37111" x2="44729" y2="69444"/>
                            <a14:foregroundMark x1="47741" y1="40222" x2="49096" y2="69778"/>
                            <a14:foregroundMark x1="43976" y1="39889" x2="46084" y2="69111"/>
                            <a14:backgroundMark x1="5723" y1="84333" x2="5723" y2="84333"/>
                            <a14:backgroundMark x1="5723" y1="83333" x2="5723" y2="83333"/>
                            <a14:backgroundMark x1="5271" y1="83333" x2="5271" y2="83333"/>
                            <a14:backgroundMark x1="5271" y1="82778" x2="5723" y2="90000"/>
                          </a14:backgroundRemoval>
                        </a14:imgEffect>
                      </a14:imgLayer>
                    </a14:imgProps>
                  </a:ext>
                  <a:ext uri="{28A0092B-C50C-407E-A947-70E740481C1C}">
                    <a14:useLocalDpi xmlns:a14="http://schemas.microsoft.com/office/drawing/2010/main" val="0"/>
                  </a:ext>
                </a:extLst>
              </a:blip>
              <a:srcRect l="-33751" t="-4829" r="-33751" b="-4829"/>
              <a:stretch/>
            </p:blipFill>
            <p:spPr>
              <a:xfrm>
                <a:off x="3543281" y="2544216"/>
                <a:ext cx="1237564" cy="1098129"/>
              </a:xfrm>
              <a:prstGeom prst="rect">
                <a:avLst/>
              </a:prstGeom>
            </p:spPr>
          </p:pic>
          <p:sp>
            <p:nvSpPr>
              <p:cNvPr id="69" name="TextBox 68">
                <a:extLst>
                  <a:ext uri="{FF2B5EF4-FFF2-40B4-BE49-F238E27FC236}">
                    <a16:creationId xmlns:a16="http://schemas.microsoft.com/office/drawing/2014/main" id="{89524F86-A227-4E0C-9DED-0B10ACCD6996}"/>
                  </a:ext>
                </a:extLst>
              </p:cNvPr>
              <p:cNvSpPr txBox="1"/>
              <p:nvPr/>
            </p:nvSpPr>
            <p:spPr>
              <a:xfrm>
                <a:off x="3811646" y="3536771"/>
                <a:ext cx="70083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grpSp>
        <p:sp>
          <p:nvSpPr>
            <p:cNvPr id="83" name="Arrow: Right 82">
              <a:extLst>
                <a:ext uri="{FF2B5EF4-FFF2-40B4-BE49-F238E27FC236}">
                  <a16:creationId xmlns:a16="http://schemas.microsoft.com/office/drawing/2014/main" id="{1D7B98A2-8E55-42B2-8BC8-5E38D8A0CCD2}"/>
                </a:ext>
              </a:extLst>
            </p:cNvPr>
            <p:cNvSpPr/>
            <p:nvPr/>
          </p:nvSpPr>
          <p:spPr>
            <a:xfrm rot="16200000">
              <a:off x="4594514" y="2394000"/>
              <a:ext cx="203271" cy="2432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ext Placeholder 1">
            <a:extLst>
              <a:ext uri="{FF2B5EF4-FFF2-40B4-BE49-F238E27FC236}">
                <a16:creationId xmlns:a16="http://schemas.microsoft.com/office/drawing/2014/main" id="{A06BE4BA-CD12-4A67-8A11-3EA19C28C7B5}"/>
              </a:ext>
            </a:extLst>
          </p:cNvPr>
          <p:cNvSpPr>
            <a:spLocks noGrp="1"/>
          </p:cNvSpPr>
          <p:nvPr>
            <p:ph type="body" sz="quarter" idx="10"/>
          </p:nvPr>
        </p:nvSpPr>
        <p:spPr>
          <a:xfrm>
            <a:off x="412750" y="144463"/>
            <a:ext cx="11583988" cy="490537"/>
          </a:xfrm>
        </p:spPr>
        <p:txBody>
          <a:bodyPr>
            <a:normAutofit lnSpcReduction="10000"/>
          </a:bodyPr>
          <a:lstStyle/>
          <a:p>
            <a:r>
              <a:rPr lang="en-GB" dirty="0"/>
              <a:t>AWS Config - Track Resource Inventory and Changes</a:t>
            </a:r>
          </a:p>
        </p:txBody>
      </p:sp>
      <p:grpSp>
        <p:nvGrpSpPr>
          <p:cNvPr id="112" name="Group 111">
            <a:extLst>
              <a:ext uri="{FF2B5EF4-FFF2-40B4-BE49-F238E27FC236}">
                <a16:creationId xmlns:a16="http://schemas.microsoft.com/office/drawing/2014/main" id="{16F7085E-065C-4A0C-8BCD-19656B224260}"/>
              </a:ext>
            </a:extLst>
          </p:cNvPr>
          <p:cNvGrpSpPr/>
          <p:nvPr/>
        </p:nvGrpSpPr>
        <p:grpSpPr>
          <a:xfrm>
            <a:off x="303242" y="910668"/>
            <a:ext cx="1800766" cy="5573475"/>
            <a:chOff x="303242" y="910668"/>
            <a:chExt cx="1800766" cy="5573475"/>
          </a:xfrm>
        </p:grpSpPr>
        <p:sp>
          <p:nvSpPr>
            <p:cNvPr id="13" name="Rectangle: Rounded Corners 12">
              <a:extLst>
                <a:ext uri="{FF2B5EF4-FFF2-40B4-BE49-F238E27FC236}">
                  <a16:creationId xmlns:a16="http://schemas.microsoft.com/office/drawing/2014/main" id="{C4D106A3-F7F7-4BDF-9E8B-10BE06BE7971}"/>
                </a:ext>
              </a:extLst>
            </p:cNvPr>
            <p:cNvSpPr/>
            <p:nvPr/>
          </p:nvSpPr>
          <p:spPr>
            <a:xfrm>
              <a:off x="303242" y="910668"/>
              <a:ext cx="1800766" cy="5573475"/>
            </a:xfrm>
            <a:prstGeom prst="roundRect">
              <a:avLst>
                <a:gd name="adj" fmla="val 98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Changes in resources</a:t>
              </a:r>
            </a:p>
          </p:txBody>
        </p:sp>
        <p:grpSp>
          <p:nvGrpSpPr>
            <p:cNvPr id="12" name="Group 11">
              <a:extLst>
                <a:ext uri="{FF2B5EF4-FFF2-40B4-BE49-F238E27FC236}">
                  <a16:creationId xmlns:a16="http://schemas.microsoft.com/office/drawing/2014/main" id="{229014E5-3365-49E7-8576-0C03CCB27A83}"/>
                </a:ext>
              </a:extLst>
            </p:cNvPr>
            <p:cNvGrpSpPr/>
            <p:nvPr/>
          </p:nvGrpSpPr>
          <p:grpSpPr>
            <a:xfrm>
              <a:off x="493907" y="1531596"/>
              <a:ext cx="1419435" cy="4777306"/>
              <a:chOff x="717191" y="1223252"/>
              <a:chExt cx="1419435" cy="4777306"/>
            </a:xfrm>
          </p:grpSpPr>
          <p:pic>
            <p:nvPicPr>
              <p:cNvPr id="5" name="Picture 4">
                <a:extLst>
                  <a:ext uri="{FF2B5EF4-FFF2-40B4-BE49-F238E27FC236}">
                    <a16:creationId xmlns:a16="http://schemas.microsoft.com/office/drawing/2014/main" id="{705D4734-1888-4D32-9F5D-2AED6EBB4422}"/>
                  </a:ext>
                </a:extLst>
              </p:cNvPr>
              <p:cNvPicPr>
                <a:picLocks noChangeAspect="1"/>
              </p:cNvPicPr>
              <p:nvPr/>
            </p:nvPicPr>
            <p:blipFill rotWithShape="1">
              <a:blip r:embed="rId5">
                <a:extLst>
                  <a:ext uri="{28A0092B-C50C-407E-A947-70E740481C1C}">
                    <a14:useLocalDpi xmlns:a14="http://schemas.microsoft.com/office/drawing/2010/main" val="0"/>
                  </a:ext>
                </a:extLst>
              </a:blip>
              <a:srcRect l="7755" t="34108" r="8487" b="30698"/>
              <a:stretch/>
            </p:blipFill>
            <p:spPr>
              <a:xfrm rot="5400000">
                <a:off x="-961744" y="2902187"/>
                <a:ext cx="4777306" cy="1419435"/>
              </a:xfrm>
              <a:prstGeom prst="roundRect">
                <a:avLst>
                  <a:gd name="adj" fmla="val 8427"/>
                </a:avLst>
              </a:prstGeom>
              <a:effectLst>
                <a:outerShdw blurRad="63500" sx="102000" sy="102000" algn="ctr" rotWithShape="0">
                  <a:prstClr val="black">
                    <a:alpha val="40000"/>
                  </a:prstClr>
                </a:outerShdw>
              </a:effectLst>
            </p:spPr>
          </p:pic>
          <p:sp>
            <p:nvSpPr>
              <p:cNvPr id="6" name="Oval 5">
                <a:extLst>
                  <a:ext uri="{FF2B5EF4-FFF2-40B4-BE49-F238E27FC236}">
                    <a16:creationId xmlns:a16="http://schemas.microsoft.com/office/drawing/2014/main" id="{2B2E62F3-C840-46F5-89D8-B31802FF9BD6}"/>
                  </a:ext>
                </a:extLst>
              </p:cNvPr>
              <p:cNvSpPr/>
              <p:nvPr/>
            </p:nvSpPr>
            <p:spPr>
              <a:xfrm>
                <a:off x="1008289" y="1576389"/>
                <a:ext cx="572861" cy="56197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47480ECB-6E41-4053-91C7-DB329B665835}"/>
                  </a:ext>
                </a:extLst>
              </p:cNvPr>
              <p:cNvSpPr/>
              <p:nvPr/>
            </p:nvSpPr>
            <p:spPr>
              <a:xfrm>
                <a:off x="1241651" y="2457451"/>
                <a:ext cx="572861" cy="56197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CBE49BD0-0625-4053-8098-190A36FFC4B3}"/>
                  </a:ext>
                </a:extLst>
              </p:cNvPr>
              <p:cNvSpPr/>
              <p:nvPr/>
            </p:nvSpPr>
            <p:spPr>
              <a:xfrm>
                <a:off x="1005021" y="3338537"/>
                <a:ext cx="572861" cy="56197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2C005C8E-F908-48B5-A087-2498248F8B69}"/>
                  </a:ext>
                </a:extLst>
              </p:cNvPr>
              <p:cNvSpPr/>
              <p:nvPr/>
            </p:nvSpPr>
            <p:spPr>
              <a:xfrm>
                <a:off x="1291451" y="4207775"/>
                <a:ext cx="572861" cy="56197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14E83EEB-6272-4730-ABE8-F5642D07CB9F}"/>
                  </a:ext>
                </a:extLst>
              </p:cNvPr>
              <p:cNvSpPr/>
              <p:nvPr/>
            </p:nvSpPr>
            <p:spPr>
              <a:xfrm>
                <a:off x="999896" y="5077013"/>
                <a:ext cx="572861" cy="56197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14" name="Picture 13">
              <a:extLst>
                <a:ext uri="{FF2B5EF4-FFF2-40B4-BE49-F238E27FC236}">
                  <a16:creationId xmlns:a16="http://schemas.microsoft.com/office/drawing/2014/main" id="{7D68B4B1-E0E9-4C7D-BDE7-89DA358A22D1}"/>
                </a:ext>
              </a:extLst>
            </p:cNvPr>
            <p:cNvPicPr>
              <a:picLocks noChangeAspect="1"/>
            </p:cNvPicPr>
            <p:nvPr/>
          </p:nvPicPr>
          <p:blipFill rotWithShape="1">
            <a:blip r:embed="rId6">
              <a:extLst>
                <a:ext uri="{28A0092B-C50C-407E-A947-70E740481C1C}">
                  <a14:useLocalDpi xmlns:a14="http://schemas.microsoft.com/office/drawing/2010/main" val="0"/>
                </a:ext>
              </a:extLst>
            </a:blip>
            <a:srcRect l="90175" t="5907" r="2325" b="73889"/>
            <a:stretch/>
          </p:blipFill>
          <p:spPr>
            <a:xfrm rot="5400000">
              <a:off x="792601" y="5476403"/>
              <a:ext cx="526592" cy="453114"/>
            </a:xfrm>
            <a:prstGeom prst="ellipse">
              <a:avLst/>
            </a:prstGeom>
          </p:spPr>
        </p:pic>
        <p:pic>
          <p:nvPicPr>
            <p:cNvPr id="15" name="Picture 14">
              <a:extLst>
                <a:ext uri="{FF2B5EF4-FFF2-40B4-BE49-F238E27FC236}">
                  <a16:creationId xmlns:a16="http://schemas.microsoft.com/office/drawing/2014/main" id="{CB607000-CDD4-4384-8268-BD97C25889BC}"/>
                </a:ext>
              </a:extLst>
            </p:cNvPr>
            <p:cNvPicPr>
              <a:picLocks noChangeAspect="1"/>
            </p:cNvPicPr>
            <p:nvPr/>
          </p:nvPicPr>
          <p:blipFill rotWithShape="1">
            <a:blip r:embed="rId6">
              <a:extLst>
                <a:ext uri="{28A0092B-C50C-407E-A947-70E740481C1C}">
                  <a14:useLocalDpi xmlns:a14="http://schemas.microsoft.com/office/drawing/2010/main" val="0"/>
                </a:ext>
              </a:extLst>
            </a:blip>
            <a:srcRect l="50989" t="33937" r="40814" b="42310"/>
            <a:stretch/>
          </p:blipFill>
          <p:spPr>
            <a:xfrm>
              <a:off x="1055897" y="2764100"/>
              <a:ext cx="575577" cy="532715"/>
            </a:xfrm>
            <a:prstGeom prst="ellipse">
              <a:avLst/>
            </a:prstGeom>
          </p:spPr>
        </p:pic>
        <p:pic>
          <p:nvPicPr>
            <p:cNvPr id="16" name="Picture 15">
              <a:extLst>
                <a:ext uri="{FF2B5EF4-FFF2-40B4-BE49-F238E27FC236}">
                  <a16:creationId xmlns:a16="http://schemas.microsoft.com/office/drawing/2014/main" id="{9F8C1FD5-45AA-44A9-847E-9B896C9EAED0}"/>
                </a:ext>
              </a:extLst>
            </p:cNvPr>
            <p:cNvPicPr>
              <a:picLocks noChangeAspect="1"/>
            </p:cNvPicPr>
            <p:nvPr/>
          </p:nvPicPr>
          <p:blipFill rotWithShape="1">
            <a:blip r:embed="rId6">
              <a:extLst>
                <a:ext uri="{28A0092B-C50C-407E-A947-70E740481C1C}">
                  <a14:useLocalDpi xmlns:a14="http://schemas.microsoft.com/office/drawing/2010/main" val="0"/>
                </a:ext>
              </a:extLst>
            </a:blip>
            <a:srcRect l="41308" t="66426" r="51250" b="9821"/>
            <a:stretch/>
          </p:blipFill>
          <p:spPr>
            <a:xfrm>
              <a:off x="1088218" y="4530748"/>
              <a:ext cx="522510" cy="532715"/>
            </a:xfrm>
            <a:prstGeom prst="ellipse">
              <a:avLst/>
            </a:prstGeom>
          </p:spPr>
        </p:pic>
        <p:pic>
          <p:nvPicPr>
            <p:cNvPr id="17" name="Picture 16">
              <a:extLst>
                <a:ext uri="{FF2B5EF4-FFF2-40B4-BE49-F238E27FC236}">
                  <a16:creationId xmlns:a16="http://schemas.microsoft.com/office/drawing/2014/main" id="{1AC1971B-3A35-448A-A465-C567A2C19FAB}"/>
                </a:ext>
              </a:extLst>
            </p:cNvPr>
            <p:cNvPicPr>
              <a:picLocks noChangeAspect="1"/>
            </p:cNvPicPr>
            <p:nvPr/>
          </p:nvPicPr>
          <p:blipFill rotWithShape="1">
            <a:blip r:embed="rId7">
              <a:extLst>
                <a:ext uri="{28A0092B-C50C-407E-A947-70E740481C1C}">
                  <a14:useLocalDpi xmlns:a14="http://schemas.microsoft.com/office/drawing/2010/main" val="0"/>
                </a:ext>
              </a:extLst>
            </a:blip>
            <a:srcRect l="80466" t="3995" r="12296" b="74156"/>
            <a:stretch/>
          </p:blipFill>
          <p:spPr>
            <a:xfrm>
              <a:off x="826945" y="1932538"/>
              <a:ext cx="508222" cy="489853"/>
            </a:xfrm>
            <a:prstGeom prst="ellipse">
              <a:avLst/>
            </a:prstGeom>
          </p:spPr>
        </p:pic>
        <p:pic>
          <p:nvPicPr>
            <p:cNvPr id="18" name="Picture 17">
              <a:extLst>
                <a:ext uri="{FF2B5EF4-FFF2-40B4-BE49-F238E27FC236}">
                  <a16:creationId xmlns:a16="http://schemas.microsoft.com/office/drawing/2014/main" id="{4F68E29A-388E-4807-8FAC-19834DEB4E67}"/>
                </a:ext>
              </a:extLst>
            </p:cNvPr>
            <p:cNvPicPr>
              <a:picLocks noChangeAspect="1"/>
            </p:cNvPicPr>
            <p:nvPr/>
          </p:nvPicPr>
          <p:blipFill rotWithShape="1">
            <a:blip r:embed="rId8">
              <a:extLst>
                <a:ext uri="{28A0092B-C50C-407E-A947-70E740481C1C}">
                  <a14:useLocalDpi xmlns:a14="http://schemas.microsoft.com/office/drawing/2010/main" val="0"/>
                </a:ext>
              </a:extLst>
            </a:blip>
            <a:srcRect l="70844" t="36405" r="22267" b="43795"/>
            <a:stretch/>
          </p:blipFill>
          <p:spPr>
            <a:xfrm>
              <a:off x="829340" y="3712801"/>
              <a:ext cx="483730" cy="443929"/>
            </a:xfrm>
            <a:prstGeom prst="ellipse">
              <a:avLst/>
            </a:prstGeom>
          </p:spPr>
        </p:pic>
      </p:grpSp>
      <p:grpSp>
        <p:nvGrpSpPr>
          <p:cNvPr id="41" name="Group 40">
            <a:extLst>
              <a:ext uri="{FF2B5EF4-FFF2-40B4-BE49-F238E27FC236}">
                <a16:creationId xmlns:a16="http://schemas.microsoft.com/office/drawing/2014/main" id="{1DE39885-A6D8-4923-BFA0-433D935B3374}"/>
              </a:ext>
            </a:extLst>
          </p:cNvPr>
          <p:cNvGrpSpPr/>
          <p:nvPr/>
        </p:nvGrpSpPr>
        <p:grpSpPr>
          <a:xfrm>
            <a:off x="2294674" y="1012847"/>
            <a:ext cx="3136024" cy="1413220"/>
            <a:chOff x="1945038" y="4081287"/>
            <a:chExt cx="3136024" cy="1413220"/>
          </a:xfrm>
        </p:grpSpPr>
        <p:grpSp>
          <p:nvGrpSpPr>
            <p:cNvPr id="32" name="Group 31">
              <a:extLst>
                <a:ext uri="{FF2B5EF4-FFF2-40B4-BE49-F238E27FC236}">
                  <a16:creationId xmlns:a16="http://schemas.microsoft.com/office/drawing/2014/main" id="{8463D8A5-D599-41A0-9B31-68048CB12342}"/>
                </a:ext>
              </a:extLst>
            </p:cNvPr>
            <p:cNvGrpSpPr/>
            <p:nvPr/>
          </p:nvGrpSpPr>
          <p:grpSpPr>
            <a:xfrm>
              <a:off x="3619308" y="4081287"/>
              <a:ext cx="1461754" cy="1413220"/>
              <a:chOff x="4513744" y="3037313"/>
              <a:chExt cx="1461754" cy="1413220"/>
            </a:xfrm>
          </p:grpSpPr>
          <p:sp>
            <p:nvSpPr>
              <p:cNvPr id="19" name="TextBox 18">
                <a:extLst>
                  <a:ext uri="{FF2B5EF4-FFF2-40B4-BE49-F238E27FC236}">
                    <a16:creationId xmlns:a16="http://schemas.microsoft.com/office/drawing/2014/main" id="{4FBE7BAB-617D-44FE-B676-ABA701FF111D}"/>
                  </a:ext>
                </a:extLst>
              </p:cNvPr>
              <p:cNvSpPr txBox="1"/>
              <p:nvPr/>
            </p:nvSpPr>
            <p:spPr>
              <a:xfrm>
                <a:off x="4513744" y="4081201"/>
                <a:ext cx="1461754" cy="369332"/>
              </a:xfrm>
              <a:prstGeom prst="rect">
                <a:avLst/>
              </a:prstGeom>
              <a:noFill/>
              <a:ln>
                <a:noFill/>
              </a:ln>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20" name="Graphic 87">
                <a:extLst>
                  <a:ext uri="{FF2B5EF4-FFF2-40B4-BE49-F238E27FC236}">
                    <a16:creationId xmlns:a16="http://schemas.microsoft.com/office/drawing/2014/main" id="{F30F4D46-5B25-41E9-A159-64D04BCB04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6756" y="3037313"/>
                <a:ext cx="1015730" cy="1015730"/>
              </a:xfrm>
              <a:prstGeom prst="rect">
                <a:avLst/>
              </a:prstGeom>
            </p:spPr>
          </p:pic>
        </p:grpSp>
        <p:sp>
          <p:nvSpPr>
            <p:cNvPr id="35" name="Arrow: Right 34">
              <a:extLst>
                <a:ext uri="{FF2B5EF4-FFF2-40B4-BE49-F238E27FC236}">
                  <a16:creationId xmlns:a16="http://schemas.microsoft.com/office/drawing/2014/main" id="{6FC2A069-11E7-4378-B936-1809BBFEC05E}"/>
                </a:ext>
              </a:extLst>
            </p:cNvPr>
            <p:cNvSpPr/>
            <p:nvPr/>
          </p:nvSpPr>
          <p:spPr>
            <a:xfrm>
              <a:off x="1945038" y="4530748"/>
              <a:ext cx="1643440" cy="24327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31" name="Picture 30">
            <a:extLst>
              <a:ext uri="{FF2B5EF4-FFF2-40B4-BE49-F238E27FC236}">
                <a16:creationId xmlns:a16="http://schemas.microsoft.com/office/drawing/2014/main" id="{DB148346-21CB-4910-8B83-65FD330EAA4E}"/>
              </a:ext>
            </a:extLst>
          </p:cNvPr>
          <p:cNvPicPr>
            <a:picLocks noChangeAspect="1"/>
          </p:cNvPicPr>
          <p:nvPr/>
        </p:nvPicPr>
        <p:blipFill rotWithShape="1">
          <a:blip r:embed="rId11">
            <a:extLst>
              <a:ext uri="{28A0092B-C50C-407E-A947-70E740481C1C}">
                <a14:useLocalDpi xmlns:a14="http://schemas.microsoft.com/office/drawing/2010/main" val="0"/>
              </a:ext>
            </a:extLst>
          </a:blip>
          <a:srcRect l="3336" t="38646" r="3336" b="38646"/>
          <a:stretch/>
        </p:blipFill>
        <p:spPr>
          <a:xfrm>
            <a:off x="6797888" y="5514188"/>
            <a:ext cx="2084364" cy="390136"/>
          </a:xfrm>
          <a:prstGeom prst="rect">
            <a:avLst/>
          </a:prstGeom>
        </p:spPr>
      </p:pic>
      <p:sp>
        <p:nvSpPr>
          <p:cNvPr id="61" name="TextBox 60">
            <a:extLst>
              <a:ext uri="{FF2B5EF4-FFF2-40B4-BE49-F238E27FC236}">
                <a16:creationId xmlns:a16="http://schemas.microsoft.com/office/drawing/2014/main" id="{8127B07E-BADB-4A5E-BB94-C5D4FB1C2F10}"/>
              </a:ext>
            </a:extLst>
          </p:cNvPr>
          <p:cNvSpPr txBox="1"/>
          <p:nvPr/>
        </p:nvSpPr>
        <p:spPr>
          <a:xfrm>
            <a:off x="3704395" y="3885410"/>
            <a:ext cx="19395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AWS Managed Rules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Custom Rules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Conformance Packs</a:t>
            </a:r>
          </a:p>
        </p:txBody>
      </p:sp>
      <p:grpSp>
        <p:nvGrpSpPr>
          <p:cNvPr id="86" name="Group 85">
            <a:extLst>
              <a:ext uri="{FF2B5EF4-FFF2-40B4-BE49-F238E27FC236}">
                <a16:creationId xmlns:a16="http://schemas.microsoft.com/office/drawing/2014/main" id="{3399DC29-EE24-41EF-A7A9-CCEE62210798}"/>
              </a:ext>
            </a:extLst>
          </p:cNvPr>
          <p:cNvGrpSpPr/>
          <p:nvPr/>
        </p:nvGrpSpPr>
        <p:grpSpPr>
          <a:xfrm>
            <a:off x="4011042" y="5245445"/>
            <a:ext cx="1377557" cy="1305210"/>
            <a:chOff x="7269081" y="4925389"/>
            <a:chExt cx="1377557" cy="1305210"/>
          </a:xfrm>
        </p:grpSpPr>
        <p:pic>
          <p:nvPicPr>
            <p:cNvPr id="34" name="Picture 33">
              <a:extLst>
                <a:ext uri="{FF2B5EF4-FFF2-40B4-BE49-F238E27FC236}">
                  <a16:creationId xmlns:a16="http://schemas.microsoft.com/office/drawing/2014/main" id="{982942C5-8E5B-4389-A238-D55FAE8C46EB}"/>
                </a:ext>
              </a:extLst>
            </p:cNvPr>
            <p:cNvPicPr>
              <a:picLocks noChangeAspect="1"/>
            </p:cNvPicPr>
            <p:nvPr/>
          </p:nvPicPr>
          <p:blipFill rotWithShape="1">
            <a:blip r:embed="rId12">
              <a:extLst>
                <a:ext uri="{28A0092B-C50C-407E-A947-70E740481C1C}">
                  <a14:useLocalDpi xmlns:a14="http://schemas.microsoft.com/office/drawing/2010/main" val="0"/>
                </a:ext>
              </a:extLst>
            </a:blip>
            <a:srcRect l="61307" t="36734" r="29535" b="43136"/>
            <a:stretch/>
          </p:blipFill>
          <p:spPr>
            <a:xfrm>
              <a:off x="7385694" y="4925389"/>
              <a:ext cx="1116573" cy="756967"/>
            </a:xfrm>
            <a:prstGeom prst="rect">
              <a:avLst/>
            </a:prstGeom>
          </p:spPr>
        </p:pic>
        <p:sp>
          <p:nvSpPr>
            <p:cNvPr id="71" name="TextBox 70">
              <a:extLst>
                <a:ext uri="{FF2B5EF4-FFF2-40B4-BE49-F238E27FC236}">
                  <a16:creationId xmlns:a16="http://schemas.microsoft.com/office/drawing/2014/main" id="{0D97082B-316D-44A5-8259-9CD661E5F882}"/>
                </a:ext>
              </a:extLst>
            </p:cNvPr>
            <p:cNvSpPr txBox="1"/>
            <p:nvPr/>
          </p:nvSpPr>
          <p:spPr>
            <a:xfrm>
              <a:off x="7269081" y="5584268"/>
              <a:ext cx="137755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Remediation</a:t>
              </a:r>
            </a:p>
          </p:txBody>
        </p:sp>
      </p:grpSp>
      <p:sp>
        <p:nvSpPr>
          <p:cNvPr id="81" name="TextBox 80">
            <a:extLst>
              <a:ext uri="{FF2B5EF4-FFF2-40B4-BE49-F238E27FC236}">
                <a16:creationId xmlns:a16="http://schemas.microsoft.com/office/drawing/2014/main" id="{F22E0271-2ECE-46B7-8030-B1794EBF76C7}"/>
              </a:ext>
            </a:extLst>
          </p:cNvPr>
          <p:cNvSpPr txBox="1"/>
          <p:nvPr/>
        </p:nvSpPr>
        <p:spPr>
          <a:xfrm>
            <a:off x="2385360" y="914065"/>
            <a:ext cx="146206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Configuration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Item (CI)</a:t>
            </a:r>
          </a:p>
        </p:txBody>
      </p:sp>
      <p:grpSp>
        <p:nvGrpSpPr>
          <p:cNvPr id="116" name="Group 115">
            <a:extLst>
              <a:ext uri="{FF2B5EF4-FFF2-40B4-BE49-F238E27FC236}">
                <a16:creationId xmlns:a16="http://schemas.microsoft.com/office/drawing/2014/main" id="{F5A999C3-F11F-4891-A663-120699AB0581}"/>
              </a:ext>
            </a:extLst>
          </p:cNvPr>
          <p:cNvGrpSpPr/>
          <p:nvPr/>
        </p:nvGrpSpPr>
        <p:grpSpPr>
          <a:xfrm>
            <a:off x="5566804" y="1043198"/>
            <a:ext cx="3212236" cy="1239934"/>
            <a:chOff x="5566804" y="1043198"/>
            <a:chExt cx="3212236" cy="1239934"/>
          </a:xfrm>
        </p:grpSpPr>
        <p:grpSp>
          <p:nvGrpSpPr>
            <p:cNvPr id="85" name="Group 84">
              <a:extLst>
                <a:ext uri="{FF2B5EF4-FFF2-40B4-BE49-F238E27FC236}">
                  <a16:creationId xmlns:a16="http://schemas.microsoft.com/office/drawing/2014/main" id="{D07239A6-0463-4274-AD27-C00E65593E91}"/>
                </a:ext>
              </a:extLst>
            </p:cNvPr>
            <p:cNvGrpSpPr/>
            <p:nvPr/>
          </p:nvGrpSpPr>
          <p:grpSpPr>
            <a:xfrm>
              <a:off x="6964569" y="1043198"/>
              <a:ext cx="1814471" cy="1239934"/>
              <a:chOff x="10812895" y="1236755"/>
              <a:chExt cx="1814471" cy="1239934"/>
            </a:xfrm>
          </p:grpSpPr>
          <p:pic>
            <p:nvPicPr>
              <p:cNvPr id="50" name="Graphic 49">
                <a:extLst>
                  <a:ext uri="{FF2B5EF4-FFF2-40B4-BE49-F238E27FC236}">
                    <a16:creationId xmlns:a16="http://schemas.microsoft.com/office/drawing/2014/main" id="{6D8535D3-5BDA-4DAB-85D8-B2DFF9E32A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09981" y="1236755"/>
                <a:ext cx="820301" cy="820301"/>
              </a:xfrm>
              <a:prstGeom prst="rect">
                <a:avLst/>
              </a:prstGeom>
            </p:spPr>
          </p:pic>
          <p:sp>
            <p:nvSpPr>
              <p:cNvPr id="52" name="TextBox 51">
                <a:extLst>
                  <a:ext uri="{FF2B5EF4-FFF2-40B4-BE49-F238E27FC236}">
                    <a16:creationId xmlns:a16="http://schemas.microsoft.com/office/drawing/2014/main" id="{3B858626-382B-44EF-8FFC-B2DB0121AF87}"/>
                  </a:ext>
                </a:extLst>
              </p:cNvPr>
              <p:cNvSpPr txBox="1"/>
              <p:nvPr/>
            </p:nvSpPr>
            <p:spPr>
              <a:xfrm>
                <a:off x="10812895" y="2107357"/>
                <a:ext cx="181447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Snapshot</a:t>
                </a:r>
              </a:p>
            </p:txBody>
          </p:sp>
        </p:grpSp>
        <p:sp>
          <p:nvSpPr>
            <p:cNvPr id="90" name="Arrow: Right 89">
              <a:extLst>
                <a:ext uri="{FF2B5EF4-FFF2-40B4-BE49-F238E27FC236}">
                  <a16:creationId xmlns:a16="http://schemas.microsoft.com/office/drawing/2014/main" id="{15D237BB-068E-4601-8375-72D372FFFE26}"/>
                </a:ext>
              </a:extLst>
            </p:cNvPr>
            <p:cNvSpPr/>
            <p:nvPr/>
          </p:nvSpPr>
          <p:spPr>
            <a:xfrm>
              <a:off x="5566804" y="1438760"/>
              <a:ext cx="1643440" cy="24327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7" name="Group 116">
            <a:extLst>
              <a:ext uri="{FF2B5EF4-FFF2-40B4-BE49-F238E27FC236}">
                <a16:creationId xmlns:a16="http://schemas.microsoft.com/office/drawing/2014/main" id="{790647E1-D159-42B0-A904-142C23189F67}"/>
              </a:ext>
            </a:extLst>
          </p:cNvPr>
          <p:cNvGrpSpPr/>
          <p:nvPr/>
        </p:nvGrpSpPr>
        <p:grpSpPr>
          <a:xfrm>
            <a:off x="8581041" y="983959"/>
            <a:ext cx="2863437" cy="1211894"/>
            <a:chOff x="8581041" y="983959"/>
            <a:chExt cx="2863437" cy="1211894"/>
          </a:xfrm>
        </p:grpSpPr>
        <p:sp>
          <p:nvSpPr>
            <p:cNvPr id="77" name="TextBox 76">
              <a:extLst>
                <a:ext uri="{FF2B5EF4-FFF2-40B4-BE49-F238E27FC236}">
                  <a16:creationId xmlns:a16="http://schemas.microsoft.com/office/drawing/2014/main" id="{A445C0F2-3960-4066-A473-DE33A12DEC97}"/>
                </a:ext>
              </a:extLst>
            </p:cNvPr>
            <p:cNvSpPr txBox="1"/>
            <p:nvPr/>
          </p:nvSpPr>
          <p:spPr>
            <a:xfrm>
              <a:off x="10535925" y="1826521"/>
              <a:ext cx="76290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Query</a:t>
              </a:r>
            </a:p>
          </p:txBody>
        </p:sp>
        <p:pic>
          <p:nvPicPr>
            <p:cNvPr id="1042" name="Picture 18">
              <a:extLst>
                <a:ext uri="{FF2B5EF4-FFF2-40B4-BE49-F238E27FC236}">
                  <a16:creationId xmlns:a16="http://schemas.microsoft.com/office/drawing/2014/main" id="{4E2E818F-6B2E-49B6-ABB3-A2C70E5D47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20802" y="983959"/>
              <a:ext cx="1023676" cy="1023676"/>
            </a:xfrm>
            <a:prstGeom prst="rect">
              <a:avLst/>
            </a:prstGeom>
            <a:noFill/>
            <a:extLst>
              <a:ext uri="{909E8E84-426E-40DD-AFC4-6F175D3DCCD1}">
                <a14:hiddenFill xmlns:a14="http://schemas.microsoft.com/office/drawing/2010/main">
                  <a:solidFill>
                    <a:srgbClr val="FFFFFF"/>
                  </a:solidFill>
                </a14:hiddenFill>
              </a:ext>
            </a:extLst>
          </p:spPr>
        </p:pic>
        <p:sp>
          <p:nvSpPr>
            <p:cNvPr id="114" name="Arrow: Right 113">
              <a:extLst>
                <a:ext uri="{FF2B5EF4-FFF2-40B4-BE49-F238E27FC236}">
                  <a16:creationId xmlns:a16="http://schemas.microsoft.com/office/drawing/2014/main" id="{483B067C-822F-4B45-B174-80902460B9A0}"/>
                </a:ext>
              </a:extLst>
            </p:cNvPr>
            <p:cNvSpPr/>
            <p:nvPr/>
          </p:nvSpPr>
          <p:spPr>
            <a:xfrm rot="10800000">
              <a:off x="8581041" y="1369625"/>
              <a:ext cx="1643440" cy="24327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8" name="Group 117">
            <a:extLst>
              <a:ext uri="{FF2B5EF4-FFF2-40B4-BE49-F238E27FC236}">
                <a16:creationId xmlns:a16="http://schemas.microsoft.com/office/drawing/2014/main" id="{4D751A73-0F23-44E8-A321-9156B9E27964}"/>
              </a:ext>
            </a:extLst>
          </p:cNvPr>
          <p:cNvGrpSpPr/>
          <p:nvPr/>
        </p:nvGrpSpPr>
        <p:grpSpPr>
          <a:xfrm>
            <a:off x="7822997" y="2289926"/>
            <a:ext cx="3583998" cy="1567279"/>
            <a:chOff x="7822997" y="2289926"/>
            <a:chExt cx="3583998" cy="1567279"/>
          </a:xfrm>
        </p:grpSpPr>
        <p:grpSp>
          <p:nvGrpSpPr>
            <p:cNvPr id="92" name="Group 91">
              <a:extLst>
                <a:ext uri="{FF2B5EF4-FFF2-40B4-BE49-F238E27FC236}">
                  <a16:creationId xmlns:a16="http://schemas.microsoft.com/office/drawing/2014/main" id="{A176CDFD-62F5-44BD-AB0B-F1E428C9B4BC}"/>
                </a:ext>
              </a:extLst>
            </p:cNvPr>
            <p:cNvGrpSpPr/>
            <p:nvPr/>
          </p:nvGrpSpPr>
          <p:grpSpPr>
            <a:xfrm>
              <a:off x="10414416" y="2617271"/>
              <a:ext cx="992579" cy="1239934"/>
              <a:chOff x="13553463" y="1236755"/>
              <a:chExt cx="992579" cy="1239934"/>
            </a:xfrm>
          </p:grpSpPr>
          <p:pic>
            <p:nvPicPr>
              <p:cNvPr id="57" name="Graphic 56">
                <a:extLst>
                  <a:ext uri="{FF2B5EF4-FFF2-40B4-BE49-F238E27FC236}">
                    <a16:creationId xmlns:a16="http://schemas.microsoft.com/office/drawing/2014/main" id="{173E130B-CE5B-4DC6-9B5C-9B6CA9CF2E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639601" y="1236755"/>
                <a:ext cx="820301" cy="820301"/>
              </a:xfrm>
              <a:prstGeom prst="rect">
                <a:avLst/>
              </a:prstGeom>
            </p:spPr>
          </p:pic>
          <p:sp>
            <p:nvSpPr>
              <p:cNvPr id="58" name="TextBox 57">
                <a:extLst>
                  <a:ext uri="{FF2B5EF4-FFF2-40B4-BE49-F238E27FC236}">
                    <a16:creationId xmlns:a16="http://schemas.microsoft.com/office/drawing/2014/main" id="{9A342A04-69C2-4EC7-B7B4-02879BBF1F74}"/>
                  </a:ext>
                </a:extLst>
              </p:cNvPr>
              <p:cNvSpPr txBox="1"/>
              <p:nvPr/>
            </p:nvSpPr>
            <p:spPr>
              <a:xfrm>
                <a:off x="13553463" y="2107357"/>
                <a:ext cx="99257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Timeline</a:t>
                </a:r>
              </a:p>
            </p:txBody>
          </p:sp>
        </p:grpSp>
        <p:pic>
          <p:nvPicPr>
            <p:cNvPr id="1030" name="Picture 6">
              <a:extLst>
                <a:ext uri="{FF2B5EF4-FFF2-40B4-BE49-F238E27FC236}">
                  <a16:creationId xmlns:a16="http://schemas.microsoft.com/office/drawing/2014/main" id="{884A2EC7-785D-45FB-8324-2A18A4448C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37668" y="2593679"/>
              <a:ext cx="946072" cy="946072"/>
            </a:xfrm>
            <a:prstGeom prst="rect">
              <a:avLst/>
            </a:prstGeom>
            <a:noFill/>
            <a:extLst>
              <a:ext uri="{909E8E84-426E-40DD-AFC4-6F175D3DCCD1}">
                <a14:hiddenFill xmlns:a14="http://schemas.microsoft.com/office/drawing/2010/main">
                  <a:solidFill>
                    <a:srgbClr val="FFFFFF"/>
                  </a:solidFill>
                </a14:hiddenFill>
              </a:ext>
            </a:extLst>
          </p:spPr>
        </p:pic>
        <p:sp>
          <p:nvSpPr>
            <p:cNvPr id="107" name="Arrow: Bent-Up 106">
              <a:extLst>
                <a:ext uri="{FF2B5EF4-FFF2-40B4-BE49-F238E27FC236}">
                  <a16:creationId xmlns:a16="http://schemas.microsoft.com/office/drawing/2014/main" id="{18289BB0-5586-422C-8604-C456D58DB22E}"/>
                </a:ext>
              </a:extLst>
            </p:cNvPr>
            <p:cNvSpPr/>
            <p:nvPr/>
          </p:nvSpPr>
          <p:spPr>
            <a:xfrm rot="5400000">
              <a:off x="8887587" y="1688920"/>
              <a:ext cx="436682" cy="2565862"/>
            </a:xfrm>
            <a:prstGeom prst="bentUpArrow">
              <a:avLst>
                <a:gd name="adj1" fmla="val 24455"/>
                <a:gd name="adj2" fmla="val 25000"/>
                <a:gd name="adj3" fmla="val 25000"/>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94C4F77-8E19-4777-BD30-CDB458BEA1BB}"/>
                </a:ext>
              </a:extLst>
            </p:cNvPr>
            <p:cNvSpPr/>
            <p:nvPr/>
          </p:nvSpPr>
          <p:spPr>
            <a:xfrm>
              <a:off x="7822998" y="2289926"/>
              <a:ext cx="106566" cy="8201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9" name="Group 118">
            <a:extLst>
              <a:ext uri="{FF2B5EF4-FFF2-40B4-BE49-F238E27FC236}">
                <a16:creationId xmlns:a16="http://schemas.microsoft.com/office/drawing/2014/main" id="{04568F97-2ED8-4C20-808C-4F02DD3DA5E3}"/>
              </a:ext>
            </a:extLst>
          </p:cNvPr>
          <p:cNvGrpSpPr/>
          <p:nvPr/>
        </p:nvGrpSpPr>
        <p:grpSpPr>
          <a:xfrm>
            <a:off x="9186221" y="3081339"/>
            <a:ext cx="2350502" cy="2412954"/>
            <a:chOff x="9186221" y="3081339"/>
            <a:chExt cx="2350502" cy="2412954"/>
          </a:xfrm>
        </p:grpSpPr>
        <p:sp>
          <p:nvSpPr>
            <p:cNvPr id="68" name="TextBox 67">
              <a:extLst>
                <a:ext uri="{FF2B5EF4-FFF2-40B4-BE49-F238E27FC236}">
                  <a16:creationId xmlns:a16="http://schemas.microsoft.com/office/drawing/2014/main" id="{2901F893-CEB6-4D0B-8301-85BAECEE9117}"/>
                </a:ext>
              </a:extLst>
            </p:cNvPr>
            <p:cNvSpPr txBox="1"/>
            <p:nvPr/>
          </p:nvSpPr>
          <p:spPr>
            <a:xfrm>
              <a:off x="10334086" y="5124961"/>
              <a:ext cx="12026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Dashboard</a:t>
              </a:r>
            </a:p>
          </p:txBody>
        </p:sp>
        <p:pic>
          <p:nvPicPr>
            <p:cNvPr id="1034" name="Picture 10">
              <a:extLst>
                <a:ext uri="{FF2B5EF4-FFF2-40B4-BE49-F238E27FC236}">
                  <a16:creationId xmlns:a16="http://schemas.microsoft.com/office/drawing/2014/main" id="{F8E7583E-1F1E-4770-AD1A-4B3472E6E8B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00553" y="4278318"/>
              <a:ext cx="864175" cy="864175"/>
            </a:xfrm>
            <a:prstGeom prst="rect">
              <a:avLst/>
            </a:prstGeom>
            <a:noFill/>
            <a:extLst>
              <a:ext uri="{909E8E84-426E-40DD-AFC4-6F175D3DCCD1}">
                <a14:hiddenFill xmlns:a14="http://schemas.microsoft.com/office/drawing/2010/main">
                  <a:solidFill>
                    <a:srgbClr val="FFFFFF"/>
                  </a:solidFill>
                </a14:hiddenFill>
              </a:ext>
            </a:extLst>
          </p:spPr>
        </p:pic>
        <p:sp>
          <p:nvSpPr>
            <p:cNvPr id="122" name="Arrow: Bent-Up 121">
              <a:extLst>
                <a:ext uri="{FF2B5EF4-FFF2-40B4-BE49-F238E27FC236}">
                  <a16:creationId xmlns:a16="http://schemas.microsoft.com/office/drawing/2014/main" id="{BDFEE21C-2BD1-4633-9D6D-E05C370B57AE}"/>
                </a:ext>
              </a:extLst>
            </p:cNvPr>
            <p:cNvSpPr/>
            <p:nvPr/>
          </p:nvSpPr>
          <p:spPr>
            <a:xfrm rot="5400000">
              <a:off x="9569199" y="3929430"/>
              <a:ext cx="436682" cy="1202637"/>
            </a:xfrm>
            <a:prstGeom prst="bentUpArrow">
              <a:avLst>
                <a:gd name="adj1" fmla="val 21728"/>
                <a:gd name="adj2" fmla="val 25000"/>
                <a:gd name="adj3" fmla="val 25000"/>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E3345188-DEBD-4149-BE61-AD10FCCDB3F8}"/>
                </a:ext>
              </a:extLst>
            </p:cNvPr>
            <p:cNvSpPr/>
            <p:nvPr/>
          </p:nvSpPr>
          <p:spPr>
            <a:xfrm>
              <a:off x="9186222" y="3081339"/>
              <a:ext cx="107798" cy="160588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6" name="Arrow: Bent-Up 125">
            <a:extLst>
              <a:ext uri="{FF2B5EF4-FFF2-40B4-BE49-F238E27FC236}">
                <a16:creationId xmlns:a16="http://schemas.microsoft.com/office/drawing/2014/main" id="{65EE9D72-FA63-48D6-8345-1A4BF5D1243B}"/>
              </a:ext>
            </a:extLst>
          </p:cNvPr>
          <p:cNvSpPr/>
          <p:nvPr/>
        </p:nvSpPr>
        <p:spPr>
          <a:xfrm rot="16200000" flipH="1">
            <a:off x="6762411" y="4673013"/>
            <a:ext cx="436682" cy="2904096"/>
          </a:xfrm>
          <a:prstGeom prst="bentUpArrow">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Arrow: Right 127">
            <a:extLst>
              <a:ext uri="{FF2B5EF4-FFF2-40B4-BE49-F238E27FC236}">
                <a16:creationId xmlns:a16="http://schemas.microsoft.com/office/drawing/2014/main" id="{02739AE2-4A15-4FE7-914E-849D7CDB31F3}"/>
              </a:ext>
            </a:extLst>
          </p:cNvPr>
          <p:cNvSpPr/>
          <p:nvPr/>
        </p:nvSpPr>
        <p:spPr>
          <a:xfrm rot="10800000">
            <a:off x="2294673" y="5581324"/>
            <a:ext cx="1643440" cy="24327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1" name="Group 110">
            <a:extLst>
              <a:ext uri="{FF2B5EF4-FFF2-40B4-BE49-F238E27FC236}">
                <a16:creationId xmlns:a16="http://schemas.microsoft.com/office/drawing/2014/main" id="{FF311173-F152-4185-A2B3-66D03B61192A}"/>
              </a:ext>
            </a:extLst>
          </p:cNvPr>
          <p:cNvGrpSpPr/>
          <p:nvPr/>
        </p:nvGrpSpPr>
        <p:grpSpPr>
          <a:xfrm>
            <a:off x="6046129" y="4107250"/>
            <a:ext cx="2612788" cy="1389894"/>
            <a:chOff x="6046129" y="4107250"/>
            <a:chExt cx="2612788" cy="1389894"/>
          </a:xfrm>
        </p:grpSpPr>
        <p:pic>
          <p:nvPicPr>
            <p:cNvPr id="29" name="Picture 28">
              <a:extLst>
                <a:ext uri="{FF2B5EF4-FFF2-40B4-BE49-F238E27FC236}">
                  <a16:creationId xmlns:a16="http://schemas.microsoft.com/office/drawing/2014/main" id="{4B28F112-9AAC-4DA8-B855-F93D0F293332}"/>
                </a:ext>
              </a:extLst>
            </p:cNvPr>
            <p:cNvPicPr>
              <a:picLocks noChangeAspect="1"/>
            </p:cNvPicPr>
            <p:nvPr/>
          </p:nvPicPr>
          <p:blipFill rotWithShape="1">
            <a:blip r:embed="rId18">
              <a:extLst>
                <a:ext uri="{28A0092B-C50C-407E-A947-70E740481C1C}">
                  <a14:useLocalDpi xmlns:a14="http://schemas.microsoft.com/office/drawing/2010/main" val="0"/>
                </a:ext>
              </a:extLst>
            </a:blip>
            <a:srcRect l="15477" t="56103" r="71715" b="16628"/>
            <a:stretch/>
          </p:blipFill>
          <p:spPr>
            <a:xfrm>
              <a:off x="7097431" y="4107250"/>
              <a:ext cx="1561486" cy="1017711"/>
            </a:xfrm>
            <a:prstGeom prst="rect">
              <a:avLst/>
            </a:prstGeom>
          </p:spPr>
        </p:pic>
        <p:sp>
          <p:nvSpPr>
            <p:cNvPr id="37" name="Arrow: Right 36">
              <a:extLst>
                <a:ext uri="{FF2B5EF4-FFF2-40B4-BE49-F238E27FC236}">
                  <a16:creationId xmlns:a16="http://schemas.microsoft.com/office/drawing/2014/main" id="{7F61D63F-882E-4CED-9CC5-F42E8C081DE8}"/>
                </a:ext>
              </a:extLst>
            </p:cNvPr>
            <p:cNvSpPr/>
            <p:nvPr/>
          </p:nvSpPr>
          <p:spPr>
            <a:xfrm>
              <a:off x="6046129" y="4443954"/>
              <a:ext cx="1164115" cy="24327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id="{E7337260-2F03-43F3-B401-4E3DAE4C056C}"/>
                </a:ext>
              </a:extLst>
            </p:cNvPr>
            <p:cNvSpPr txBox="1"/>
            <p:nvPr/>
          </p:nvSpPr>
          <p:spPr>
            <a:xfrm>
              <a:off x="7249893" y="5127812"/>
              <a:ext cx="125656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Compliant?</a:t>
              </a:r>
            </a:p>
          </p:txBody>
        </p:sp>
      </p:grpSp>
    </p:spTree>
    <p:extLst>
      <p:ext uri="{BB962C8B-B14F-4D97-AF65-F5344CB8AC3E}">
        <p14:creationId xmlns:p14="http://schemas.microsoft.com/office/powerpoint/2010/main" val="356831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81" grpId="0"/>
      <p:bldP spid="126" grpId="0" animBg="1"/>
      <p:bldP spid="128"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BE5910-6872-43E7-AD70-85423496F150}"/>
              </a:ext>
            </a:extLst>
          </p:cNvPr>
          <p:cNvSpPr>
            <a:spLocks noGrp="1"/>
          </p:cNvSpPr>
          <p:nvPr>
            <p:ph type="body" sz="quarter" idx="10"/>
          </p:nvPr>
        </p:nvSpPr>
        <p:spPr/>
        <p:txBody>
          <a:bodyPr>
            <a:normAutofit lnSpcReduction="10000"/>
          </a:bodyPr>
          <a:lstStyle/>
          <a:p>
            <a:r>
              <a:rPr lang="en-GB" dirty="0"/>
              <a:t>AWS Config – Features (1)</a:t>
            </a:r>
          </a:p>
        </p:txBody>
      </p:sp>
      <p:sp>
        <p:nvSpPr>
          <p:cNvPr id="3" name="Text Placeholder 2">
            <a:extLst>
              <a:ext uri="{FF2B5EF4-FFF2-40B4-BE49-F238E27FC236}">
                <a16:creationId xmlns:a16="http://schemas.microsoft.com/office/drawing/2014/main" id="{D969F89A-F3D7-48AE-8D15-64A64D842BF8}"/>
              </a:ext>
            </a:extLst>
          </p:cNvPr>
          <p:cNvSpPr>
            <a:spLocks noGrp="1"/>
          </p:cNvSpPr>
          <p:nvPr>
            <p:ph type="body" sz="quarter" idx="11"/>
          </p:nvPr>
        </p:nvSpPr>
        <p:spPr/>
        <p:txBody>
          <a:bodyPr/>
          <a:lstStyle/>
          <a:p>
            <a:r>
              <a:rPr lang="en-GB" dirty="0"/>
              <a:t>Configuration history of AWS resources</a:t>
            </a:r>
          </a:p>
          <a:p>
            <a:pPr lvl="1"/>
            <a:r>
              <a:rPr lang="en-GB" dirty="0"/>
              <a:t>Records details of changes to your AWS resources to provide you with a configuration history timeline</a:t>
            </a:r>
          </a:p>
          <a:p>
            <a:pPr lvl="1"/>
            <a:r>
              <a:rPr lang="en-GB" dirty="0"/>
              <a:t>Obtain details of what a resource’s configuration looked like at any point in the past</a:t>
            </a:r>
          </a:p>
          <a:p>
            <a:endParaRPr lang="en-GB" dirty="0"/>
          </a:p>
          <a:p>
            <a:r>
              <a:rPr lang="en-GB" dirty="0"/>
              <a:t>Configuration history of software (requires SSM agent)</a:t>
            </a:r>
          </a:p>
          <a:p>
            <a:pPr lvl="1"/>
            <a:r>
              <a:rPr lang="en-GB" dirty="0"/>
              <a:t>Records software configuration changes within your Amazon EC2 instances and servers running on-premises or other cloud providers</a:t>
            </a:r>
          </a:p>
          <a:p>
            <a:pPr lvl="1"/>
            <a:r>
              <a:rPr lang="en-GB" dirty="0"/>
              <a:t>Provides a history of OS and system-level configuration changes alongside infrastructure configuration changes recorded for EC2 instances</a:t>
            </a:r>
          </a:p>
          <a:p>
            <a:endParaRPr lang="en-GB" dirty="0"/>
          </a:p>
          <a:p>
            <a:r>
              <a:rPr lang="en-GB" dirty="0"/>
              <a:t>Configuration snapshots</a:t>
            </a:r>
          </a:p>
          <a:p>
            <a:pPr lvl="1"/>
            <a:r>
              <a:rPr lang="en-GB" dirty="0"/>
              <a:t>Provides a point-in-time capture of all your resources and their configurations</a:t>
            </a:r>
          </a:p>
          <a:p>
            <a:endParaRPr lang="en-GB" dirty="0"/>
          </a:p>
        </p:txBody>
      </p:sp>
    </p:spTree>
    <p:extLst>
      <p:ext uri="{BB962C8B-B14F-4D97-AF65-F5344CB8AC3E}">
        <p14:creationId xmlns:p14="http://schemas.microsoft.com/office/powerpoint/2010/main" val="33554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1F987-D8C4-48B6-83E2-D81A9A0F8250}"/>
              </a:ext>
            </a:extLst>
          </p:cNvPr>
          <p:cNvSpPr>
            <a:spLocks noGrp="1"/>
          </p:cNvSpPr>
          <p:nvPr>
            <p:ph type="body" sz="quarter" idx="10"/>
          </p:nvPr>
        </p:nvSpPr>
        <p:spPr/>
        <p:txBody>
          <a:bodyPr/>
          <a:lstStyle/>
          <a:p>
            <a:r>
              <a:rPr lang="en-GB" dirty="0"/>
              <a:t>Lets use the best practices from other successful airport designs</a:t>
            </a:r>
          </a:p>
        </p:txBody>
      </p:sp>
      <p:pic>
        <p:nvPicPr>
          <p:cNvPr id="5" name="Picture 4">
            <a:extLst>
              <a:ext uri="{FF2B5EF4-FFF2-40B4-BE49-F238E27FC236}">
                <a16:creationId xmlns:a16="http://schemas.microsoft.com/office/drawing/2014/main" id="{C9F69990-4DB6-44A0-B570-0F3095E882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1975" y="780147"/>
            <a:ext cx="8528050" cy="5685366"/>
          </a:xfrm>
          <a:prstGeom prst="rect">
            <a:avLst/>
          </a:prstGeom>
        </p:spPr>
      </p:pic>
    </p:spTree>
    <p:extLst>
      <p:ext uri="{BB962C8B-B14F-4D97-AF65-F5344CB8AC3E}">
        <p14:creationId xmlns:p14="http://schemas.microsoft.com/office/powerpoint/2010/main" val="997191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BE5910-6872-43E7-AD70-85423496F150}"/>
              </a:ext>
            </a:extLst>
          </p:cNvPr>
          <p:cNvSpPr>
            <a:spLocks noGrp="1"/>
          </p:cNvSpPr>
          <p:nvPr>
            <p:ph type="body" sz="quarter" idx="10"/>
          </p:nvPr>
        </p:nvSpPr>
        <p:spPr/>
        <p:txBody>
          <a:bodyPr>
            <a:normAutofit lnSpcReduction="10000"/>
          </a:bodyPr>
          <a:lstStyle/>
          <a:p>
            <a:r>
              <a:rPr lang="en-GB" dirty="0"/>
              <a:t>AWS Config – Features (2)</a:t>
            </a:r>
          </a:p>
        </p:txBody>
      </p:sp>
      <p:sp>
        <p:nvSpPr>
          <p:cNvPr id="3" name="Text Placeholder 2">
            <a:extLst>
              <a:ext uri="{FF2B5EF4-FFF2-40B4-BE49-F238E27FC236}">
                <a16:creationId xmlns:a16="http://schemas.microsoft.com/office/drawing/2014/main" id="{D969F89A-F3D7-48AE-8D15-64A64D842BF8}"/>
              </a:ext>
            </a:extLst>
          </p:cNvPr>
          <p:cNvSpPr>
            <a:spLocks noGrp="1"/>
          </p:cNvSpPr>
          <p:nvPr>
            <p:ph type="body" sz="quarter" idx="11"/>
          </p:nvPr>
        </p:nvSpPr>
        <p:spPr/>
        <p:txBody>
          <a:bodyPr/>
          <a:lstStyle/>
          <a:p>
            <a:r>
              <a:rPr lang="en-GB" dirty="0"/>
              <a:t>Configurable and customizable rules</a:t>
            </a:r>
          </a:p>
          <a:p>
            <a:pPr lvl="1"/>
            <a:r>
              <a:rPr lang="en-GB" dirty="0"/>
              <a:t>Assess your resource configurations and resource changes for compliance against built-in or custom rules and automate remediation of non-compliant resources</a:t>
            </a:r>
          </a:p>
          <a:p>
            <a:pPr lvl="1"/>
            <a:r>
              <a:rPr lang="en-GB" dirty="0"/>
              <a:t>Customize pre-built rules or create your own custom rules in AWS Lambda that define your internal best practices and guidelines for resource configurations</a:t>
            </a:r>
          </a:p>
          <a:p>
            <a:endParaRPr lang="en-GB" dirty="0"/>
          </a:p>
          <a:p>
            <a:r>
              <a:rPr lang="en-GB" dirty="0"/>
              <a:t>Resource relationship tracking</a:t>
            </a:r>
          </a:p>
          <a:p>
            <a:pPr lvl="1"/>
            <a:r>
              <a:rPr lang="en-GB" dirty="0"/>
              <a:t>Discovers, maps, and tracks AWS resource relationships in your account</a:t>
            </a:r>
          </a:p>
          <a:p>
            <a:pPr lvl="1"/>
            <a:r>
              <a:rPr lang="en-GB" dirty="0"/>
              <a:t>For example, if a new Amazon EC2 security group is associated with an Amazon EC2 instance, Config records the updated configurations of both the Amazon EC2 security group and the Amazon EC2 instance.</a:t>
            </a:r>
          </a:p>
          <a:p>
            <a:endParaRPr lang="en-GB" dirty="0"/>
          </a:p>
        </p:txBody>
      </p:sp>
      <p:pic>
        <p:nvPicPr>
          <p:cNvPr id="6" name="Picture 5">
            <a:hlinkClick r:id="rId2"/>
            <a:extLst>
              <a:ext uri="{FF2B5EF4-FFF2-40B4-BE49-F238E27FC236}">
                <a16:creationId xmlns:a16="http://schemas.microsoft.com/office/drawing/2014/main" id="{03A7DC91-FD25-4B3E-9E98-2EAB57535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0240" y="1275115"/>
            <a:ext cx="548688" cy="542591"/>
          </a:xfrm>
          <a:prstGeom prst="rect">
            <a:avLst/>
          </a:prstGeom>
        </p:spPr>
      </p:pic>
      <p:pic>
        <p:nvPicPr>
          <p:cNvPr id="7" name="Picture 6">
            <a:hlinkClick r:id="rId4"/>
            <a:extLst>
              <a:ext uri="{FF2B5EF4-FFF2-40B4-BE49-F238E27FC236}">
                <a16:creationId xmlns:a16="http://schemas.microsoft.com/office/drawing/2014/main" id="{985DD08E-6F89-43F2-980F-C3F5C7D57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0240" y="1962853"/>
            <a:ext cx="548688" cy="542591"/>
          </a:xfrm>
          <a:prstGeom prst="rect">
            <a:avLst/>
          </a:prstGeom>
        </p:spPr>
      </p:pic>
    </p:spTree>
    <p:extLst>
      <p:ext uri="{BB962C8B-B14F-4D97-AF65-F5344CB8AC3E}">
        <p14:creationId xmlns:p14="http://schemas.microsoft.com/office/powerpoint/2010/main" val="388065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FCEDFF-D0FC-4118-A3A9-E490B8126C81}"/>
              </a:ext>
            </a:extLst>
          </p:cNvPr>
          <p:cNvSpPr>
            <a:spLocks noGrp="1"/>
          </p:cNvSpPr>
          <p:nvPr>
            <p:ph type="body" sz="quarter" idx="10"/>
          </p:nvPr>
        </p:nvSpPr>
        <p:spPr/>
        <p:txBody>
          <a:bodyPr>
            <a:normAutofit lnSpcReduction="10000"/>
          </a:bodyPr>
          <a:lstStyle/>
          <a:p>
            <a:r>
              <a:rPr lang="en-GB" dirty="0"/>
              <a:t>AWS Config – Features (3)</a:t>
            </a:r>
          </a:p>
        </p:txBody>
      </p:sp>
      <p:sp>
        <p:nvSpPr>
          <p:cNvPr id="3" name="Text Placeholder 2">
            <a:extLst>
              <a:ext uri="{FF2B5EF4-FFF2-40B4-BE49-F238E27FC236}">
                <a16:creationId xmlns:a16="http://schemas.microsoft.com/office/drawing/2014/main" id="{CBBAA8C7-6F52-4E09-A1E9-841EB264BACE}"/>
              </a:ext>
            </a:extLst>
          </p:cNvPr>
          <p:cNvSpPr>
            <a:spLocks noGrp="1"/>
          </p:cNvSpPr>
          <p:nvPr>
            <p:ph type="body" sz="quarter" idx="11"/>
          </p:nvPr>
        </p:nvSpPr>
        <p:spPr/>
        <p:txBody>
          <a:bodyPr/>
          <a:lstStyle/>
          <a:p>
            <a:r>
              <a:rPr lang="en-GB" dirty="0"/>
              <a:t>Conformance packs</a:t>
            </a:r>
          </a:p>
          <a:p>
            <a:pPr lvl="1"/>
            <a:r>
              <a:rPr lang="en-GB" dirty="0"/>
              <a:t>Packages a collection of AWS Config rules and remediation actions into a single entity and deploy it in a single account or across an entire organization.</a:t>
            </a:r>
          </a:p>
          <a:p>
            <a:endParaRPr lang="en-GB" dirty="0"/>
          </a:p>
          <a:p>
            <a:r>
              <a:rPr lang="en-GB" dirty="0"/>
              <a:t>Multi-account, multi-region data aggregation</a:t>
            </a:r>
          </a:p>
          <a:p>
            <a:pPr lvl="1"/>
            <a:r>
              <a:rPr lang="en-GB" dirty="0"/>
              <a:t>Enables centralized auditing and governance by providing an enterprise-wide view of your resources and Config rule compliance status</a:t>
            </a:r>
          </a:p>
          <a:p>
            <a:endParaRPr lang="en-GB" dirty="0"/>
          </a:p>
          <a:p>
            <a:r>
              <a:rPr lang="en-GB" dirty="0"/>
              <a:t>Cloud governance dashboard</a:t>
            </a:r>
          </a:p>
          <a:p>
            <a:pPr lvl="1"/>
            <a:r>
              <a:rPr lang="en-GB" dirty="0"/>
              <a:t>Provides a visual dashboard to help you quickly spot non-compliant resources and take appropriate action</a:t>
            </a:r>
          </a:p>
          <a:p>
            <a:pPr lvl="1"/>
            <a:endParaRPr lang="en-GB" dirty="0"/>
          </a:p>
        </p:txBody>
      </p:sp>
      <p:pic>
        <p:nvPicPr>
          <p:cNvPr id="7" name="Picture 6">
            <a:hlinkClick r:id="rId2"/>
            <a:extLst>
              <a:ext uri="{FF2B5EF4-FFF2-40B4-BE49-F238E27FC236}">
                <a16:creationId xmlns:a16="http://schemas.microsoft.com/office/drawing/2014/main" id="{4EA41CB8-E6BD-429B-B4D1-82B705680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0240" y="1293045"/>
            <a:ext cx="548688" cy="542591"/>
          </a:xfrm>
          <a:prstGeom prst="rect">
            <a:avLst/>
          </a:prstGeom>
        </p:spPr>
      </p:pic>
    </p:spTree>
    <p:extLst>
      <p:ext uri="{BB962C8B-B14F-4D97-AF65-F5344CB8AC3E}">
        <p14:creationId xmlns:p14="http://schemas.microsoft.com/office/powerpoint/2010/main" val="243688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B9D35B-5C9F-47B0-947D-711DAA9D4437}"/>
              </a:ext>
            </a:extLst>
          </p:cNvPr>
          <p:cNvSpPr>
            <a:spLocks noGrp="1"/>
          </p:cNvSpPr>
          <p:nvPr>
            <p:ph type="body" sz="quarter" idx="12"/>
          </p:nvPr>
        </p:nvSpPr>
        <p:spPr>
          <a:xfrm>
            <a:off x="6231379" y="3130728"/>
            <a:ext cx="5649982" cy="917900"/>
          </a:xfrm>
        </p:spPr>
        <p:txBody>
          <a:bodyPr/>
          <a:lstStyle/>
          <a:p>
            <a:r>
              <a:rPr lang="en-GB" dirty="0"/>
              <a:t>AWS Network Firewall</a:t>
            </a:r>
          </a:p>
        </p:txBody>
      </p:sp>
      <p:sp>
        <p:nvSpPr>
          <p:cNvPr id="5" name="Rectangle 4">
            <a:extLst>
              <a:ext uri="{FF2B5EF4-FFF2-40B4-BE49-F238E27FC236}">
                <a16:creationId xmlns:a16="http://schemas.microsoft.com/office/drawing/2014/main" id="{1EA12017-96FE-41D9-9EA8-B4B1D6555075}"/>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a:extLst>
              <a:ext uri="{FF2B5EF4-FFF2-40B4-BE49-F238E27FC236}">
                <a16:creationId xmlns:a16="http://schemas.microsoft.com/office/drawing/2014/main" id="{89C05781-E23C-4D7B-B4AD-7E453FAC0D9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966456" y="745007"/>
            <a:ext cx="2179825" cy="2179825"/>
          </a:xfrm>
          <a:prstGeom prst="rect">
            <a:avLst/>
          </a:prstGeom>
        </p:spPr>
      </p:pic>
    </p:spTree>
    <p:extLst>
      <p:ext uri="{BB962C8B-B14F-4D97-AF65-F5344CB8AC3E}">
        <p14:creationId xmlns:p14="http://schemas.microsoft.com/office/powerpoint/2010/main" val="3103051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291F708-3442-4446-8690-0CA583117EDF}"/>
              </a:ext>
            </a:extLst>
          </p:cNvPr>
          <p:cNvSpPr/>
          <p:nvPr/>
        </p:nvSpPr>
        <p:spPr>
          <a:xfrm>
            <a:off x="451406" y="1198463"/>
            <a:ext cx="6153711" cy="3825450"/>
          </a:xfrm>
          <a:prstGeom prst="roundRect">
            <a:avLst>
              <a:gd name="adj" fmla="val 1973"/>
            </a:avLst>
          </a:prstGeom>
          <a:pattFill prst="pct5">
            <a:fgClr>
              <a:srgbClr val="46CDD0"/>
            </a:fgClr>
            <a:bgClr>
              <a:schemeClr val="bg1"/>
            </a:bgClr>
          </a:pattFill>
          <a:ln w="190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2765EBEA-65CA-4CA4-A6C3-D3198A02C1B2}"/>
              </a:ext>
            </a:extLst>
          </p:cNvPr>
          <p:cNvSpPr>
            <a:spLocks noGrp="1"/>
          </p:cNvSpPr>
          <p:nvPr>
            <p:ph type="body" sz="quarter" idx="10"/>
          </p:nvPr>
        </p:nvSpPr>
        <p:spPr/>
        <p:txBody>
          <a:bodyPr/>
          <a:lstStyle/>
          <a:p>
            <a:r>
              <a:rPr lang="en-GB" dirty="0"/>
              <a:t>AWS Network Firewall</a:t>
            </a:r>
          </a:p>
        </p:txBody>
      </p:sp>
      <p:sp>
        <p:nvSpPr>
          <p:cNvPr id="5" name="Rectangle 4">
            <a:extLst>
              <a:ext uri="{FF2B5EF4-FFF2-40B4-BE49-F238E27FC236}">
                <a16:creationId xmlns:a16="http://schemas.microsoft.com/office/drawing/2014/main" id="{47A14520-C659-4E7B-A775-F557B8F418AF}"/>
              </a:ext>
            </a:extLst>
          </p:cNvPr>
          <p:cNvSpPr/>
          <p:nvPr/>
        </p:nvSpPr>
        <p:spPr bwMode="auto">
          <a:xfrm>
            <a:off x="575761" y="1289050"/>
            <a:ext cx="5237472" cy="362419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1E8900"/>
                </a:solidFill>
                <a:effectLst/>
                <a:uLnTx/>
                <a:uFillTx/>
                <a:latin typeface="Calibri" panose="020F0502020204030204"/>
                <a:ea typeface="+mn-ea"/>
                <a:cs typeface="+mn-cs"/>
              </a:rPr>
              <a:t>VPC (10.0.0.0/16)</a:t>
            </a:r>
          </a:p>
        </p:txBody>
      </p:sp>
      <p:pic>
        <p:nvPicPr>
          <p:cNvPr id="6" name="Graphic 9">
            <a:extLst>
              <a:ext uri="{FF2B5EF4-FFF2-40B4-BE49-F238E27FC236}">
                <a16:creationId xmlns:a16="http://schemas.microsoft.com/office/drawing/2014/main" id="{6D3AF765-F45C-40E7-8D4D-DD3927627EC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75761" y="12890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9CE3EC72-BF4C-479D-AD4C-4D4EF82B7C03}"/>
              </a:ext>
            </a:extLst>
          </p:cNvPr>
          <p:cNvGrpSpPr/>
          <p:nvPr/>
        </p:nvGrpSpPr>
        <p:grpSpPr>
          <a:xfrm>
            <a:off x="10862543" y="2379672"/>
            <a:ext cx="878050" cy="1107766"/>
            <a:chOff x="10856054" y="2964326"/>
            <a:chExt cx="878050" cy="1107766"/>
          </a:xfrm>
        </p:grpSpPr>
        <p:sp>
          <p:nvSpPr>
            <p:cNvPr id="8" name="Rectangle 7">
              <a:extLst>
                <a:ext uri="{FF2B5EF4-FFF2-40B4-BE49-F238E27FC236}">
                  <a16:creationId xmlns:a16="http://schemas.microsoft.com/office/drawing/2014/main" id="{B10C3ED9-8A8F-44D5-9B04-9B66153757A7}"/>
                </a:ext>
              </a:extLst>
            </p:cNvPr>
            <p:cNvSpPr/>
            <p:nvPr/>
          </p:nvSpPr>
          <p:spPr>
            <a:xfrm>
              <a:off x="10856054" y="2964326"/>
              <a:ext cx="878050" cy="1107766"/>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On Prem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Graphic 17">
              <a:extLst>
                <a:ext uri="{FF2B5EF4-FFF2-40B4-BE49-F238E27FC236}">
                  <a16:creationId xmlns:a16="http://schemas.microsoft.com/office/drawing/2014/main" id="{81C27103-C0E8-4A2C-9D33-8B8970328D1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060128" y="306924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a:extLst>
              <a:ext uri="{FF2B5EF4-FFF2-40B4-BE49-F238E27FC236}">
                <a16:creationId xmlns:a16="http://schemas.microsoft.com/office/drawing/2014/main" id="{32986D9D-ACDF-4058-93DC-24C4A170ED32}"/>
              </a:ext>
            </a:extLst>
          </p:cNvPr>
          <p:cNvGrpSpPr/>
          <p:nvPr/>
        </p:nvGrpSpPr>
        <p:grpSpPr>
          <a:xfrm>
            <a:off x="279400" y="756444"/>
            <a:ext cx="8477804" cy="4776468"/>
            <a:chOff x="413284" y="756444"/>
            <a:chExt cx="8343920" cy="4776468"/>
          </a:xfrm>
        </p:grpSpPr>
        <p:sp>
          <p:nvSpPr>
            <p:cNvPr id="12" name="Rectangle 11">
              <a:extLst>
                <a:ext uri="{FF2B5EF4-FFF2-40B4-BE49-F238E27FC236}">
                  <a16:creationId xmlns:a16="http://schemas.microsoft.com/office/drawing/2014/main" id="{19AE13E8-DE48-4D02-8FA5-A2C4B0AD0413}"/>
                </a:ext>
              </a:extLst>
            </p:cNvPr>
            <p:cNvSpPr/>
            <p:nvPr/>
          </p:nvSpPr>
          <p:spPr>
            <a:xfrm>
              <a:off x="418969" y="762000"/>
              <a:ext cx="8338235" cy="477091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rPr>
                <a:t>Region 1</a:t>
              </a:r>
            </a:p>
          </p:txBody>
        </p:sp>
        <p:pic>
          <p:nvPicPr>
            <p:cNvPr id="13" name="Graphic 8">
              <a:extLst>
                <a:ext uri="{FF2B5EF4-FFF2-40B4-BE49-F238E27FC236}">
                  <a16:creationId xmlns:a16="http://schemas.microsoft.com/office/drawing/2014/main" id="{66C7B899-1A5D-42D2-BEB5-31F3B4D2360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13284" y="75644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13">
            <a:extLst>
              <a:ext uri="{FF2B5EF4-FFF2-40B4-BE49-F238E27FC236}">
                <a16:creationId xmlns:a16="http://schemas.microsoft.com/office/drawing/2014/main" id="{9883B5C3-3CD4-4EBD-8321-EB1991946901}"/>
              </a:ext>
            </a:extLst>
          </p:cNvPr>
          <p:cNvSpPr/>
          <p:nvPr/>
        </p:nvSpPr>
        <p:spPr>
          <a:xfrm>
            <a:off x="738404" y="3139576"/>
            <a:ext cx="1336295" cy="1280831"/>
          </a:xfrm>
          <a:prstGeom prst="rect">
            <a:avLst/>
          </a:prstGeom>
          <a:solidFill>
            <a:srgbClr val="E6F2F8"/>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Calibri" panose="020F050202020403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Calibri" panose="020F0502020204030204"/>
                <a:ea typeface="+mn-ea"/>
                <a:cs typeface="Arial" panose="020B0604020202020204" pitchFamily="34" charset="0"/>
              </a:rPr>
              <a:t>10.0.11.0/24</a:t>
            </a:r>
          </a:p>
        </p:txBody>
      </p:sp>
      <p:sp>
        <p:nvSpPr>
          <p:cNvPr id="15" name="Rectangle 14">
            <a:extLst>
              <a:ext uri="{FF2B5EF4-FFF2-40B4-BE49-F238E27FC236}">
                <a16:creationId xmlns:a16="http://schemas.microsoft.com/office/drawing/2014/main" id="{6D9B34D3-9CEE-4592-8472-94B80E87E480}"/>
              </a:ext>
            </a:extLst>
          </p:cNvPr>
          <p:cNvSpPr/>
          <p:nvPr/>
        </p:nvSpPr>
        <p:spPr>
          <a:xfrm>
            <a:off x="738404" y="1758951"/>
            <a:ext cx="1336295" cy="132058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rPr>
              <a:t>10.0.1.0/24</a:t>
            </a:r>
          </a:p>
        </p:txBody>
      </p:sp>
      <p:cxnSp>
        <p:nvCxnSpPr>
          <p:cNvPr id="16" name="Straight Connector 15">
            <a:extLst>
              <a:ext uri="{FF2B5EF4-FFF2-40B4-BE49-F238E27FC236}">
                <a16:creationId xmlns:a16="http://schemas.microsoft.com/office/drawing/2014/main" id="{86DD6D7C-0A94-4292-A6C1-CCA0A1660720}"/>
              </a:ext>
            </a:extLst>
          </p:cNvPr>
          <p:cNvCxnSpPr>
            <a:cxnSpLocks/>
            <a:stCxn id="95" idx="2"/>
          </p:cNvCxnSpPr>
          <p:nvPr/>
        </p:nvCxnSpPr>
        <p:spPr>
          <a:xfrm flipV="1">
            <a:off x="1029031" y="2331857"/>
            <a:ext cx="908897" cy="132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458037D-F720-4EE1-9BB0-513CD83D43F7}"/>
              </a:ext>
            </a:extLst>
          </p:cNvPr>
          <p:cNvCxnSpPr>
            <a:cxnSpLocks/>
            <a:stCxn id="99" idx="2"/>
          </p:cNvCxnSpPr>
          <p:nvPr/>
        </p:nvCxnSpPr>
        <p:spPr>
          <a:xfrm flipV="1">
            <a:off x="1029031" y="3719872"/>
            <a:ext cx="908897" cy="6420"/>
          </a:xfrm>
          <a:prstGeom prst="line">
            <a:avLst/>
          </a:prstGeom>
          <a:ln w="28575"/>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E2994DF4-F435-4FDA-A733-19EA68111548}"/>
              </a:ext>
            </a:extLst>
          </p:cNvPr>
          <p:cNvGrpSpPr/>
          <p:nvPr/>
        </p:nvGrpSpPr>
        <p:grpSpPr>
          <a:xfrm>
            <a:off x="944659" y="2331857"/>
            <a:ext cx="387054" cy="611343"/>
            <a:chOff x="1173595" y="2331857"/>
            <a:chExt cx="387054" cy="611343"/>
          </a:xfrm>
        </p:grpSpPr>
        <p:pic>
          <p:nvPicPr>
            <p:cNvPr id="19" name="Graphic 23">
              <a:extLst>
                <a:ext uri="{FF2B5EF4-FFF2-40B4-BE49-F238E27FC236}">
                  <a16:creationId xmlns:a16="http://schemas.microsoft.com/office/drawing/2014/main" id="{7139FA18-54DE-42AC-A349-37E9665AE2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35" t="12986" r="13535" b="12986"/>
            <a:stretch/>
          </p:blipFill>
          <p:spPr bwMode="auto">
            <a:xfrm>
              <a:off x="1173595" y="2550316"/>
              <a:ext cx="387054" cy="39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a:extLst>
                <a:ext uri="{FF2B5EF4-FFF2-40B4-BE49-F238E27FC236}">
                  <a16:creationId xmlns:a16="http://schemas.microsoft.com/office/drawing/2014/main" id="{7ECFEA0D-4F0B-4269-81A2-10B0DDCB4FA6}"/>
                </a:ext>
              </a:extLst>
            </p:cNvPr>
            <p:cNvCxnSpPr>
              <a:endCxn id="19" idx="0"/>
            </p:cNvCxnSpPr>
            <p:nvPr/>
          </p:nvCxnSpPr>
          <p:spPr>
            <a:xfrm>
              <a:off x="1367122" y="2331857"/>
              <a:ext cx="0" cy="218459"/>
            </a:xfrm>
            <a:prstGeom prst="line">
              <a:avLst/>
            </a:prstGeom>
            <a:ln w="28575"/>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D14DA966-9513-40E9-84B6-C32DD2134453}"/>
                </a:ext>
              </a:extLst>
            </p:cNvPr>
            <p:cNvSpPr txBox="1"/>
            <p:nvPr/>
          </p:nvSpPr>
          <p:spPr>
            <a:xfrm>
              <a:off x="1215478" y="2577481"/>
              <a:ext cx="3032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27" name="Graphic 23">
            <a:extLst>
              <a:ext uri="{FF2B5EF4-FFF2-40B4-BE49-F238E27FC236}">
                <a16:creationId xmlns:a16="http://schemas.microsoft.com/office/drawing/2014/main" id="{47CB615D-472B-4E5D-9E9B-092C47C95C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35" t="12986" r="13535" b="12986"/>
          <a:stretch/>
        </p:blipFill>
        <p:spPr bwMode="auto">
          <a:xfrm>
            <a:off x="944659" y="3938331"/>
            <a:ext cx="387054" cy="39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Connector 28">
            <a:extLst>
              <a:ext uri="{FF2B5EF4-FFF2-40B4-BE49-F238E27FC236}">
                <a16:creationId xmlns:a16="http://schemas.microsoft.com/office/drawing/2014/main" id="{25B05C64-8316-43E8-AC97-424965001972}"/>
              </a:ext>
            </a:extLst>
          </p:cNvPr>
          <p:cNvCxnSpPr>
            <a:endCxn id="27" idx="0"/>
          </p:cNvCxnSpPr>
          <p:nvPr/>
        </p:nvCxnSpPr>
        <p:spPr>
          <a:xfrm>
            <a:off x="1138186" y="3719872"/>
            <a:ext cx="0" cy="218459"/>
          </a:xfrm>
          <a:prstGeom prst="line">
            <a:avLst/>
          </a:prstGeom>
          <a:ln w="28575"/>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88DCF48-3FF2-45C7-85E1-71109A06BFF1}"/>
              </a:ext>
            </a:extLst>
          </p:cNvPr>
          <p:cNvSpPr txBox="1"/>
          <p:nvPr/>
        </p:nvSpPr>
        <p:spPr>
          <a:xfrm>
            <a:off x="986542" y="3965496"/>
            <a:ext cx="3032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a:t>
            </a: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D8F179F-5638-4D34-91B0-8ADFD7563521}"/>
              </a:ext>
            </a:extLst>
          </p:cNvPr>
          <p:cNvSpPr/>
          <p:nvPr/>
        </p:nvSpPr>
        <p:spPr>
          <a:xfrm>
            <a:off x="4264093" y="3139576"/>
            <a:ext cx="1332979" cy="1280831"/>
          </a:xfrm>
          <a:prstGeom prst="rect">
            <a:avLst/>
          </a:prstGeom>
          <a:solidFill>
            <a:srgbClr val="E6F2F8"/>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Calibri" panose="020F0502020204030204"/>
                <a:ea typeface="+mn-ea"/>
                <a:cs typeface="Arial" panose="020B0604020202020204" pitchFamily="34" charset="0"/>
              </a:rPr>
              <a:t>Private subnet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Calibri" panose="020F0502020204030204"/>
                <a:ea typeface="+mn-ea"/>
                <a:cs typeface="Arial" panose="020B0604020202020204" pitchFamily="34" charset="0"/>
              </a:rPr>
              <a:t>10.0.12.0/24</a:t>
            </a:r>
          </a:p>
        </p:txBody>
      </p:sp>
      <p:sp>
        <p:nvSpPr>
          <p:cNvPr id="35" name="Rectangle 34">
            <a:extLst>
              <a:ext uri="{FF2B5EF4-FFF2-40B4-BE49-F238E27FC236}">
                <a16:creationId xmlns:a16="http://schemas.microsoft.com/office/drawing/2014/main" id="{954B6FA9-CA95-44EA-9696-52B88E4E7DED}"/>
              </a:ext>
            </a:extLst>
          </p:cNvPr>
          <p:cNvSpPr/>
          <p:nvPr/>
        </p:nvSpPr>
        <p:spPr bwMode="auto">
          <a:xfrm>
            <a:off x="662829" y="1695449"/>
            <a:ext cx="1480296" cy="308610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B9CD5"/>
                </a:solidFill>
                <a:effectLst/>
                <a:uLnTx/>
                <a:uFillTx/>
                <a:latin typeface="Calibri" panose="020F0502020204030204"/>
                <a:ea typeface="+mn-ea"/>
                <a:cs typeface="+mn-cs"/>
              </a:rPr>
              <a:t>AZ a</a:t>
            </a:r>
          </a:p>
        </p:txBody>
      </p:sp>
      <p:sp>
        <p:nvSpPr>
          <p:cNvPr id="36" name="Rectangle 35">
            <a:extLst>
              <a:ext uri="{FF2B5EF4-FFF2-40B4-BE49-F238E27FC236}">
                <a16:creationId xmlns:a16="http://schemas.microsoft.com/office/drawing/2014/main" id="{8184DD31-7AB0-4B29-8E8E-F8A835ED86F0}"/>
              </a:ext>
            </a:extLst>
          </p:cNvPr>
          <p:cNvSpPr/>
          <p:nvPr/>
        </p:nvSpPr>
        <p:spPr bwMode="auto">
          <a:xfrm>
            <a:off x="4187185" y="1695449"/>
            <a:ext cx="1485607" cy="3078163"/>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B9CD5"/>
                </a:solidFill>
                <a:effectLst/>
                <a:uLnTx/>
                <a:uFillTx/>
                <a:latin typeface="Calibri" panose="020F0502020204030204"/>
                <a:ea typeface="+mn-ea"/>
                <a:cs typeface="+mn-cs"/>
              </a:rPr>
              <a:t>AZ b</a:t>
            </a:r>
          </a:p>
        </p:txBody>
      </p:sp>
      <p:sp>
        <p:nvSpPr>
          <p:cNvPr id="37" name="Rectangle 36">
            <a:extLst>
              <a:ext uri="{FF2B5EF4-FFF2-40B4-BE49-F238E27FC236}">
                <a16:creationId xmlns:a16="http://schemas.microsoft.com/office/drawing/2014/main" id="{84FECB72-9CDC-4886-8F7A-7D2A712E560A}"/>
              </a:ext>
            </a:extLst>
          </p:cNvPr>
          <p:cNvSpPr/>
          <p:nvPr/>
        </p:nvSpPr>
        <p:spPr>
          <a:xfrm>
            <a:off x="4264093" y="1758951"/>
            <a:ext cx="1332979" cy="132058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rPr>
              <a:t>Public subnet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rPr>
              <a:t>10.0.2.0/24</a:t>
            </a:r>
          </a:p>
        </p:txBody>
      </p:sp>
      <p:cxnSp>
        <p:nvCxnSpPr>
          <p:cNvPr id="38" name="Straight Connector 37">
            <a:extLst>
              <a:ext uri="{FF2B5EF4-FFF2-40B4-BE49-F238E27FC236}">
                <a16:creationId xmlns:a16="http://schemas.microsoft.com/office/drawing/2014/main" id="{AC279527-7BDA-419B-9694-1EC5C1E142DB}"/>
              </a:ext>
            </a:extLst>
          </p:cNvPr>
          <p:cNvCxnSpPr>
            <a:cxnSpLocks/>
            <a:endCxn id="97" idx="6"/>
          </p:cNvCxnSpPr>
          <p:nvPr/>
        </p:nvCxnSpPr>
        <p:spPr>
          <a:xfrm>
            <a:off x="4300716" y="2331857"/>
            <a:ext cx="1012075" cy="233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67D2CF5-0FC0-4A52-90EE-CCB67B04F1FA}"/>
              </a:ext>
            </a:extLst>
          </p:cNvPr>
          <p:cNvCxnSpPr>
            <a:cxnSpLocks/>
            <a:endCxn id="102" idx="2"/>
          </p:cNvCxnSpPr>
          <p:nvPr/>
        </p:nvCxnSpPr>
        <p:spPr>
          <a:xfrm flipV="1">
            <a:off x="4300716" y="3717583"/>
            <a:ext cx="789375" cy="2290"/>
          </a:xfrm>
          <a:prstGeom prst="line">
            <a:avLst/>
          </a:prstGeom>
          <a:ln w="28575"/>
        </p:spPr>
        <p:style>
          <a:lnRef idx="1">
            <a:schemeClr val="dk1"/>
          </a:lnRef>
          <a:fillRef idx="0">
            <a:schemeClr val="dk1"/>
          </a:fillRef>
          <a:effectRef idx="0">
            <a:schemeClr val="dk1"/>
          </a:effectRef>
          <a:fontRef idx="minor">
            <a:schemeClr val="tx1"/>
          </a:fontRef>
        </p:style>
      </p:cxnSp>
      <p:pic>
        <p:nvPicPr>
          <p:cNvPr id="41" name="Graphic 23">
            <a:extLst>
              <a:ext uri="{FF2B5EF4-FFF2-40B4-BE49-F238E27FC236}">
                <a16:creationId xmlns:a16="http://schemas.microsoft.com/office/drawing/2014/main" id="{C086163F-7960-4137-A5EB-DEB2470B7C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35" t="12986" r="13535" b="12986"/>
          <a:stretch/>
        </p:blipFill>
        <p:spPr bwMode="auto">
          <a:xfrm>
            <a:off x="5005962" y="2550316"/>
            <a:ext cx="387054" cy="39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Connector 42">
            <a:extLst>
              <a:ext uri="{FF2B5EF4-FFF2-40B4-BE49-F238E27FC236}">
                <a16:creationId xmlns:a16="http://schemas.microsoft.com/office/drawing/2014/main" id="{993658D3-4954-4B2E-87A4-7945D0942606}"/>
              </a:ext>
            </a:extLst>
          </p:cNvPr>
          <p:cNvCxnSpPr>
            <a:endCxn id="41" idx="0"/>
          </p:cNvCxnSpPr>
          <p:nvPr/>
        </p:nvCxnSpPr>
        <p:spPr>
          <a:xfrm>
            <a:off x="5199489" y="2331857"/>
            <a:ext cx="0" cy="218459"/>
          </a:xfrm>
          <a:prstGeom prst="line">
            <a:avLst/>
          </a:prstGeom>
          <a:ln w="28575"/>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7DF0B70F-3F3D-4A26-9B5D-2EF4084A34F6}"/>
              </a:ext>
            </a:extLst>
          </p:cNvPr>
          <p:cNvSpPr txBox="1"/>
          <p:nvPr/>
        </p:nvSpPr>
        <p:spPr>
          <a:xfrm>
            <a:off x="5047845" y="2577481"/>
            <a:ext cx="29687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B</a:t>
            </a: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8" name="Graphic 23">
            <a:extLst>
              <a:ext uri="{FF2B5EF4-FFF2-40B4-BE49-F238E27FC236}">
                <a16:creationId xmlns:a16="http://schemas.microsoft.com/office/drawing/2014/main" id="{7B8321BB-2562-4950-9FD7-44A9D81043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35" t="12986" r="13535" b="12986"/>
          <a:stretch/>
        </p:blipFill>
        <p:spPr bwMode="auto">
          <a:xfrm>
            <a:off x="5006034" y="3938331"/>
            <a:ext cx="387054" cy="39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Connector 49">
            <a:extLst>
              <a:ext uri="{FF2B5EF4-FFF2-40B4-BE49-F238E27FC236}">
                <a16:creationId xmlns:a16="http://schemas.microsoft.com/office/drawing/2014/main" id="{D647C549-8468-493D-834D-0E2A4BD90B75}"/>
              </a:ext>
            </a:extLst>
          </p:cNvPr>
          <p:cNvCxnSpPr>
            <a:endCxn id="48" idx="0"/>
          </p:cNvCxnSpPr>
          <p:nvPr/>
        </p:nvCxnSpPr>
        <p:spPr>
          <a:xfrm>
            <a:off x="5199561" y="3719872"/>
            <a:ext cx="0" cy="218459"/>
          </a:xfrm>
          <a:prstGeom prst="line">
            <a:avLst/>
          </a:prstGeom>
          <a:ln w="28575"/>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C99ED622-353C-4409-8AED-F55797AE03B5}"/>
              </a:ext>
            </a:extLst>
          </p:cNvPr>
          <p:cNvSpPr txBox="1"/>
          <p:nvPr/>
        </p:nvSpPr>
        <p:spPr>
          <a:xfrm>
            <a:off x="5038479" y="3965496"/>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
            </a: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068722D7-BC73-467F-9AFB-47C3B33A9FC8}"/>
              </a:ext>
            </a:extLst>
          </p:cNvPr>
          <p:cNvGrpSpPr/>
          <p:nvPr/>
        </p:nvGrpSpPr>
        <p:grpSpPr>
          <a:xfrm>
            <a:off x="9258853" y="574251"/>
            <a:ext cx="1210960" cy="1564509"/>
            <a:chOff x="9258853" y="574251"/>
            <a:chExt cx="1210960" cy="1564509"/>
          </a:xfrm>
        </p:grpSpPr>
        <p:pic>
          <p:nvPicPr>
            <p:cNvPr id="55" name="Picture 16" descr="Image result for internet icon">
              <a:extLst>
                <a:ext uri="{FF2B5EF4-FFF2-40B4-BE49-F238E27FC236}">
                  <a16:creationId xmlns:a16="http://schemas.microsoft.com/office/drawing/2014/main" id="{0ECC1AE1-5580-454D-AB60-06E86829D8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13" t="3947" r="5113" b="3947"/>
            <a:stretch/>
          </p:blipFill>
          <p:spPr bwMode="auto">
            <a:xfrm>
              <a:off x="9258853" y="896346"/>
              <a:ext cx="1210960" cy="1242414"/>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0236059B-1035-4739-BDAD-924CB740270B}"/>
                </a:ext>
              </a:extLst>
            </p:cNvPr>
            <p:cNvSpPr txBox="1"/>
            <p:nvPr/>
          </p:nvSpPr>
          <p:spPr>
            <a:xfrm>
              <a:off x="9391799" y="574251"/>
              <a:ext cx="94506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Internet</a:t>
              </a:r>
            </a:p>
          </p:txBody>
        </p:sp>
      </p:grpSp>
      <p:sp>
        <p:nvSpPr>
          <p:cNvPr id="58" name="TextBox 12">
            <a:extLst>
              <a:ext uri="{FF2B5EF4-FFF2-40B4-BE49-F238E27FC236}">
                <a16:creationId xmlns:a16="http://schemas.microsoft.com/office/drawing/2014/main" id="{7FCD663A-5692-479D-84AD-FC307E7CFE4F}"/>
              </a:ext>
            </a:extLst>
          </p:cNvPr>
          <p:cNvSpPr txBox="1">
            <a:spLocks noChangeArrowheads="1"/>
          </p:cNvSpPr>
          <p:nvPr/>
        </p:nvSpPr>
        <p:spPr bwMode="auto">
          <a:xfrm>
            <a:off x="7422822" y="1705765"/>
            <a:ext cx="14033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Internet gateway</a:t>
            </a:r>
          </a:p>
        </p:txBody>
      </p:sp>
      <p:pic>
        <p:nvPicPr>
          <p:cNvPr id="59" name="Picture 58">
            <a:extLst>
              <a:ext uri="{FF2B5EF4-FFF2-40B4-BE49-F238E27FC236}">
                <a16:creationId xmlns:a16="http://schemas.microsoft.com/office/drawing/2014/main" id="{9054CEC6-95E8-4947-A0B3-B2456E3698C6}"/>
              </a:ext>
            </a:extLst>
          </p:cNvPr>
          <p:cNvPicPr>
            <a:picLocks noChangeAspect="1"/>
          </p:cNvPicPr>
          <p:nvPr/>
        </p:nvPicPr>
        <p:blipFill>
          <a:blip r:embed="rId7"/>
          <a:stretch>
            <a:fillRect/>
          </a:stretch>
        </p:blipFill>
        <p:spPr>
          <a:xfrm>
            <a:off x="7893468" y="1289050"/>
            <a:ext cx="469900" cy="469900"/>
          </a:xfrm>
          <a:prstGeom prst="rect">
            <a:avLst/>
          </a:prstGeom>
        </p:spPr>
      </p:pic>
      <p:pic>
        <p:nvPicPr>
          <p:cNvPr id="61" name="Graphic 10">
            <a:extLst>
              <a:ext uri="{FF2B5EF4-FFF2-40B4-BE49-F238E27FC236}">
                <a16:creationId xmlns:a16="http://schemas.microsoft.com/office/drawing/2014/main" id="{12B4A23F-0DCC-435B-A0C5-8D7059089232}"/>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942483" y="1333500"/>
            <a:ext cx="371870" cy="37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Straight Connector 61">
            <a:extLst>
              <a:ext uri="{FF2B5EF4-FFF2-40B4-BE49-F238E27FC236}">
                <a16:creationId xmlns:a16="http://schemas.microsoft.com/office/drawing/2014/main" id="{479CF8DF-285A-4AC1-ADE8-2F348BEB4BC3}"/>
              </a:ext>
            </a:extLst>
          </p:cNvPr>
          <p:cNvCxnSpPr>
            <a:cxnSpLocks/>
            <a:stCxn id="59" idx="3"/>
            <a:endCxn id="55" idx="1"/>
          </p:cNvCxnSpPr>
          <p:nvPr/>
        </p:nvCxnSpPr>
        <p:spPr>
          <a:xfrm flipV="1">
            <a:off x="8363368" y="1517553"/>
            <a:ext cx="895485" cy="6447"/>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63" name="Rectangle: Rounded Corners 62">
            <a:extLst>
              <a:ext uri="{FF2B5EF4-FFF2-40B4-BE49-F238E27FC236}">
                <a16:creationId xmlns:a16="http://schemas.microsoft.com/office/drawing/2014/main" id="{DA3815FE-EE52-40D9-AB0E-DAC9DE3C2ABD}"/>
              </a:ext>
            </a:extLst>
          </p:cNvPr>
          <p:cNvSpPr/>
          <p:nvPr/>
        </p:nvSpPr>
        <p:spPr>
          <a:xfrm>
            <a:off x="2359479" y="2102361"/>
            <a:ext cx="1592107" cy="728534"/>
          </a:xfrm>
          <a:prstGeom prst="round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Internet Route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10.0.0.0/16 – Local</a:t>
            </a:r>
          </a:p>
        </p:txBody>
      </p:sp>
      <p:sp>
        <p:nvSpPr>
          <p:cNvPr id="64" name="Rectangle: Rounded Corners 63">
            <a:extLst>
              <a:ext uri="{FF2B5EF4-FFF2-40B4-BE49-F238E27FC236}">
                <a16:creationId xmlns:a16="http://schemas.microsoft.com/office/drawing/2014/main" id="{849A2C67-4BAF-4787-9D5F-B784A13095D4}"/>
              </a:ext>
            </a:extLst>
          </p:cNvPr>
          <p:cNvSpPr/>
          <p:nvPr/>
        </p:nvSpPr>
        <p:spPr>
          <a:xfrm>
            <a:off x="2367675" y="3513940"/>
            <a:ext cx="1592107" cy="728534"/>
          </a:xfrm>
          <a:prstGeom prst="round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Main Route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10.0.0.0/16 – Local</a:t>
            </a:r>
          </a:p>
        </p:txBody>
      </p:sp>
      <p:cxnSp>
        <p:nvCxnSpPr>
          <p:cNvPr id="65" name="Connector: Curved 64">
            <a:extLst>
              <a:ext uri="{FF2B5EF4-FFF2-40B4-BE49-F238E27FC236}">
                <a16:creationId xmlns:a16="http://schemas.microsoft.com/office/drawing/2014/main" id="{90C79F1E-B843-4F7B-BC06-AD843C513476}"/>
              </a:ext>
            </a:extLst>
          </p:cNvPr>
          <p:cNvCxnSpPr>
            <a:cxnSpLocks/>
            <a:endCxn id="81" idx="3"/>
          </p:cNvCxnSpPr>
          <p:nvPr/>
        </p:nvCxnSpPr>
        <p:spPr>
          <a:xfrm rot="5400000" flipH="1" flipV="1">
            <a:off x="1255183" y="3101174"/>
            <a:ext cx="1008887" cy="217936"/>
          </a:xfrm>
          <a:prstGeom prst="curvedConnector4">
            <a:avLst>
              <a:gd name="adj1" fmla="val 40732"/>
              <a:gd name="adj2" fmla="val 20489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7" name="TextBox 12">
            <a:extLst>
              <a:ext uri="{FF2B5EF4-FFF2-40B4-BE49-F238E27FC236}">
                <a16:creationId xmlns:a16="http://schemas.microsoft.com/office/drawing/2014/main" id="{D9A8E52A-C404-4830-BF42-2DE405A5B61B}"/>
              </a:ext>
            </a:extLst>
          </p:cNvPr>
          <p:cNvSpPr txBox="1">
            <a:spLocks noChangeArrowheads="1"/>
          </p:cNvSpPr>
          <p:nvPr/>
        </p:nvSpPr>
        <p:spPr bwMode="auto">
          <a:xfrm>
            <a:off x="7435766" y="311532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Virtual Private Gateway (VGW)</a:t>
            </a:r>
          </a:p>
        </p:txBody>
      </p:sp>
      <p:pic>
        <p:nvPicPr>
          <p:cNvPr id="68" name="Picture 67">
            <a:extLst>
              <a:ext uri="{FF2B5EF4-FFF2-40B4-BE49-F238E27FC236}">
                <a16:creationId xmlns:a16="http://schemas.microsoft.com/office/drawing/2014/main" id="{37D684A2-B0E4-40C0-87C2-3B0ABDBD88A2}"/>
              </a:ext>
            </a:extLst>
          </p:cNvPr>
          <p:cNvPicPr>
            <a:picLocks noChangeAspect="1"/>
          </p:cNvPicPr>
          <p:nvPr/>
        </p:nvPicPr>
        <p:blipFill>
          <a:blip r:embed="rId7"/>
          <a:stretch>
            <a:fillRect/>
          </a:stretch>
        </p:blipFill>
        <p:spPr>
          <a:xfrm>
            <a:off x="7906412" y="2698605"/>
            <a:ext cx="469900" cy="469900"/>
          </a:xfrm>
          <a:prstGeom prst="rect">
            <a:avLst/>
          </a:prstGeom>
        </p:spPr>
      </p:pic>
      <p:pic>
        <p:nvPicPr>
          <p:cNvPr id="70" name="Graphic 14">
            <a:extLst>
              <a:ext uri="{FF2B5EF4-FFF2-40B4-BE49-F238E27FC236}">
                <a16:creationId xmlns:a16="http://schemas.microsoft.com/office/drawing/2014/main" id="{59BC2646-8127-413A-8AD8-1BE45FD701F8}"/>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7962107" y="2753419"/>
            <a:ext cx="353824" cy="35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70">
            <a:extLst>
              <a:ext uri="{FF2B5EF4-FFF2-40B4-BE49-F238E27FC236}">
                <a16:creationId xmlns:a16="http://schemas.microsoft.com/office/drawing/2014/main" id="{8128C57B-4D64-4593-9B2E-93A5C6AB9130}"/>
              </a:ext>
            </a:extLst>
          </p:cNvPr>
          <p:cNvGrpSpPr/>
          <p:nvPr/>
        </p:nvGrpSpPr>
        <p:grpSpPr>
          <a:xfrm>
            <a:off x="8141363" y="1669337"/>
            <a:ext cx="4270454" cy="1019643"/>
            <a:chOff x="8141363" y="1794462"/>
            <a:chExt cx="4270454" cy="1019643"/>
          </a:xfrm>
        </p:grpSpPr>
        <p:sp>
          <p:nvSpPr>
            <p:cNvPr id="72" name="TextBox 19">
              <a:extLst>
                <a:ext uri="{FF2B5EF4-FFF2-40B4-BE49-F238E27FC236}">
                  <a16:creationId xmlns:a16="http://schemas.microsoft.com/office/drawing/2014/main" id="{C2D3DF10-A6BC-4BA9-ADDC-87E6A0457B93}"/>
                </a:ext>
              </a:extLst>
            </p:cNvPr>
            <p:cNvSpPr txBox="1">
              <a:spLocks noChangeArrowheads="1"/>
            </p:cNvSpPr>
            <p:nvPr/>
          </p:nvSpPr>
          <p:spPr bwMode="auto">
            <a:xfrm>
              <a:off x="10900517" y="1846256"/>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VPN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connection</a:t>
              </a:r>
            </a:p>
          </p:txBody>
        </p:sp>
        <p:cxnSp>
          <p:nvCxnSpPr>
            <p:cNvPr id="73" name="Connector: Curved 72">
              <a:extLst>
                <a:ext uri="{FF2B5EF4-FFF2-40B4-BE49-F238E27FC236}">
                  <a16:creationId xmlns:a16="http://schemas.microsoft.com/office/drawing/2014/main" id="{A2F802C5-4A9C-42EA-8629-4324B14238BE}"/>
                </a:ext>
              </a:extLst>
            </p:cNvPr>
            <p:cNvCxnSpPr>
              <a:cxnSpLocks/>
              <a:stCxn id="68" idx="0"/>
              <a:endCxn id="8" idx="0"/>
            </p:cNvCxnSpPr>
            <p:nvPr/>
          </p:nvCxnSpPr>
          <p:spPr>
            <a:xfrm rot="5400000" flipH="1" flipV="1">
              <a:off x="9561999" y="1074536"/>
              <a:ext cx="318933" cy="3160206"/>
            </a:xfrm>
            <a:prstGeom prst="curvedConnector3">
              <a:avLst>
                <a:gd name="adj1" fmla="val 388969"/>
              </a:avLst>
            </a:prstGeom>
            <a:ln>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pic>
          <p:nvPicPr>
            <p:cNvPr id="74" name="Graphic 43">
              <a:extLst>
                <a:ext uri="{FF2B5EF4-FFF2-40B4-BE49-F238E27FC236}">
                  <a16:creationId xmlns:a16="http://schemas.microsoft.com/office/drawing/2014/main" id="{5196803D-9AA7-4EA8-98BF-C87E6DC39525}"/>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0939427" y="17944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Cylinder 75">
            <a:extLst>
              <a:ext uri="{FF2B5EF4-FFF2-40B4-BE49-F238E27FC236}">
                <a16:creationId xmlns:a16="http://schemas.microsoft.com/office/drawing/2014/main" id="{6ECE5929-911C-496B-9038-4FFC7C47B8EA}"/>
              </a:ext>
            </a:extLst>
          </p:cNvPr>
          <p:cNvSpPr/>
          <p:nvPr/>
        </p:nvSpPr>
        <p:spPr>
          <a:xfrm rot="16200000">
            <a:off x="9634248" y="1773501"/>
            <a:ext cx="372409" cy="2290189"/>
          </a:xfrm>
          <a:prstGeom prst="can">
            <a:avLst>
              <a:gd name="adj" fmla="val 49020"/>
            </a:avLst>
          </a:prstGeom>
          <a:solidFill>
            <a:schemeClr val="accent2">
              <a:lumMod val="40000"/>
              <a:lumOff val="60000"/>
            </a:schemeClr>
          </a:solidFill>
          <a:ln w="19050">
            <a:solidFill>
              <a:schemeClr val="accent2"/>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CBAF1372-574B-47E9-A526-BDE5E280C279}"/>
              </a:ext>
            </a:extLst>
          </p:cNvPr>
          <p:cNvCxnSpPr>
            <a:cxnSpLocks/>
          </p:cNvCxnSpPr>
          <p:nvPr/>
        </p:nvCxnSpPr>
        <p:spPr>
          <a:xfrm>
            <a:off x="8373893" y="2922342"/>
            <a:ext cx="2486231" cy="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nvGrpSpPr>
          <p:cNvPr id="164" name="Group 163">
            <a:extLst>
              <a:ext uri="{FF2B5EF4-FFF2-40B4-BE49-F238E27FC236}">
                <a16:creationId xmlns:a16="http://schemas.microsoft.com/office/drawing/2014/main" id="{9A58C11B-8569-4D3D-8CF7-219E383CE251}"/>
              </a:ext>
            </a:extLst>
          </p:cNvPr>
          <p:cNvGrpSpPr/>
          <p:nvPr/>
        </p:nvGrpSpPr>
        <p:grpSpPr>
          <a:xfrm>
            <a:off x="9202469" y="2608076"/>
            <a:ext cx="1614078" cy="811858"/>
            <a:chOff x="9202469" y="3234543"/>
            <a:chExt cx="1614078" cy="811858"/>
          </a:xfrm>
        </p:grpSpPr>
        <p:sp>
          <p:nvSpPr>
            <p:cNvPr id="77" name="TextBox 15">
              <a:extLst>
                <a:ext uri="{FF2B5EF4-FFF2-40B4-BE49-F238E27FC236}">
                  <a16:creationId xmlns:a16="http://schemas.microsoft.com/office/drawing/2014/main" id="{9E7EEA15-CF9B-49AD-821B-7D6245EA4620}"/>
                </a:ext>
              </a:extLst>
            </p:cNvPr>
            <p:cNvSpPr txBox="1">
              <a:spLocks noChangeArrowheads="1"/>
            </p:cNvSpPr>
            <p:nvPr/>
          </p:nvSpPr>
          <p:spPr bwMode="auto">
            <a:xfrm>
              <a:off x="9202469" y="3784791"/>
              <a:ext cx="16140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Direct Connect (DX)</a:t>
              </a:r>
            </a:p>
          </p:txBody>
        </p:sp>
        <p:pic>
          <p:nvPicPr>
            <p:cNvPr id="79" name="Graphic 18">
              <a:extLst>
                <a:ext uri="{FF2B5EF4-FFF2-40B4-BE49-F238E27FC236}">
                  <a16:creationId xmlns:a16="http://schemas.microsoft.com/office/drawing/2014/main" id="{82DC06C2-C4F3-4745-AF40-D7A0229977E6}"/>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9677576" y="3234543"/>
              <a:ext cx="588269" cy="58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a:extLst>
              <a:ext uri="{FF2B5EF4-FFF2-40B4-BE49-F238E27FC236}">
                <a16:creationId xmlns:a16="http://schemas.microsoft.com/office/drawing/2014/main" id="{E2A5A952-6786-446A-88E8-C08C71CFEEE9}"/>
              </a:ext>
            </a:extLst>
          </p:cNvPr>
          <p:cNvGrpSpPr/>
          <p:nvPr/>
        </p:nvGrpSpPr>
        <p:grpSpPr>
          <a:xfrm>
            <a:off x="1218406" y="2316510"/>
            <a:ext cx="934216" cy="817837"/>
            <a:chOff x="1948211" y="2316510"/>
            <a:chExt cx="934216" cy="817837"/>
          </a:xfrm>
        </p:grpSpPr>
        <p:pic>
          <p:nvPicPr>
            <p:cNvPr id="81" name="Graphic 13">
              <a:extLst>
                <a:ext uri="{FF2B5EF4-FFF2-40B4-BE49-F238E27FC236}">
                  <a16:creationId xmlns:a16="http://schemas.microsoft.com/office/drawing/2014/main" id="{A024A175-78B4-48FB-9267-E3CB39FE0112}"/>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2224391" y="2518694"/>
              <a:ext cx="374008" cy="37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Straight Connector 81">
              <a:extLst>
                <a:ext uri="{FF2B5EF4-FFF2-40B4-BE49-F238E27FC236}">
                  <a16:creationId xmlns:a16="http://schemas.microsoft.com/office/drawing/2014/main" id="{EE08EE53-2B8E-49D0-A0A8-697A4E4072E9}"/>
                </a:ext>
              </a:extLst>
            </p:cNvPr>
            <p:cNvCxnSpPr/>
            <p:nvPr/>
          </p:nvCxnSpPr>
          <p:spPr>
            <a:xfrm>
              <a:off x="2411395" y="2316510"/>
              <a:ext cx="0" cy="218459"/>
            </a:xfrm>
            <a:prstGeom prst="line">
              <a:avLst/>
            </a:prstGeom>
            <a:ln w="28575"/>
          </p:spPr>
          <p:style>
            <a:lnRef idx="1">
              <a:schemeClr val="dk1"/>
            </a:lnRef>
            <a:fillRef idx="0">
              <a:schemeClr val="dk1"/>
            </a:fillRef>
            <a:effectRef idx="0">
              <a:schemeClr val="dk1"/>
            </a:effectRef>
            <a:fontRef idx="minor">
              <a:schemeClr val="tx1"/>
            </a:fontRef>
          </p:style>
        </p:cxnSp>
        <p:sp>
          <p:nvSpPr>
            <p:cNvPr id="83" name="TextBox 14">
              <a:extLst>
                <a:ext uri="{FF2B5EF4-FFF2-40B4-BE49-F238E27FC236}">
                  <a16:creationId xmlns:a16="http://schemas.microsoft.com/office/drawing/2014/main" id="{A60A195E-C0E8-4C43-8EEF-E214895A4A12}"/>
                </a:ext>
              </a:extLst>
            </p:cNvPr>
            <p:cNvSpPr txBox="1">
              <a:spLocks noChangeArrowheads="1"/>
            </p:cNvSpPr>
            <p:nvPr/>
          </p:nvSpPr>
          <p:spPr bwMode="auto">
            <a:xfrm>
              <a:off x="1948211" y="2888126"/>
              <a:ext cx="9342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232F3E"/>
                  </a:solidFill>
                  <a:effectLst/>
                  <a:uLnTx/>
                  <a:uFillTx/>
                  <a:latin typeface="Calibri" panose="020F0502020204030204"/>
                  <a:ea typeface="+mn-ea"/>
                  <a:cs typeface="+mn-cs"/>
                </a:rPr>
                <a:t>NAT gateway</a:t>
              </a:r>
            </a:p>
          </p:txBody>
        </p:sp>
      </p:grpSp>
      <p:grpSp>
        <p:nvGrpSpPr>
          <p:cNvPr id="84" name="Group 83">
            <a:extLst>
              <a:ext uri="{FF2B5EF4-FFF2-40B4-BE49-F238E27FC236}">
                <a16:creationId xmlns:a16="http://schemas.microsoft.com/office/drawing/2014/main" id="{D03B58EC-2402-4988-B2C8-0322D86E36F7}"/>
              </a:ext>
            </a:extLst>
          </p:cNvPr>
          <p:cNvGrpSpPr/>
          <p:nvPr/>
        </p:nvGrpSpPr>
        <p:grpSpPr>
          <a:xfrm>
            <a:off x="1610678" y="3398245"/>
            <a:ext cx="520983" cy="567251"/>
            <a:chOff x="2502481" y="2014751"/>
            <a:chExt cx="520983" cy="567251"/>
          </a:xfrm>
        </p:grpSpPr>
        <p:pic>
          <p:nvPicPr>
            <p:cNvPr id="85" name="Picture 18" descr="24-hour Security Guards - Colonel Icon - Free Transparent PNG Download -  PNGkey">
              <a:extLst>
                <a:ext uri="{FF2B5EF4-FFF2-40B4-BE49-F238E27FC236}">
                  <a16:creationId xmlns:a16="http://schemas.microsoft.com/office/drawing/2014/main" id="{ADB36BE1-59CB-431B-919F-8C5462309536}"/>
                </a:ext>
              </a:extLst>
            </p:cNvPr>
            <p:cNvPicPr>
              <a:picLocks noChangeAspect="1" noChangeArrowheads="1"/>
            </p:cNvPicPr>
            <p:nvPr/>
          </p:nvPicPr>
          <p:blipFill>
            <a:blip r:embed="rId13" cstate="hqprint">
              <a:extLst>
                <a:ext uri="{BEBA8EAE-BF5A-486C-A8C5-ECC9F3942E4B}">
                  <a14:imgProps xmlns:a14="http://schemas.microsoft.com/office/drawing/2010/main">
                    <a14:imgLayer r:embed="rId14">
                      <a14:imgEffect>
                        <a14:backgroundRemoval t="0" b="100000" l="0" r="100000">
                          <a14:foregroundMark x1="44756" y1="42857" x2="51341" y2="52904"/>
                          <a14:foregroundMark x1="40488" y1="14914" x2="40488" y2="14914"/>
                          <a14:foregroundMark x1="48902" y1="24961" x2="48902" y2="24961"/>
                        </a14:backgroundRemoval>
                      </a14:imgEffect>
                    </a14:imgLayer>
                  </a14:imgProps>
                </a:ext>
                <a:ext uri="{28A0092B-C50C-407E-A947-70E740481C1C}">
                  <a14:useLocalDpi xmlns:a14="http://schemas.microsoft.com/office/drawing/2010/main" val="0"/>
                </a:ext>
              </a:extLst>
            </a:blip>
            <a:srcRect/>
            <a:stretch>
              <a:fillRect/>
            </a:stretch>
          </p:blipFill>
          <p:spPr bwMode="auto">
            <a:xfrm>
              <a:off x="2502481" y="2014751"/>
              <a:ext cx="520983" cy="40471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22F0776A-371B-4A3F-9C7E-7E3F153FBA5C}"/>
                </a:ext>
              </a:extLst>
            </p:cNvPr>
            <p:cNvSpPr txBox="1"/>
            <p:nvPr/>
          </p:nvSpPr>
          <p:spPr>
            <a:xfrm>
              <a:off x="2514721" y="2335781"/>
              <a:ext cx="50175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NACL</a:t>
              </a:r>
              <a:endPar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CCDBD828-94E3-4F90-A25A-DCA18F4EA5BE}"/>
              </a:ext>
            </a:extLst>
          </p:cNvPr>
          <p:cNvGrpSpPr/>
          <p:nvPr/>
        </p:nvGrpSpPr>
        <p:grpSpPr>
          <a:xfrm>
            <a:off x="4164392" y="2010230"/>
            <a:ext cx="520983" cy="567251"/>
            <a:chOff x="2502481" y="2014751"/>
            <a:chExt cx="520983" cy="567251"/>
          </a:xfrm>
        </p:grpSpPr>
        <p:pic>
          <p:nvPicPr>
            <p:cNvPr id="88" name="Picture 18" descr="24-hour Security Guards - Colonel Icon - Free Transparent PNG Download -  PNGkey">
              <a:extLst>
                <a:ext uri="{FF2B5EF4-FFF2-40B4-BE49-F238E27FC236}">
                  <a16:creationId xmlns:a16="http://schemas.microsoft.com/office/drawing/2014/main" id="{9437B3C8-0840-490C-A836-8708C18E852D}"/>
                </a:ext>
              </a:extLst>
            </p:cNvPr>
            <p:cNvPicPr>
              <a:picLocks noChangeAspect="1" noChangeArrowheads="1"/>
            </p:cNvPicPr>
            <p:nvPr/>
          </p:nvPicPr>
          <p:blipFill>
            <a:blip r:embed="rId13" cstate="hqprint">
              <a:extLst>
                <a:ext uri="{BEBA8EAE-BF5A-486C-A8C5-ECC9F3942E4B}">
                  <a14:imgProps xmlns:a14="http://schemas.microsoft.com/office/drawing/2010/main">
                    <a14:imgLayer r:embed="rId14">
                      <a14:imgEffect>
                        <a14:backgroundRemoval t="0" b="100000" l="0" r="100000">
                          <a14:foregroundMark x1="44756" y1="42857" x2="51341" y2="52904"/>
                          <a14:foregroundMark x1="40488" y1="14914" x2="40488" y2="14914"/>
                          <a14:foregroundMark x1="48902" y1="24961" x2="48902" y2="24961"/>
                        </a14:backgroundRemoval>
                      </a14:imgEffect>
                    </a14:imgLayer>
                  </a14:imgProps>
                </a:ext>
                <a:ext uri="{28A0092B-C50C-407E-A947-70E740481C1C}">
                  <a14:useLocalDpi xmlns:a14="http://schemas.microsoft.com/office/drawing/2010/main" val="0"/>
                </a:ext>
              </a:extLst>
            </a:blip>
            <a:srcRect/>
            <a:stretch>
              <a:fillRect/>
            </a:stretch>
          </p:blipFill>
          <p:spPr bwMode="auto">
            <a:xfrm>
              <a:off x="2502481" y="2014751"/>
              <a:ext cx="520983" cy="40471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3E0E3010-D81A-4761-953F-A533F92FE6F7}"/>
                </a:ext>
              </a:extLst>
            </p:cNvPr>
            <p:cNvSpPr txBox="1"/>
            <p:nvPr/>
          </p:nvSpPr>
          <p:spPr>
            <a:xfrm>
              <a:off x="2514721" y="2335781"/>
              <a:ext cx="50175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NACL</a:t>
              </a:r>
              <a:endPar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A79DA94D-9CF2-4EB3-93C2-E302F23C105B}"/>
              </a:ext>
            </a:extLst>
          </p:cNvPr>
          <p:cNvGrpSpPr/>
          <p:nvPr/>
        </p:nvGrpSpPr>
        <p:grpSpPr>
          <a:xfrm>
            <a:off x="4162707" y="3401165"/>
            <a:ext cx="520983" cy="567251"/>
            <a:chOff x="2502481" y="2014751"/>
            <a:chExt cx="520983" cy="567251"/>
          </a:xfrm>
        </p:grpSpPr>
        <p:pic>
          <p:nvPicPr>
            <p:cNvPr id="91" name="Picture 18" descr="24-hour Security Guards - Colonel Icon - Free Transparent PNG Download -  PNGkey">
              <a:extLst>
                <a:ext uri="{FF2B5EF4-FFF2-40B4-BE49-F238E27FC236}">
                  <a16:creationId xmlns:a16="http://schemas.microsoft.com/office/drawing/2014/main" id="{2232C8CD-A967-4E6E-A44E-B4779272DCFA}"/>
                </a:ext>
              </a:extLst>
            </p:cNvPr>
            <p:cNvPicPr>
              <a:picLocks noChangeAspect="1" noChangeArrowheads="1"/>
            </p:cNvPicPr>
            <p:nvPr/>
          </p:nvPicPr>
          <p:blipFill>
            <a:blip r:embed="rId13" cstate="hqprint">
              <a:extLst>
                <a:ext uri="{BEBA8EAE-BF5A-486C-A8C5-ECC9F3942E4B}">
                  <a14:imgProps xmlns:a14="http://schemas.microsoft.com/office/drawing/2010/main">
                    <a14:imgLayer r:embed="rId14">
                      <a14:imgEffect>
                        <a14:backgroundRemoval t="0" b="100000" l="0" r="100000">
                          <a14:foregroundMark x1="44756" y1="42857" x2="51341" y2="52904"/>
                          <a14:foregroundMark x1="40488" y1="14914" x2="40488" y2="14914"/>
                          <a14:foregroundMark x1="48902" y1="24961" x2="48902" y2="24961"/>
                        </a14:backgroundRemoval>
                      </a14:imgEffect>
                    </a14:imgLayer>
                  </a14:imgProps>
                </a:ext>
                <a:ext uri="{28A0092B-C50C-407E-A947-70E740481C1C}">
                  <a14:useLocalDpi xmlns:a14="http://schemas.microsoft.com/office/drawing/2010/main" val="0"/>
                </a:ext>
              </a:extLst>
            </a:blip>
            <a:srcRect/>
            <a:stretch>
              <a:fillRect/>
            </a:stretch>
          </p:blipFill>
          <p:spPr bwMode="auto">
            <a:xfrm>
              <a:off x="2502481" y="2014751"/>
              <a:ext cx="520983" cy="404715"/>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F92784B3-403E-4E91-BB96-5E09FD28CB3B}"/>
                </a:ext>
              </a:extLst>
            </p:cNvPr>
            <p:cNvSpPr txBox="1"/>
            <p:nvPr/>
          </p:nvSpPr>
          <p:spPr>
            <a:xfrm>
              <a:off x="2514721" y="2335781"/>
              <a:ext cx="50175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NACL</a:t>
              </a:r>
              <a:endPar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5" name="Oval 94">
            <a:extLst>
              <a:ext uri="{FF2B5EF4-FFF2-40B4-BE49-F238E27FC236}">
                <a16:creationId xmlns:a16="http://schemas.microsoft.com/office/drawing/2014/main" id="{FD5B4282-0485-4FDF-9F02-C38B039AB145}"/>
              </a:ext>
            </a:extLst>
          </p:cNvPr>
          <p:cNvSpPr/>
          <p:nvPr/>
        </p:nvSpPr>
        <p:spPr>
          <a:xfrm>
            <a:off x="1029031" y="2217084"/>
            <a:ext cx="221188" cy="232186"/>
          </a:xfrm>
          <a:prstGeom prst="ellipse">
            <a:avLst/>
          </a:prstGeom>
        </p:spPr>
        <p:style>
          <a:lnRef idx="1">
            <a:schemeClr val="dk1"/>
          </a:lnRef>
          <a:fillRef idx="3">
            <a:schemeClr val="dk1"/>
          </a:fillRef>
          <a:effectRef idx="2">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SG</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2896F0BD-30D6-4B7A-B515-F7F68954B242}"/>
              </a:ext>
            </a:extLst>
          </p:cNvPr>
          <p:cNvSpPr/>
          <p:nvPr/>
        </p:nvSpPr>
        <p:spPr>
          <a:xfrm>
            <a:off x="5091603" y="2218094"/>
            <a:ext cx="221188" cy="232186"/>
          </a:xfrm>
          <a:prstGeom prst="ellipse">
            <a:avLst/>
          </a:prstGeom>
        </p:spPr>
        <p:style>
          <a:lnRef idx="1">
            <a:schemeClr val="dk1"/>
          </a:lnRef>
          <a:fillRef idx="3">
            <a:schemeClr val="dk1"/>
          </a:fillRef>
          <a:effectRef idx="2">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SG</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D8CFE661-DD3F-4C87-9404-8FFB70064221}"/>
              </a:ext>
            </a:extLst>
          </p:cNvPr>
          <p:cNvSpPr/>
          <p:nvPr/>
        </p:nvSpPr>
        <p:spPr>
          <a:xfrm>
            <a:off x="1029031" y="3610199"/>
            <a:ext cx="221188" cy="232186"/>
          </a:xfrm>
          <a:prstGeom prst="ellipse">
            <a:avLst/>
          </a:prstGeom>
        </p:spPr>
        <p:style>
          <a:lnRef idx="1">
            <a:schemeClr val="dk1"/>
          </a:lnRef>
          <a:fillRef idx="3">
            <a:schemeClr val="dk1"/>
          </a:fillRef>
          <a:effectRef idx="2">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SG</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07CC29E5-DF75-4A0E-B588-6E088217019F}"/>
              </a:ext>
            </a:extLst>
          </p:cNvPr>
          <p:cNvSpPr/>
          <p:nvPr/>
        </p:nvSpPr>
        <p:spPr>
          <a:xfrm>
            <a:off x="5090091" y="3601490"/>
            <a:ext cx="221188" cy="232186"/>
          </a:xfrm>
          <a:prstGeom prst="ellipse">
            <a:avLst/>
          </a:prstGeom>
        </p:spPr>
        <p:style>
          <a:lnRef idx="1">
            <a:schemeClr val="dk1"/>
          </a:lnRef>
          <a:fillRef idx="3">
            <a:schemeClr val="dk1"/>
          </a:fillRef>
          <a:effectRef idx="2">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SG</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3B6B28F-43E9-4AB8-8E2F-22307E187BA2}"/>
              </a:ext>
            </a:extLst>
          </p:cNvPr>
          <p:cNvSpPr/>
          <p:nvPr/>
        </p:nvSpPr>
        <p:spPr>
          <a:xfrm>
            <a:off x="2501154" y="3937402"/>
            <a:ext cx="1308756"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0.0.0.0/0 – NAT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id="{83E77690-7754-4034-BE57-F4337AD1804A}"/>
              </a:ext>
            </a:extLst>
          </p:cNvPr>
          <p:cNvGrpSpPr/>
          <p:nvPr/>
        </p:nvGrpSpPr>
        <p:grpSpPr>
          <a:xfrm>
            <a:off x="1644476" y="2014751"/>
            <a:ext cx="520983" cy="567251"/>
            <a:chOff x="2502481" y="2014751"/>
            <a:chExt cx="520983" cy="567251"/>
          </a:xfrm>
        </p:grpSpPr>
        <p:pic>
          <p:nvPicPr>
            <p:cNvPr id="105" name="Picture 18" descr="24-hour Security Guards - Colonel Icon - Free Transparent PNG Download -  PNGkey">
              <a:extLst>
                <a:ext uri="{FF2B5EF4-FFF2-40B4-BE49-F238E27FC236}">
                  <a16:creationId xmlns:a16="http://schemas.microsoft.com/office/drawing/2014/main" id="{B2F09E0E-BF9D-494C-9526-A0C93308CFB3}"/>
                </a:ext>
              </a:extLst>
            </p:cNvPr>
            <p:cNvPicPr>
              <a:picLocks noChangeAspect="1" noChangeArrowheads="1"/>
            </p:cNvPicPr>
            <p:nvPr/>
          </p:nvPicPr>
          <p:blipFill>
            <a:blip r:embed="rId13" cstate="hqprint">
              <a:extLst>
                <a:ext uri="{BEBA8EAE-BF5A-486C-A8C5-ECC9F3942E4B}">
                  <a14:imgProps xmlns:a14="http://schemas.microsoft.com/office/drawing/2010/main">
                    <a14:imgLayer r:embed="rId14">
                      <a14:imgEffect>
                        <a14:backgroundRemoval t="0" b="100000" l="0" r="100000">
                          <a14:foregroundMark x1="44756" y1="42857" x2="51341" y2="52904"/>
                          <a14:foregroundMark x1="40488" y1="14914" x2="40488" y2="14914"/>
                          <a14:foregroundMark x1="48902" y1="24961" x2="48902" y2="24961"/>
                        </a14:backgroundRemoval>
                      </a14:imgEffect>
                    </a14:imgLayer>
                  </a14:imgProps>
                </a:ext>
                <a:ext uri="{28A0092B-C50C-407E-A947-70E740481C1C}">
                  <a14:useLocalDpi xmlns:a14="http://schemas.microsoft.com/office/drawing/2010/main" val="0"/>
                </a:ext>
              </a:extLst>
            </a:blip>
            <a:srcRect/>
            <a:stretch>
              <a:fillRect/>
            </a:stretch>
          </p:blipFill>
          <p:spPr bwMode="auto">
            <a:xfrm>
              <a:off x="2502481" y="2014751"/>
              <a:ext cx="520983" cy="404715"/>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130F1831-C90F-45CC-8F77-D949E2ED451B}"/>
                </a:ext>
              </a:extLst>
            </p:cNvPr>
            <p:cNvSpPr txBox="1"/>
            <p:nvPr/>
          </p:nvSpPr>
          <p:spPr>
            <a:xfrm>
              <a:off x="2514721" y="2335781"/>
              <a:ext cx="50175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NACL</a:t>
              </a:r>
              <a:endPar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07" name="Straight Connector 106">
            <a:extLst>
              <a:ext uri="{FF2B5EF4-FFF2-40B4-BE49-F238E27FC236}">
                <a16:creationId xmlns:a16="http://schemas.microsoft.com/office/drawing/2014/main" id="{545A8348-8D94-4EF6-B491-6E2B5A58DFB4}"/>
              </a:ext>
            </a:extLst>
          </p:cNvPr>
          <p:cNvCxnSpPr>
            <a:cxnSpLocks/>
          </p:cNvCxnSpPr>
          <p:nvPr/>
        </p:nvCxnSpPr>
        <p:spPr>
          <a:xfrm>
            <a:off x="1933681" y="3719871"/>
            <a:ext cx="433994" cy="1583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B0D50F91-373B-44AC-BCC2-39CF588CA770}"/>
              </a:ext>
            </a:extLst>
          </p:cNvPr>
          <p:cNvCxnSpPr>
            <a:cxnSpLocks/>
          </p:cNvCxnSpPr>
          <p:nvPr/>
        </p:nvCxnSpPr>
        <p:spPr>
          <a:xfrm flipV="1">
            <a:off x="3959782" y="3719871"/>
            <a:ext cx="386654" cy="158336"/>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159E40FA-E2B5-4DD6-BCF4-8E4EABAC12B4}"/>
              </a:ext>
            </a:extLst>
          </p:cNvPr>
          <p:cNvCxnSpPr>
            <a:cxnSpLocks/>
          </p:cNvCxnSpPr>
          <p:nvPr/>
        </p:nvCxnSpPr>
        <p:spPr>
          <a:xfrm flipV="1">
            <a:off x="3951586" y="2331856"/>
            <a:ext cx="394850" cy="134772"/>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907996BC-6E80-44DA-BBBF-85DB06C32FD5}"/>
              </a:ext>
            </a:extLst>
          </p:cNvPr>
          <p:cNvCxnSpPr>
            <a:cxnSpLocks/>
          </p:cNvCxnSpPr>
          <p:nvPr/>
        </p:nvCxnSpPr>
        <p:spPr>
          <a:xfrm>
            <a:off x="1933681" y="2331856"/>
            <a:ext cx="425798" cy="134772"/>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111" name="Rectangle 110">
            <a:extLst>
              <a:ext uri="{FF2B5EF4-FFF2-40B4-BE49-F238E27FC236}">
                <a16:creationId xmlns:a16="http://schemas.microsoft.com/office/drawing/2014/main" id="{12877A92-D58F-4CAD-9228-4C0CD18594C7}"/>
              </a:ext>
            </a:extLst>
          </p:cNvPr>
          <p:cNvSpPr/>
          <p:nvPr/>
        </p:nvSpPr>
        <p:spPr>
          <a:xfrm>
            <a:off x="2498182" y="2536772"/>
            <a:ext cx="1333249"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0.0.0.0/0 – IGW</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3A46C340-6C30-4749-BD6D-089EEF9E65EA}"/>
              </a:ext>
            </a:extLst>
          </p:cNvPr>
          <p:cNvGrpSpPr/>
          <p:nvPr/>
        </p:nvGrpSpPr>
        <p:grpSpPr>
          <a:xfrm>
            <a:off x="7620308" y="4584438"/>
            <a:ext cx="1054758" cy="879987"/>
            <a:chOff x="6643339" y="5678663"/>
            <a:chExt cx="1054758" cy="879987"/>
          </a:xfrm>
        </p:grpSpPr>
        <p:pic>
          <p:nvPicPr>
            <p:cNvPr id="138" name="Picture 137">
              <a:extLst>
                <a:ext uri="{FF2B5EF4-FFF2-40B4-BE49-F238E27FC236}">
                  <a16:creationId xmlns:a16="http://schemas.microsoft.com/office/drawing/2014/main" id="{82732BEA-195E-4CDC-80D5-42495EFF2123}"/>
                </a:ext>
              </a:extLst>
            </p:cNvPr>
            <p:cNvPicPr>
              <a:picLocks noChangeAspect="1"/>
            </p:cNvPicPr>
            <p:nvPr/>
          </p:nvPicPr>
          <p:blipFill>
            <a:blip r:embed="rId7"/>
            <a:stretch>
              <a:fillRect/>
            </a:stretch>
          </p:blipFill>
          <p:spPr>
            <a:xfrm>
              <a:off x="6929821" y="5678663"/>
              <a:ext cx="469900" cy="469900"/>
            </a:xfrm>
            <a:prstGeom prst="rect">
              <a:avLst/>
            </a:prstGeom>
          </p:spPr>
        </p:pic>
        <p:sp>
          <p:nvSpPr>
            <p:cNvPr id="139" name="TextBox 22">
              <a:extLst>
                <a:ext uri="{FF2B5EF4-FFF2-40B4-BE49-F238E27FC236}">
                  <a16:creationId xmlns:a16="http://schemas.microsoft.com/office/drawing/2014/main" id="{D4241EDD-2085-478B-B104-A5793C383E39}"/>
                </a:ext>
              </a:extLst>
            </p:cNvPr>
            <p:cNvSpPr txBox="1">
              <a:spLocks noChangeArrowheads="1"/>
            </p:cNvSpPr>
            <p:nvPr/>
          </p:nvSpPr>
          <p:spPr bwMode="auto">
            <a:xfrm>
              <a:off x="6643339" y="6127763"/>
              <a:ext cx="10547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VPC Peering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connection</a:t>
              </a:r>
            </a:p>
          </p:txBody>
        </p:sp>
        <p:pic>
          <p:nvPicPr>
            <p:cNvPr id="140" name="Graphic 45">
              <a:extLst>
                <a:ext uri="{FF2B5EF4-FFF2-40B4-BE49-F238E27FC236}">
                  <a16:creationId xmlns:a16="http://schemas.microsoft.com/office/drawing/2014/main" id="{95999D4C-94CB-4D0B-9C86-49587030D3DA}"/>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979577" y="5732991"/>
              <a:ext cx="370388" cy="37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 name="Group 178">
            <a:extLst>
              <a:ext uri="{FF2B5EF4-FFF2-40B4-BE49-F238E27FC236}">
                <a16:creationId xmlns:a16="http://schemas.microsoft.com/office/drawing/2014/main" id="{2F056869-46CE-411C-9029-DC8F2CD43F7E}"/>
              </a:ext>
            </a:extLst>
          </p:cNvPr>
          <p:cNvGrpSpPr/>
          <p:nvPr/>
        </p:nvGrpSpPr>
        <p:grpSpPr>
          <a:xfrm>
            <a:off x="5811927" y="1524000"/>
            <a:ext cx="2094863" cy="3295390"/>
            <a:chOff x="7433760" y="1524000"/>
            <a:chExt cx="473030" cy="3295390"/>
          </a:xfrm>
        </p:grpSpPr>
        <p:cxnSp>
          <p:nvCxnSpPr>
            <p:cNvPr id="60" name="Straight Connector 59">
              <a:extLst>
                <a:ext uri="{FF2B5EF4-FFF2-40B4-BE49-F238E27FC236}">
                  <a16:creationId xmlns:a16="http://schemas.microsoft.com/office/drawing/2014/main" id="{630E809E-DF27-4E70-88C4-D39375A51354}"/>
                </a:ext>
              </a:extLst>
            </p:cNvPr>
            <p:cNvCxnSpPr>
              <a:cxnSpLocks/>
              <a:endCxn id="59" idx="1"/>
            </p:cNvCxnSpPr>
            <p:nvPr/>
          </p:nvCxnSpPr>
          <p:spPr>
            <a:xfrm>
              <a:off x="7433761" y="1524000"/>
              <a:ext cx="470021" cy="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0CDECD0F-F998-4B1A-9696-2907F6D23BEF}"/>
                </a:ext>
              </a:extLst>
            </p:cNvPr>
            <p:cNvCxnSpPr>
              <a:cxnSpLocks/>
              <a:endCxn id="68" idx="1"/>
            </p:cNvCxnSpPr>
            <p:nvPr/>
          </p:nvCxnSpPr>
          <p:spPr>
            <a:xfrm>
              <a:off x="7433760" y="2933555"/>
              <a:ext cx="472652" cy="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142" name="Straight Connector 141">
              <a:extLst>
                <a:ext uri="{FF2B5EF4-FFF2-40B4-BE49-F238E27FC236}">
                  <a16:creationId xmlns:a16="http://schemas.microsoft.com/office/drawing/2014/main" id="{4D47C346-9AFC-481B-9CEE-F482C001BFDC}"/>
                </a:ext>
              </a:extLst>
            </p:cNvPr>
            <p:cNvCxnSpPr>
              <a:cxnSpLocks/>
              <a:endCxn id="138" idx="1"/>
            </p:cNvCxnSpPr>
            <p:nvPr/>
          </p:nvCxnSpPr>
          <p:spPr>
            <a:xfrm flipV="1">
              <a:off x="7433760" y="4819388"/>
              <a:ext cx="473030" cy="2"/>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grpSp>
        <p:nvGrpSpPr>
          <p:cNvPr id="148" name="Group 147">
            <a:extLst>
              <a:ext uri="{FF2B5EF4-FFF2-40B4-BE49-F238E27FC236}">
                <a16:creationId xmlns:a16="http://schemas.microsoft.com/office/drawing/2014/main" id="{133E40ED-9348-4F8B-90C3-B0B5D58937DC}"/>
              </a:ext>
            </a:extLst>
          </p:cNvPr>
          <p:cNvGrpSpPr/>
          <p:nvPr/>
        </p:nvGrpSpPr>
        <p:grpSpPr>
          <a:xfrm>
            <a:off x="9803768" y="3679387"/>
            <a:ext cx="1936825" cy="1853525"/>
            <a:chOff x="9803768" y="4773611"/>
            <a:chExt cx="1936825" cy="1853525"/>
          </a:xfrm>
        </p:grpSpPr>
        <p:sp>
          <p:nvSpPr>
            <p:cNvPr id="149" name="Rectangle 148">
              <a:extLst>
                <a:ext uri="{FF2B5EF4-FFF2-40B4-BE49-F238E27FC236}">
                  <a16:creationId xmlns:a16="http://schemas.microsoft.com/office/drawing/2014/main" id="{6589F3F9-E3C4-4D4D-BD26-A8FB6A6A344E}"/>
                </a:ext>
              </a:extLst>
            </p:cNvPr>
            <p:cNvSpPr/>
            <p:nvPr/>
          </p:nvSpPr>
          <p:spPr>
            <a:xfrm>
              <a:off x="9903648" y="5177016"/>
              <a:ext cx="1752519" cy="138163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rPr>
                <a:t>VPC</a:t>
              </a:r>
            </a:p>
          </p:txBody>
        </p:sp>
        <p:sp>
          <p:nvSpPr>
            <p:cNvPr id="150" name="Rectangle 149">
              <a:extLst>
                <a:ext uri="{FF2B5EF4-FFF2-40B4-BE49-F238E27FC236}">
                  <a16:creationId xmlns:a16="http://schemas.microsoft.com/office/drawing/2014/main" id="{F2279B74-483D-4BD4-8BF6-7CEE7BDCB4E2}"/>
                </a:ext>
              </a:extLst>
            </p:cNvPr>
            <p:cNvSpPr/>
            <p:nvPr/>
          </p:nvSpPr>
          <p:spPr>
            <a:xfrm>
              <a:off x="9807693" y="4773611"/>
              <a:ext cx="1932900" cy="1853525"/>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rPr>
                <a:t>Region 2</a:t>
              </a:r>
            </a:p>
          </p:txBody>
        </p:sp>
        <p:pic>
          <p:nvPicPr>
            <p:cNvPr id="151" name="Graphic 28">
              <a:extLst>
                <a:ext uri="{FF2B5EF4-FFF2-40B4-BE49-F238E27FC236}">
                  <a16:creationId xmlns:a16="http://schemas.microsoft.com/office/drawing/2014/main" id="{BFF1CFF4-4941-45F2-A05D-6B6438217269}"/>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914281" y="517701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Graphic 8">
              <a:extLst>
                <a:ext uri="{FF2B5EF4-FFF2-40B4-BE49-F238E27FC236}">
                  <a16:creationId xmlns:a16="http://schemas.microsoft.com/office/drawing/2014/main" id="{1D57C4D3-0909-411D-B02C-318F3C93234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803768" y="477361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 name="Straight Connector 152">
              <a:extLst>
                <a:ext uri="{FF2B5EF4-FFF2-40B4-BE49-F238E27FC236}">
                  <a16:creationId xmlns:a16="http://schemas.microsoft.com/office/drawing/2014/main" id="{E63C2B9F-896C-4FA7-9AD0-59B3E7A5D7A2}"/>
                </a:ext>
              </a:extLst>
            </p:cNvPr>
            <p:cNvCxnSpPr>
              <a:cxnSpLocks/>
            </p:cNvCxnSpPr>
            <p:nvPr/>
          </p:nvCxnSpPr>
          <p:spPr>
            <a:xfrm>
              <a:off x="10046377" y="5912447"/>
              <a:ext cx="1012075" cy="2330"/>
            </a:xfrm>
            <a:prstGeom prst="line">
              <a:avLst/>
            </a:prstGeom>
            <a:ln w="28575"/>
          </p:spPr>
          <p:style>
            <a:lnRef idx="1">
              <a:schemeClr val="dk1"/>
            </a:lnRef>
            <a:fillRef idx="0">
              <a:schemeClr val="dk1"/>
            </a:fillRef>
            <a:effectRef idx="0">
              <a:schemeClr val="dk1"/>
            </a:effectRef>
            <a:fontRef idx="minor">
              <a:schemeClr val="tx1"/>
            </a:fontRef>
          </p:style>
        </p:cxnSp>
        <p:pic>
          <p:nvPicPr>
            <p:cNvPr id="154" name="Graphic 23">
              <a:extLst>
                <a:ext uri="{FF2B5EF4-FFF2-40B4-BE49-F238E27FC236}">
                  <a16:creationId xmlns:a16="http://schemas.microsoft.com/office/drawing/2014/main" id="{F37B6605-7B19-41DB-98E9-23130AF74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35" t="12986" r="13535" b="12986"/>
            <a:stretch/>
          </p:blipFill>
          <p:spPr bwMode="auto">
            <a:xfrm>
              <a:off x="10751623" y="6145648"/>
              <a:ext cx="387054" cy="39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5" name="Straight Connector 154">
              <a:extLst>
                <a:ext uri="{FF2B5EF4-FFF2-40B4-BE49-F238E27FC236}">
                  <a16:creationId xmlns:a16="http://schemas.microsoft.com/office/drawing/2014/main" id="{0436F225-3B67-4FDF-9191-8A3A46DCF91B}"/>
                </a:ext>
              </a:extLst>
            </p:cNvPr>
            <p:cNvCxnSpPr>
              <a:endCxn id="154" idx="0"/>
            </p:cNvCxnSpPr>
            <p:nvPr/>
          </p:nvCxnSpPr>
          <p:spPr>
            <a:xfrm>
              <a:off x="10945150" y="5927189"/>
              <a:ext cx="0" cy="218459"/>
            </a:xfrm>
            <a:prstGeom prst="line">
              <a:avLst/>
            </a:prstGeom>
            <a:ln w="28575"/>
          </p:spPr>
          <p:style>
            <a:lnRef idx="1">
              <a:schemeClr val="dk1"/>
            </a:lnRef>
            <a:fillRef idx="0">
              <a:schemeClr val="dk1"/>
            </a:fillRef>
            <a:effectRef idx="0">
              <a:schemeClr val="dk1"/>
            </a:effectRef>
            <a:fontRef idx="minor">
              <a:schemeClr val="tx1"/>
            </a:fontRef>
          </p:style>
        </p:cxnSp>
        <p:sp>
          <p:nvSpPr>
            <p:cNvPr id="156" name="TextBox 155">
              <a:extLst>
                <a:ext uri="{FF2B5EF4-FFF2-40B4-BE49-F238E27FC236}">
                  <a16:creationId xmlns:a16="http://schemas.microsoft.com/office/drawing/2014/main" id="{02F6462B-0D2A-4F2A-AE2F-3BAFC8ADA687}"/>
                </a:ext>
              </a:extLst>
            </p:cNvPr>
            <p:cNvSpPr txBox="1"/>
            <p:nvPr/>
          </p:nvSpPr>
          <p:spPr>
            <a:xfrm>
              <a:off x="10793506" y="6172813"/>
              <a:ext cx="28565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a:t>
              </a:r>
              <a:endPar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57" name="Group 156">
            <a:extLst>
              <a:ext uri="{FF2B5EF4-FFF2-40B4-BE49-F238E27FC236}">
                <a16:creationId xmlns:a16="http://schemas.microsoft.com/office/drawing/2014/main" id="{B527E6F0-1834-40A5-AA24-110922D85C44}"/>
              </a:ext>
            </a:extLst>
          </p:cNvPr>
          <p:cNvGrpSpPr/>
          <p:nvPr/>
        </p:nvGrpSpPr>
        <p:grpSpPr>
          <a:xfrm>
            <a:off x="9864333" y="4511338"/>
            <a:ext cx="1194119" cy="567251"/>
            <a:chOff x="9864333" y="5605562"/>
            <a:chExt cx="1194119" cy="567251"/>
          </a:xfrm>
        </p:grpSpPr>
        <p:grpSp>
          <p:nvGrpSpPr>
            <p:cNvPr id="158" name="Group 157">
              <a:extLst>
                <a:ext uri="{FF2B5EF4-FFF2-40B4-BE49-F238E27FC236}">
                  <a16:creationId xmlns:a16="http://schemas.microsoft.com/office/drawing/2014/main" id="{54A11187-2999-4B6F-B3E9-4FEC1E79119A}"/>
                </a:ext>
              </a:extLst>
            </p:cNvPr>
            <p:cNvGrpSpPr/>
            <p:nvPr/>
          </p:nvGrpSpPr>
          <p:grpSpPr>
            <a:xfrm>
              <a:off x="9864333" y="5605562"/>
              <a:ext cx="520983" cy="567251"/>
              <a:chOff x="2502481" y="2014751"/>
              <a:chExt cx="520983" cy="567251"/>
            </a:xfrm>
          </p:grpSpPr>
          <p:pic>
            <p:nvPicPr>
              <p:cNvPr id="160" name="Picture 18" descr="24-hour Security Guards - Colonel Icon - Free Transparent PNG Download -  PNGkey">
                <a:extLst>
                  <a:ext uri="{FF2B5EF4-FFF2-40B4-BE49-F238E27FC236}">
                    <a16:creationId xmlns:a16="http://schemas.microsoft.com/office/drawing/2014/main" id="{86984B23-4713-40C9-9734-9D9DBD8CAB1A}"/>
                  </a:ext>
                </a:extLst>
              </p:cNvPr>
              <p:cNvPicPr>
                <a:picLocks noChangeAspect="1" noChangeArrowheads="1"/>
              </p:cNvPicPr>
              <p:nvPr/>
            </p:nvPicPr>
            <p:blipFill>
              <a:blip r:embed="rId13" cstate="hqprint">
                <a:extLst>
                  <a:ext uri="{BEBA8EAE-BF5A-486C-A8C5-ECC9F3942E4B}">
                    <a14:imgProps xmlns:a14="http://schemas.microsoft.com/office/drawing/2010/main">
                      <a14:imgLayer r:embed="rId14">
                        <a14:imgEffect>
                          <a14:backgroundRemoval t="0" b="100000" l="0" r="100000">
                            <a14:foregroundMark x1="44756" y1="42857" x2="51341" y2="52904"/>
                            <a14:foregroundMark x1="40488" y1="14914" x2="40488" y2="14914"/>
                            <a14:foregroundMark x1="48902" y1="24961" x2="48902" y2="24961"/>
                          </a14:backgroundRemoval>
                        </a14:imgEffect>
                      </a14:imgLayer>
                    </a14:imgProps>
                  </a:ext>
                  <a:ext uri="{28A0092B-C50C-407E-A947-70E740481C1C}">
                    <a14:useLocalDpi xmlns:a14="http://schemas.microsoft.com/office/drawing/2010/main" val="0"/>
                  </a:ext>
                </a:extLst>
              </a:blip>
              <a:srcRect/>
              <a:stretch>
                <a:fillRect/>
              </a:stretch>
            </p:blipFill>
            <p:spPr bwMode="auto">
              <a:xfrm>
                <a:off x="2502481" y="2014751"/>
                <a:ext cx="520983" cy="404715"/>
              </a:xfrm>
              <a:prstGeom prst="rect">
                <a:avLst/>
              </a:prstGeom>
              <a:noFill/>
              <a:extLst>
                <a:ext uri="{909E8E84-426E-40DD-AFC4-6F175D3DCCD1}">
                  <a14:hiddenFill xmlns:a14="http://schemas.microsoft.com/office/drawing/2010/main">
                    <a:solidFill>
                      <a:srgbClr val="FFFFFF"/>
                    </a:solidFill>
                  </a14:hiddenFill>
                </a:ext>
              </a:extLst>
            </p:spPr>
          </p:pic>
          <p:sp>
            <p:nvSpPr>
              <p:cNvPr id="161" name="TextBox 160">
                <a:extLst>
                  <a:ext uri="{FF2B5EF4-FFF2-40B4-BE49-F238E27FC236}">
                    <a16:creationId xmlns:a16="http://schemas.microsoft.com/office/drawing/2014/main" id="{5EF4E8F4-2966-4A82-9FAA-541710FE7FD7}"/>
                  </a:ext>
                </a:extLst>
              </p:cNvPr>
              <p:cNvSpPr txBox="1"/>
              <p:nvPr/>
            </p:nvSpPr>
            <p:spPr>
              <a:xfrm>
                <a:off x="2514721" y="2335781"/>
                <a:ext cx="50175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NACL</a:t>
                </a:r>
                <a:endPar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9" name="Oval 158">
              <a:extLst>
                <a:ext uri="{FF2B5EF4-FFF2-40B4-BE49-F238E27FC236}">
                  <a16:creationId xmlns:a16="http://schemas.microsoft.com/office/drawing/2014/main" id="{2C4CC659-CC5A-4235-93A3-4BD918DF22BB}"/>
                </a:ext>
              </a:extLst>
            </p:cNvPr>
            <p:cNvSpPr/>
            <p:nvPr/>
          </p:nvSpPr>
          <p:spPr>
            <a:xfrm>
              <a:off x="10837264" y="5813426"/>
              <a:ext cx="221188" cy="232186"/>
            </a:xfrm>
            <a:prstGeom prst="ellipse">
              <a:avLst/>
            </a:prstGeom>
          </p:spPr>
          <p:style>
            <a:lnRef idx="1">
              <a:schemeClr val="dk1"/>
            </a:lnRef>
            <a:fillRef idx="3">
              <a:schemeClr val="dk1"/>
            </a:fillRef>
            <a:effectRef idx="2">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SG</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66" name="Straight Connector 165">
            <a:extLst>
              <a:ext uri="{FF2B5EF4-FFF2-40B4-BE49-F238E27FC236}">
                <a16:creationId xmlns:a16="http://schemas.microsoft.com/office/drawing/2014/main" id="{EFEFE10A-0D50-4ECD-885F-1AB4B9072E47}"/>
              </a:ext>
            </a:extLst>
          </p:cNvPr>
          <p:cNvCxnSpPr>
            <a:cxnSpLocks/>
          </p:cNvCxnSpPr>
          <p:nvPr/>
        </p:nvCxnSpPr>
        <p:spPr>
          <a:xfrm>
            <a:off x="8371626" y="4826036"/>
            <a:ext cx="1707755" cy="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nvGrpSpPr>
          <p:cNvPr id="4" name="Group 3">
            <a:extLst>
              <a:ext uri="{FF2B5EF4-FFF2-40B4-BE49-F238E27FC236}">
                <a16:creationId xmlns:a16="http://schemas.microsoft.com/office/drawing/2014/main" id="{82CAC744-E741-4EF9-9F5C-16D127F7B271}"/>
              </a:ext>
            </a:extLst>
          </p:cNvPr>
          <p:cNvGrpSpPr/>
          <p:nvPr/>
        </p:nvGrpSpPr>
        <p:grpSpPr>
          <a:xfrm>
            <a:off x="6311915" y="1086645"/>
            <a:ext cx="1104312" cy="4029002"/>
            <a:chOff x="6311915" y="1086645"/>
            <a:chExt cx="1104312" cy="4029002"/>
          </a:xfrm>
        </p:grpSpPr>
        <p:sp>
          <p:nvSpPr>
            <p:cNvPr id="114" name="Rectangle 113">
              <a:extLst>
                <a:ext uri="{FF2B5EF4-FFF2-40B4-BE49-F238E27FC236}">
                  <a16:creationId xmlns:a16="http://schemas.microsoft.com/office/drawing/2014/main" id="{30D07D5F-E39E-42DB-8045-2E7BD5F51E88}"/>
                </a:ext>
              </a:extLst>
            </p:cNvPr>
            <p:cNvSpPr/>
            <p:nvPr/>
          </p:nvSpPr>
          <p:spPr bwMode="auto">
            <a:xfrm>
              <a:off x="6311915" y="1086645"/>
              <a:ext cx="1104312" cy="4029002"/>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w="0"/>
                <a:solidFill>
                  <a:srgbClr val="1E8900"/>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6C31E9C6-99C8-4B3F-836B-99478B441F4F}"/>
                </a:ext>
              </a:extLst>
            </p:cNvPr>
            <p:cNvGrpSpPr/>
            <p:nvPr/>
          </p:nvGrpSpPr>
          <p:grpSpPr>
            <a:xfrm>
              <a:off x="6435049" y="2561955"/>
              <a:ext cx="869852" cy="1408331"/>
              <a:chOff x="6291513" y="-717244"/>
              <a:chExt cx="869852" cy="1408331"/>
            </a:xfrm>
          </p:grpSpPr>
          <p:sp>
            <p:nvSpPr>
              <p:cNvPr id="112" name="TextBox 11">
                <a:extLst>
                  <a:ext uri="{FF2B5EF4-FFF2-40B4-BE49-F238E27FC236}">
                    <a16:creationId xmlns:a16="http://schemas.microsoft.com/office/drawing/2014/main" id="{1EB8C953-F12E-4665-BBDD-DD469452E05A}"/>
                  </a:ext>
                </a:extLst>
              </p:cNvPr>
              <p:cNvSpPr txBox="1">
                <a:spLocks noChangeArrowheads="1"/>
              </p:cNvSpPr>
              <p:nvPr/>
            </p:nvSpPr>
            <p:spPr bwMode="auto">
              <a:xfrm>
                <a:off x="6291513" y="44756"/>
                <a:ext cx="8698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AWS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Firewall</a:t>
                </a:r>
              </a:p>
            </p:txBody>
          </p:sp>
          <p:pic>
            <p:nvPicPr>
              <p:cNvPr id="113" name="Graphic 112">
                <a:extLst>
                  <a:ext uri="{FF2B5EF4-FFF2-40B4-BE49-F238E27FC236}">
                    <a16:creationId xmlns:a16="http://schemas.microsoft.com/office/drawing/2014/main" id="{0CE93FF9-6856-4057-B777-D491AD1E3B7E}"/>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339912" y="-717244"/>
                <a:ext cx="762000" cy="762000"/>
              </a:xfrm>
              <a:prstGeom prst="rect">
                <a:avLst/>
              </a:prstGeom>
            </p:spPr>
          </p:pic>
        </p:grpSp>
      </p:grpSp>
      <p:sp>
        <p:nvSpPr>
          <p:cNvPr id="26" name="Callout: Up Arrow 25">
            <a:extLst>
              <a:ext uri="{FF2B5EF4-FFF2-40B4-BE49-F238E27FC236}">
                <a16:creationId xmlns:a16="http://schemas.microsoft.com/office/drawing/2014/main" id="{CF2956F1-DF87-4751-8D88-49865B785EC6}"/>
              </a:ext>
            </a:extLst>
          </p:cNvPr>
          <p:cNvSpPr/>
          <p:nvPr/>
        </p:nvSpPr>
        <p:spPr>
          <a:xfrm>
            <a:off x="5391045" y="5131706"/>
            <a:ext cx="2923308" cy="1536712"/>
          </a:xfrm>
          <a:prstGeom prst="upArrowCallout">
            <a:avLst>
              <a:gd name="adj1" fmla="val 25000"/>
              <a:gd name="adj2" fmla="val 25000"/>
              <a:gd name="adj3" fmla="val 18802"/>
              <a:gd name="adj4" fmla="val 68696"/>
            </a:avLst>
          </a:prstGeom>
        </p:spPr>
        <p:style>
          <a:lnRef idx="1">
            <a:schemeClr val="dk1"/>
          </a:lnRef>
          <a:fillRef idx="3">
            <a:schemeClr val="dk1"/>
          </a:fillRef>
          <a:effectRef idx="2">
            <a:schemeClr val="dk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Outbound to Internet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Inbound from Internet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AWS Direct Connect and VPN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VPC-to-VPC traffic</a:t>
            </a:r>
          </a:p>
        </p:txBody>
      </p:sp>
    </p:spTree>
    <p:extLst>
      <p:ext uri="{BB962C8B-B14F-4D97-AF65-F5344CB8AC3E}">
        <p14:creationId xmlns:p14="http://schemas.microsoft.com/office/powerpoint/2010/main" val="325234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5E17CCD6-06AA-489C-A2B6-F06049C92CDF}"/>
              </a:ext>
            </a:extLst>
          </p:cNvPr>
          <p:cNvSpPr/>
          <p:nvPr/>
        </p:nvSpPr>
        <p:spPr>
          <a:xfrm>
            <a:off x="138000" y="3101569"/>
            <a:ext cx="11934000" cy="36112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Network Firewall</a:t>
            </a:r>
          </a:p>
        </p:txBody>
      </p:sp>
      <p:sp>
        <p:nvSpPr>
          <p:cNvPr id="26" name="Rectangle 25">
            <a:extLst>
              <a:ext uri="{FF2B5EF4-FFF2-40B4-BE49-F238E27FC236}">
                <a16:creationId xmlns:a16="http://schemas.microsoft.com/office/drawing/2014/main" id="{5AD82943-7F0C-411B-8736-4BB3F732E7EA}"/>
              </a:ext>
            </a:extLst>
          </p:cNvPr>
          <p:cNvSpPr/>
          <p:nvPr/>
        </p:nvSpPr>
        <p:spPr>
          <a:xfrm>
            <a:off x="138000" y="679825"/>
            <a:ext cx="11934000" cy="24665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Without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Network Firewall</a:t>
            </a:r>
          </a:p>
        </p:txBody>
      </p:sp>
      <p:sp>
        <p:nvSpPr>
          <p:cNvPr id="2" name="Text Placeholder 1">
            <a:extLst>
              <a:ext uri="{FF2B5EF4-FFF2-40B4-BE49-F238E27FC236}">
                <a16:creationId xmlns:a16="http://schemas.microsoft.com/office/drawing/2014/main" id="{2765EBEA-65CA-4CA4-A6C3-D3198A02C1B2}"/>
              </a:ext>
            </a:extLst>
          </p:cNvPr>
          <p:cNvSpPr>
            <a:spLocks noGrp="1"/>
          </p:cNvSpPr>
          <p:nvPr>
            <p:ph type="body" sz="quarter" idx="10"/>
          </p:nvPr>
        </p:nvSpPr>
        <p:spPr/>
        <p:txBody>
          <a:bodyPr/>
          <a:lstStyle/>
          <a:p>
            <a:r>
              <a:rPr lang="en-GB" dirty="0"/>
              <a:t>With and Without AWS Network Firewall</a:t>
            </a:r>
          </a:p>
        </p:txBody>
      </p:sp>
      <p:grpSp>
        <p:nvGrpSpPr>
          <p:cNvPr id="52" name="Group 51">
            <a:extLst>
              <a:ext uri="{FF2B5EF4-FFF2-40B4-BE49-F238E27FC236}">
                <a16:creationId xmlns:a16="http://schemas.microsoft.com/office/drawing/2014/main" id="{C055F56C-2190-4E95-BE7E-681162EC64A3}"/>
              </a:ext>
            </a:extLst>
          </p:cNvPr>
          <p:cNvGrpSpPr/>
          <p:nvPr/>
        </p:nvGrpSpPr>
        <p:grpSpPr>
          <a:xfrm>
            <a:off x="7229235" y="4661912"/>
            <a:ext cx="2086310" cy="970088"/>
            <a:chOff x="7229235" y="4661912"/>
            <a:chExt cx="2086310" cy="970088"/>
          </a:xfrm>
        </p:grpSpPr>
        <p:grpSp>
          <p:nvGrpSpPr>
            <p:cNvPr id="54" name="Group 53">
              <a:extLst>
                <a:ext uri="{FF2B5EF4-FFF2-40B4-BE49-F238E27FC236}">
                  <a16:creationId xmlns:a16="http://schemas.microsoft.com/office/drawing/2014/main" id="{068722D7-BC73-467F-9AFB-47C3B33A9FC8}"/>
                </a:ext>
              </a:extLst>
            </p:cNvPr>
            <p:cNvGrpSpPr/>
            <p:nvPr/>
          </p:nvGrpSpPr>
          <p:grpSpPr>
            <a:xfrm>
              <a:off x="8370478" y="4661912"/>
              <a:ext cx="945067" cy="789417"/>
              <a:chOff x="9391799" y="963404"/>
              <a:chExt cx="945067" cy="789417"/>
            </a:xfrm>
          </p:grpSpPr>
          <p:pic>
            <p:nvPicPr>
              <p:cNvPr id="55" name="Picture 16" descr="Image result for internet icon">
                <a:extLst>
                  <a:ext uri="{FF2B5EF4-FFF2-40B4-BE49-F238E27FC236}">
                    <a16:creationId xmlns:a16="http://schemas.microsoft.com/office/drawing/2014/main" id="{0ECC1AE1-5580-454D-AB60-06E86829D8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13" t="3947" r="5113" b="3947"/>
              <a:stretch/>
            </p:blipFill>
            <p:spPr bwMode="auto">
              <a:xfrm>
                <a:off x="9624801" y="1261313"/>
                <a:ext cx="479064" cy="49150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0236059B-1035-4739-BDAD-924CB740270B}"/>
                  </a:ext>
                </a:extLst>
              </p:cNvPr>
              <p:cNvSpPr txBox="1"/>
              <p:nvPr/>
            </p:nvSpPr>
            <p:spPr>
              <a:xfrm>
                <a:off x="9391799" y="963404"/>
                <a:ext cx="94506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Internet</a:t>
                </a:r>
              </a:p>
            </p:txBody>
          </p:sp>
        </p:grpSp>
        <p:sp>
          <p:nvSpPr>
            <p:cNvPr id="58" name="TextBox 12">
              <a:extLst>
                <a:ext uri="{FF2B5EF4-FFF2-40B4-BE49-F238E27FC236}">
                  <a16:creationId xmlns:a16="http://schemas.microsoft.com/office/drawing/2014/main" id="{7FCD663A-5692-479D-84AD-FC307E7CFE4F}"/>
                </a:ext>
              </a:extLst>
            </p:cNvPr>
            <p:cNvSpPr txBox="1">
              <a:spLocks noChangeArrowheads="1"/>
            </p:cNvSpPr>
            <p:nvPr/>
          </p:nvSpPr>
          <p:spPr bwMode="auto">
            <a:xfrm>
              <a:off x="7229235" y="5390020"/>
              <a:ext cx="1403350" cy="241980"/>
            </a:xfrm>
            <a:prstGeom prst="rect">
              <a:avLst/>
            </a:prstGeom>
            <a:solidFill>
              <a:schemeClr val="bg1">
                <a:lumMod val="95000"/>
              </a:schemeClr>
            </a:solidFill>
            <a:ln>
              <a:noFill/>
            </a:ln>
          </p:spPr>
          <p:txBody>
            <a:bodyPr lIns="72000" tIns="36000" rIns="72000" bIns="360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Internet gateway</a:t>
              </a:r>
            </a:p>
          </p:txBody>
        </p:sp>
        <p:pic>
          <p:nvPicPr>
            <p:cNvPr id="59" name="Picture 58">
              <a:extLst>
                <a:ext uri="{FF2B5EF4-FFF2-40B4-BE49-F238E27FC236}">
                  <a16:creationId xmlns:a16="http://schemas.microsoft.com/office/drawing/2014/main" id="{9054CEC6-95E8-4947-A0B3-B2456E3698C6}"/>
                </a:ext>
              </a:extLst>
            </p:cNvPr>
            <p:cNvPicPr>
              <a:picLocks noChangeAspect="1"/>
            </p:cNvPicPr>
            <p:nvPr/>
          </p:nvPicPr>
          <p:blipFill>
            <a:blip r:embed="rId4"/>
            <a:stretch>
              <a:fillRect/>
            </a:stretch>
          </p:blipFill>
          <p:spPr>
            <a:xfrm>
              <a:off x="7695960" y="4970625"/>
              <a:ext cx="469900" cy="469900"/>
            </a:xfrm>
            <a:prstGeom prst="rect">
              <a:avLst/>
            </a:prstGeom>
          </p:spPr>
        </p:pic>
        <p:pic>
          <p:nvPicPr>
            <p:cNvPr id="61" name="Graphic 10">
              <a:extLst>
                <a:ext uri="{FF2B5EF4-FFF2-40B4-BE49-F238E27FC236}">
                  <a16:creationId xmlns:a16="http://schemas.microsoft.com/office/drawing/2014/main" id="{12B4A23F-0DCC-435B-A0C5-8D705908923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44975" y="5015075"/>
              <a:ext cx="371870" cy="37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Straight Connector 61">
              <a:extLst>
                <a:ext uri="{FF2B5EF4-FFF2-40B4-BE49-F238E27FC236}">
                  <a16:creationId xmlns:a16="http://schemas.microsoft.com/office/drawing/2014/main" id="{479CF8DF-285A-4AC1-ADE8-2F348BEB4BC3}"/>
                </a:ext>
              </a:extLst>
            </p:cNvPr>
            <p:cNvCxnSpPr>
              <a:cxnSpLocks/>
              <a:stCxn id="59" idx="3"/>
              <a:endCxn id="55" idx="1"/>
            </p:cNvCxnSpPr>
            <p:nvPr/>
          </p:nvCxnSpPr>
          <p:spPr>
            <a:xfrm>
              <a:off x="8165860" y="5205575"/>
              <a:ext cx="437620" cy="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grpSp>
        <p:nvGrpSpPr>
          <p:cNvPr id="51" name="Group 50">
            <a:extLst>
              <a:ext uri="{FF2B5EF4-FFF2-40B4-BE49-F238E27FC236}">
                <a16:creationId xmlns:a16="http://schemas.microsoft.com/office/drawing/2014/main" id="{D2F2B1E6-88A4-41AF-A035-0F96D4EAF21A}"/>
              </a:ext>
            </a:extLst>
          </p:cNvPr>
          <p:cNvGrpSpPr/>
          <p:nvPr/>
        </p:nvGrpSpPr>
        <p:grpSpPr>
          <a:xfrm>
            <a:off x="2878383" y="4354305"/>
            <a:ext cx="4017109" cy="2252027"/>
            <a:chOff x="2878383" y="4354305"/>
            <a:chExt cx="4017109" cy="2252027"/>
          </a:xfrm>
        </p:grpSpPr>
        <p:sp>
          <p:nvSpPr>
            <p:cNvPr id="5" name="Rectangle 4">
              <a:extLst>
                <a:ext uri="{FF2B5EF4-FFF2-40B4-BE49-F238E27FC236}">
                  <a16:creationId xmlns:a16="http://schemas.microsoft.com/office/drawing/2014/main" id="{47A14520-C659-4E7B-A775-F557B8F418AF}"/>
                </a:ext>
              </a:extLst>
            </p:cNvPr>
            <p:cNvSpPr/>
            <p:nvPr/>
          </p:nvSpPr>
          <p:spPr bwMode="auto">
            <a:xfrm>
              <a:off x="2878383" y="4355305"/>
              <a:ext cx="4017109" cy="225102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1E8900"/>
                  </a:solidFill>
                  <a:effectLst/>
                  <a:uLnTx/>
                  <a:uFillTx/>
                  <a:latin typeface="Calibri" panose="020F0502020204030204"/>
                  <a:ea typeface="+mn-ea"/>
                  <a:cs typeface="+mn-cs"/>
                </a:rPr>
                <a:t>VPC (10.0.0.0/16)</a:t>
              </a:r>
            </a:p>
          </p:txBody>
        </p:sp>
        <p:pic>
          <p:nvPicPr>
            <p:cNvPr id="6" name="Graphic 9">
              <a:extLst>
                <a:ext uri="{FF2B5EF4-FFF2-40B4-BE49-F238E27FC236}">
                  <a16:creationId xmlns:a16="http://schemas.microsoft.com/office/drawing/2014/main" id="{6D3AF765-F45C-40E7-8D4D-DD3927627EC2}"/>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878383" y="435430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6D9B34D3-9CEE-4592-8472-94B80E87E480}"/>
                </a:ext>
              </a:extLst>
            </p:cNvPr>
            <p:cNvSpPr/>
            <p:nvPr/>
          </p:nvSpPr>
          <p:spPr>
            <a:xfrm>
              <a:off x="2993581" y="4730543"/>
              <a:ext cx="1592107" cy="93003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rPr>
                <a:t>Your Subnet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rPr>
                <a:t>10.0.0.0/24</a:t>
              </a:r>
            </a:p>
          </p:txBody>
        </p:sp>
        <p:pic>
          <p:nvPicPr>
            <p:cNvPr id="115" name="Graphic 114">
              <a:extLst>
                <a:ext uri="{FF2B5EF4-FFF2-40B4-BE49-F238E27FC236}">
                  <a16:creationId xmlns:a16="http://schemas.microsoft.com/office/drawing/2014/main" id="{EBFD5EFB-F8FA-4264-80B7-E7AA77E664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035" y="5015075"/>
              <a:ext cx="457200" cy="457200"/>
            </a:xfrm>
            <a:prstGeom prst="rect">
              <a:avLst/>
            </a:prstGeom>
          </p:spPr>
        </p:pic>
        <p:sp>
          <p:nvSpPr>
            <p:cNvPr id="117" name="Rectangle: Rounded Corners 116">
              <a:extLst>
                <a:ext uri="{FF2B5EF4-FFF2-40B4-BE49-F238E27FC236}">
                  <a16:creationId xmlns:a16="http://schemas.microsoft.com/office/drawing/2014/main" id="{1E879F28-DE21-4C4F-B83B-82D24C447E0B}"/>
                </a:ext>
              </a:extLst>
            </p:cNvPr>
            <p:cNvSpPr/>
            <p:nvPr/>
          </p:nvSpPr>
          <p:spPr>
            <a:xfrm>
              <a:off x="2993581" y="5811313"/>
              <a:ext cx="1592107" cy="728534"/>
            </a:xfrm>
            <a:prstGeom prst="roundRect">
              <a:avLst>
                <a:gd name="adj" fmla="val 11437"/>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Internet Route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10.0.0.0/16 – Local</a:t>
              </a:r>
            </a:p>
          </p:txBody>
        </p:sp>
        <p:cxnSp>
          <p:nvCxnSpPr>
            <p:cNvPr id="119" name="Straight Connector 118">
              <a:extLst>
                <a:ext uri="{FF2B5EF4-FFF2-40B4-BE49-F238E27FC236}">
                  <a16:creationId xmlns:a16="http://schemas.microsoft.com/office/drawing/2014/main" id="{8369DC82-5FE5-44BB-8C2D-D2AC4C31A346}"/>
                </a:ext>
              </a:extLst>
            </p:cNvPr>
            <p:cNvCxnSpPr>
              <a:cxnSpLocks/>
              <a:stCxn id="15" idx="2"/>
              <a:endCxn id="117" idx="0"/>
            </p:cNvCxnSpPr>
            <p:nvPr/>
          </p:nvCxnSpPr>
          <p:spPr>
            <a:xfrm>
              <a:off x="3789635" y="5660573"/>
              <a:ext cx="0" cy="15074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grpSp>
        <p:nvGrpSpPr>
          <p:cNvPr id="214" name="Group 213">
            <a:extLst>
              <a:ext uri="{FF2B5EF4-FFF2-40B4-BE49-F238E27FC236}">
                <a16:creationId xmlns:a16="http://schemas.microsoft.com/office/drawing/2014/main" id="{F51FC7B2-31CA-45B0-BA32-C76AC3159E9D}"/>
              </a:ext>
            </a:extLst>
          </p:cNvPr>
          <p:cNvGrpSpPr/>
          <p:nvPr/>
        </p:nvGrpSpPr>
        <p:grpSpPr>
          <a:xfrm>
            <a:off x="4940148" y="5660573"/>
            <a:ext cx="1592107" cy="879274"/>
            <a:chOff x="4940148" y="5660573"/>
            <a:chExt cx="1592107" cy="879274"/>
          </a:xfrm>
        </p:grpSpPr>
        <p:sp>
          <p:nvSpPr>
            <p:cNvPr id="123" name="Rectangle: Rounded Corners 122">
              <a:extLst>
                <a:ext uri="{FF2B5EF4-FFF2-40B4-BE49-F238E27FC236}">
                  <a16:creationId xmlns:a16="http://schemas.microsoft.com/office/drawing/2014/main" id="{BA9EACA2-E7F2-47D8-8B3E-C16C78A7FB0E}"/>
                </a:ext>
              </a:extLst>
            </p:cNvPr>
            <p:cNvSpPr/>
            <p:nvPr/>
          </p:nvSpPr>
          <p:spPr>
            <a:xfrm>
              <a:off x="4940148" y="5811313"/>
              <a:ext cx="1592107" cy="728534"/>
            </a:xfrm>
            <a:prstGeom prst="roundRect">
              <a:avLst>
                <a:gd name="adj" fmla="val 11437"/>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Firewall Route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10.0.0.0/16 – Local</a:t>
              </a:r>
            </a:p>
          </p:txBody>
        </p:sp>
        <p:cxnSp>
          <p:nvCxnSpPr>
            <p:cNvPr id="125" name="Straight Connector 124">
              <a:extLst>
                <a:ext uri="{FF2B5EF4-FFF2-40B4-BE49-F238E27FC236}">
                  <a16:creationId xmlns:a16="http://schemas.microsoft.com/office/drawing/2014/main" id="{717E8969-34C7-4C29-AE6C-A23993B34F79}"/>
                </a:ext>
              </a:extLst>
            </p:cNvPr>
            <p:cNvCxnSpPr>
              <a:cxnSpLocks/>
              <a:endCxn id="123" idx="0"/>
            </p:cNvCxnSpPr>
            <p:nvPr/>
          </p:nvCxnSpPr>
          <p:spPr>
            <a:xfrm>
              <a:off x="5736202" y="5660573"/>
              <a:ext cx="0" cy="15074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grpSp>
        <p:nvGrpSpPr>
          <p:cNvPr id="44" name="Group 43">
            <a:extLst>
              <a:ext uri="{FF2B5EF4-FFF2-40B4-BE49-F238E27FC236}">
                <a16:creationId xmlns:a16="http://schemas.microsoft.com/office/drawing/2014/main" id="{7C127942-CD6E-4302-B93A-7740B6899599}"/>
              </a:ext>
            </a:extLst>
          </p:cNvPr>
          <p:cNvGrpSpPr/>
          <p:nvPr/>
        </p:nvGrpSpPr>
        <p:grpSpPr>
          <a:xfrm>
            <a:off x="4135684" y="3248948"/>
            <a:ext cx="3219450" cy="1044946"/>
            <a:chOff x="4135684" y="3248948"/>
            <a:chExt cx="3219450" cy="1044946"/>
          </a:xfrm>
        </p:grpSpPr>
        <p:sp>
          <p:nvSpPr>
            <p:cNvPr id="127" name="Rectangle 126">
              <a:extLst>
                <a:ext uri="{FF2B5EF4-FFF2-40B4-BE49-F238E27FC236}">
                  <a16:creationId xmlns:a16="http://schemas.microsoft.com/office/drawing/2014/main" id="{E7C55D6C-18DE-40CE-921A-820B5A983605}"/>
                </a:ext>
              </a:extLst>
            </p:cNvPr>
            <p:cNvSpPr/>
            <p:nvPr/>
          </p:nvSpPr>
          <p:spPr>
            <a:xfrm>
              <a:off x="4135684" y="3248948"/>
              <a:ext cx="3219450" cy="1044946"/>
            </a:xfrm>
            <a:prstGeom prst="rect">
              <a:avLst/>
            </a:prstGeom>
            <a:solidFill>
              <a:schemeClr val="tx1">
                <a:alpha val="9804"/>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AWS Network Firewall Service</a:t>
              </a:r>
            </a:p>
          </p:txBody>
        </p:sp>
        <p:pic>
          <p:nvPicPr>
            <p:cNvPr id="130" name="Graphic 129">
              <a:extLst>
                <a:ext uri="{FF2B5EF4-FFF2-40B4-BE49-F238E27FC236}">
                  <a16:creationId xmlns:a16="http://schemas.microsoft.com/office/drawing/2014/main" id="{2972C04C-D319-4898-A685-ACC54B76950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355199" y="3492705"/>
              <a:ext cx="762000" cy="762000"/>
            </a:xfrm>
            <a:prstGeom prst="rect">
              <a:avLst/>
            </a:prstGeom>
          </p:spPr>
        </p:pic>
      </p:grpSp>
      <p:grpSp>
        <p:nvGrpSpPr>
          <p:cNvPr id="215" name="Group 214">
            <a:extLst>
              <a:ext uri="{FF2B5EF4-FFF2-40B4-BE49-F238E27FC236}">
                <a16:creationId xmlns:a16="http://schemas.microsoft.com/office/drawing/2014/main" id="{8CA617A1-A289-456E-8C49-723C216671FD}"/>
              </a:ext>
            </a:extLst>
          </p:cNvPr>
          <p:cNvGrpSpPr/>
          <p:nvPr/>
        </p:nvGrpSpPr>
        <p:grpSpPr>
          <a:xfrm>
            <a:off x="7136854" y="5633165"/>
            <a:ext cx="1592107" cy="876744"/>
            <a:chOff x="7136854" y="5633165"/>
            <a:chExt cx="1592107" cy="876744"/>
          </a:xfrm>
        </p:grpSpPr>
        <p:sp>
          <p:nvSpPr>
            <p:cNvPr id="162" name="Rectangle: Rounded Corners 161">
              <a:extLst>
                <a:ext uri="{FF2B5EF4-FFF2-40B4-BE49-F238E27FC236}">
                  <a16:creationId xmlns:a16="http://schemas.microsoft.com/office/drawing/2014/main" id="{B4908B7E-7561-477E-8B80-5177C2041DDC}"/>
                </a:ext>
              </a:extLst>
            </p:cNvPr>
            <p:cNvSpPr/>
            <p:nvPr/>
          </p:nvSpPr>
          <p:spPr>
            <a:xfrm>
              <a:off x="7136854" y="5783904"/>
              <a:ext cx="1592107" cy="726005"/>
            </a:xfrm>
            <a:prstGeom prst="roundRect">
              <a:avLst>
                <a:gd name="adj" fmla="val 11437"/>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IGW Route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10.0.0.0/16 – Local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3" name="Straight Connector 162">
              <a:extLst>
                <a:ext uri="{FF2B5EF4-FFF2-40B4-BE49-F238E27FC236}">
                  <a16:creationId xmlns:a16="http://schemas.microsoft.com/office/drawing/2014/main" id="{B4D4117F-5E5A-411B-BE05-9BEA08F1C215}"/>
                </a:ext>
              </a:extLst>
            </p:cNvPr>
            <p:cNvCxnSpPr>
              <a:cxnSpLocks/>
              <a:endCxn id="162" idx="0"/>
            </p:cNvCxnSpPr>
            <p:nvPr/>
          </p:nvCxnSpPr>
          <p:spPr>
            <a:xfrm>
              <a:off x="7932908" y="5633165"/>
              <a:ext cx="0" cy="150739"/>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grpSp>
        <p:nvGrpSpPr>
          <p:cNvPr id="106" name="Group 105">
            <a:extLst>
              <a:ext uri="{FF2B5EF4-FFF2-40B4-BE49-F238E27FC236}">
                <a16:creationId xmlns:a16="http://schemas.microsoft.com/office/drawing/2014/main" id="{1E1895C7-F776-45DD-B981-A282506DF6C3}"/>
              </a:ext>
            </a:extLst>
          </p:cNvPr>
          <p:cNvGrpSpPr/>
          <p:nvPr/>
        </p:nvGrpSpPr>
        <p:grpSpPr>
          <a:xfrm>
            <a:off x="4311349" y="3606024"/>
            <a:ext cx="548676" cy="696120"/>
            <a:chOff x="4311349" y="3606024"/>
            <a:chExt cx="548676" cy="696120"/>
          </a:xfrm>
        </p:grpSpPr>
        <p:grpSp>
          <p:nvGrpSpPr>
            <p:cNvPr id="80" name="Group 79" descr="Network – Security Policy&#10;">
              <a:extLst>
                <a:ext uri="{FF2B5EF4-FFF2-40B4-BE49-F238E27FC236}">
                  <a16:creationId xmlns:a16="http://schemas.microsoft.com/office/drawing/2014/main" id="{81ED98BE-43E8-45DF-BDAA-B314C4327C6E}"/>
                </a:ext>
              </a:extLst>
            </p:cNvPr>
            <p:cNvGrpSpPr/>
            <p:nvPr/>
          </p:nvGrpSpPr>
          <p:grpSpPr>
            <a:xfrm>
              <a:off x="4400328" y="3606024"/>
              <a:ext cx="370718" cy="394312"/>
              <a:chOff x="7153140" y="3167461"/>
              <a:chExt cx="549544" cy="584519"/>
            </a:xfrm>
            <a:solidFill>
              <a:schemeClr val="tx1"/>
            </a:solidFill>
          </p:grpSpPr>
          <p:sp>
            <p:nvSpPr>
              <p:cNvPr id="81" name="Picture Placeholder 97">
                <a:extLst>
                  <a:ext uri="{FF2B5EF4-FFF2-40B4-BE49-F238E27FC236}">
                    <a16:creationId xmlns:a16="http://schemas.microsoft.com/office/drawing/2014/main" id="{6A211B0A-C328-426C-B3B5-C62AF73D96BB}"/>
                  </a:ext>
                </a:extLst>
              </p:cNvPr>
              <p:cNvSpPr/>
              <p:nvPr/>
            </p:nvSpPr>
            <p:spPr>
              <a:xfrm>
                <a:off x="7153140" y="3167461"/>
                <a:ext cx="549544" cy="584519"/>
              </a:xfrm>
              <a:custGeom>
                <a:avLst/>
                <a:gdLst>
                  <a:gd name="connsiteX0" fmla="*/ 500213 w 549544"/>
                  <a:gd name="connsiteY0" fmla="*/ 476559 h 584519"/>
                  <a:gd name="connsiteX1" fmla="*/ 485476 w 549544"/>
                  <a:gd name="connsiteY1" fmla="*/ 476559 h 584519"/>
                  <a:gd name="connsiteX2" fmla="*/ 477571 w 549544"/>
                  <a:gd name="connsiteY2" fmla="*/ 484464 h 584519"/>
                  <a:gd name="connsiteX3" fmla="*/ 485476 w 549544"/>
                  <a:gd name="connsiteY3" fmla="*/ 492370 h 584519"/>
                  <a:gd name="connsiteX4" fmla="*/ 500213 w 549544"/>
                  <a:gd name="connsiteY4" fmla="*/ 492370 h 584519"/>
                  <a:gd name="connsiteX5" fmla="*/ 533733 w 549544"/>
                  <a:gd name="connsiteY5" fmla="*/ 522855 h 584519"/>
                  <a:gd name="connsiteX6" fmla="*/ 533733 w 549544"/>
                  <a:gd name="connsiteY6" fmla="*/ 538223 h 584519"/>
                  <a:gd name="connsiteX7" fmla="*/ 500213 w 549544"/>
                  <a:gd name="connsiteY7" fmla="*/ 568771 h 584519"/>
                  <a:gd name="connsiteX8" fmla="*/ 491738 w 549544"/>
                  <a:gd name="connsiteY8" fmla="*/ 568771 h 584519"/>
                  <a:gd name="connsiteX9" fmla="*/ 475926 w 549544"/>
                  <a:gd name="connsiteY9" fmla="*/ 562447 h 584519"/>
                  <a:gd name="connsiteX10" fmla="*/ 463277 w 549544"/>
                  <a:gd name="connsiteY10" fmla="*/ 524499 h 584519"/>
                  <a:gd name="connsiteX11" fmla="*/ 463277 w 549544"/>
                  <a:gd name="connsiteY11" fmla="*/ 44715 h 584519"/>
                  <a:gd name="connsiteX12" fmla="*/ 419005 w 549544"/>
                  <a:gd name="connsiteY12" fmla="*/ 0 h 584519"/>
                  <a:gd name="connsiteX13" fmla="*/ 80702 w 549544"/>
                  <a:gd name="connsiteY13" fmla="*/ 0 h 584519"/>
                  <a:gd name="connsiteX14" fmla="*/ 68053 w 549544"/>
                  <a:gd name="connsiteY14" fmla="*/ 2024 h 584519"/>
                  <a:gd name="connsiteX15" fmla="*/ 50154 w 549544"/>
                  <a:gd name="connsiteY15" fmla="*/ 2024 h 584519"/>
                  <a:gd name="connsiteX16" fmla="*/ 0 w 549544"/>
                  <a:gd name="connsiteY16" fmla="*/ 48320 h 584519"/>
                  <a:gd name="connsiteX17" fmla="*/ 0 w 549544"/>
                  <a:gd name="connsiteY17" fmla="*/ 63689 h 584519"/>
                  <a:gd name="connsiteX18" fmla="*/ 36240 w 549544"/>
                  <a:gd name="connsiteY18" fmla="*/ 107961 h 584519"/>
                  <a:gd name="connsiteX19" fmla="*/ 36240 w 549544"/>
                  <a:gd name="connsiteY19" fmla="*/ 538034 h 584519"/>
                  <a:gd name="connsiteX20" fmla="*/ 80512 w 549544"/>
                  <a:gd name="connsiteY20" fmla="*/ 584520 h 584519"/>
                  <a:gd name="connsiteX21" fmla="*/ 461063 w 549544"/>
                  <a:gd name="connsiteY21" fmla="*/ 584520 h 584519"/>
                  <a:gd name="connsiteX22" fmla="*/ 461063 w 549544"/>
                  <a:gd name="connsiteY22" fmla="*/ 583508 h 584519"/>
                  <a:gd name="connsiteX23" fmla="*/ 463846 w 549544"/>
                  <a:gd name="connsiteY23" fmla="*/ 584077 h 584519"/>
                  <a:gd name="connsiteX24" fmla="*/ 490789 w 549544"/>
                  <a:gd name="connsiteY24" fmla="*/ 584077 h 584519"/>
                  <a:gd name="connsiteX25" fmla="*/ 500972 w 549544"/>
                  <a:gd name="connsiteY25" fmla="*/ 584077 h 584519"/>
                  <a:gd name="connsiteX26" fmla="*/ 549545 w 549544"/>
                  <a:gd name="connsiteY26" fmla="*/ 537781 h 584519"/>
                  <a:gd name="connsiteX27" fmla="*/ 549545 w 549544"/>
                  <a:gd name="connsiteY27" fmla="*/ 522855 h 584519"/>
                  <a:gd name="connsiteX28" fmla="*/ 500213 w 549544"/>
                  <a:gd name="connsiteY28" fmla="*/ 476559 h 584519"/>
                  <a:gd name="connsiteX29" fmla="*/ 15812 w 549544"/>
                  <a:gd name="connsiteY29" fmla="*/ 63689 h 584519"/>
                  <a:gd name="connsiteX30" fmla="*/ 15812 w 549544"/>
                  <a:gd name="connsiteY30" fmla="*/ 48320 h 584519"/>
                  <a:gd name="connsiteX31" fmla="*/ 50154 w 549544"/>
                  <a:gd name="connsiteY31" fmla="*/ 17835 h 584519"/>
                  <a:gd name="connsiteX32" fmla="*/ 383081 w 549544"/>
                  <a:gd name="connsiteY32" fmla="*/ 17835 h 584519"/>
                  <a:gd name="connsiteX33" fmla="*/ 370432 w 549544"/>
                  <a:gd name="connsiteY33" fmla="*/ 48320 h 584519"/>
                  <a:gd name="connsiteX34" fmla="*/ 370432 w 549544"/>
                  <a:gd name="connsiteY34" fmla="*/ 63689 h 584519"/>
                  <a:gd name="connsiteX35" fmla="*/ 383081 w 549544"/>
                  <a:gd name="connsiteY35" fmla="*/ 94237 h 584519"/>
                  <a:gd name="connsiteX36" fmla="*/ 50154 w 549544"/>
                  <a:gd name="connsiteY36" fmla="*/ 94237 h 584519"/>
                  <a:gd name="connsiteX37" fmla="*/ 15812 w 549544"/>
                  <a:gd name="connsiteY37" fmla="*/ 63689 h 584519"/>
                  <a:gd name="connsiteX38" fmla="*/ 51798 w 549544"/>
                  <a:gd name="connsiteY38" fmla="*/ 538540 h 584519"/>
                  <a:gd name="connsiteX39" fmla="*/ 51798 w 549544"/>
                  <a:gd name="connsiteY39" fmla="*/ 110048 h 584519"/>
                  <a:gd name="connsiteX40" fmla="*/ 420523 w 549544"/>
                  <a:gd name="connsiteY40" fmla="*/ 110048 h 584519"/>
                  <a:gd name="connsiteX41" fmla="*/ 428428 w 549544"/>
                  <a:gd name="connsiteY41" fmla="*/ 102142 h 584519"/>
                  <a:gd name="connsiteX42" fmla="*/ 420523 w 549544"/>
                  <a:gd name="connsiteY42" fmla="*/ 94237 h 584519"/>
                  <a:gd name="connsiteX43" fmla="*/ 386243 w 549544"/>
                  <a:gd name="connsiteY43" fmla="*/ 63689 h 584519"/>
                  <a:gd name="connsiteX44" fmla="*/ 386243 w 549544"/>
                  <a:gd name="connsiteY44" fmla="*/ 48320 h 584519"/>
                  <a:gd name="connsiteX45" fmla="*/ 420017 w 549544"/>
                  <a:gd name="connsiteY45" fmla="*/ 16697 h 584519"/>
                  <a:gd name="connsiteX46" fmla="*/ 423369 w 549544"/>
                  <a:gd name="connsiteY46" fmla="*/ 16697 h 584519"/>
                  <a:gd name="connsiteX47" fmla="*/ 447086 w 549544"/>
                  <a:gd name="connsiteY47" fmla="*/ 44905 h 584519"/>
                  <a:gd name="connsiteX48" fmla="*/ 447086 w 549544"/>
                  <a:gd name="connsiteY48" fmla="*/ 524562 h 584519"/>
                  <a:gd name="connsiteX49" fmla="*/ 460494 w 549544"/>
                  <a:gd name="connsiteY49" fmla="*/ 569214 h 584519"/>
                  <a:gd name="connsiteX50" fmla="*/ 80702 w 549544"/>
                  <a:gd name="connsiteY50" fmla="*/ 569214 h 584519"/>
                  <a:gd name="connsiteX51" fmla="*/ 51798 w 549544"/>
                  <a:gd name="connsiteY51" fmla="*/ 538540 h 58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544" h="584519">
                    <a:moveTo>
                      <a:pt x="500213" y="476559"/>
                    </a:moveTo>
                    <a:lnTo>
                      <a:pt x="485476" y="476559"/>
                    </a:lnTo>
                    <a:cubicBezTo>
                      <a:pt x="481110" y="476559"/>
                      <a:pt x="477571" y="480098"/>
                      <a:pt x="477571" y="484464"/>
                    </a:cubicBezTo>
                    <a:cubicBezTo>
                      <a:pt x="477571" y="488831"/>
                      <a:pt x="481110" y="492370"/>
                      <a:pt x="485476" y="492370"/>
                    </a:cubicBezTo>
                    <a:lnTo>
                      <a:pt x="500213" y="492370"/>
                    </a:lnTo>
                    <a:cubicBezTo>
                      <a:pt x="517869" y="491583"/>
                      <a:pt x="532848" y="505203"/>
                      <a:pt x="533733" y="522855"/>
                    </a:cubicBezTo>
                    <a:lnTo>
                      <a:pt x="533733" y="538223"/>
                    </a:lnTo>
                    <a:cubicBezTo>
                      <a:pt x="532848" y="555884"/>
                      <a:pt x="517880" y="569524"/>
                      <a:pt x="500213" y="568771"/>
                    </a:cubicBezTo>
                    <a:lnTo>
                      <a:pt x="491738" y="568771"/>
                    </a:lnTo>
                    <a:cubicBezTo>
                      <a:pt x="485957" y="568278"/>
                      <a:pt x="480454" y="566077"/>
                      <a:pt x="475926" y="562447"/>
                    </a:cubicBezTo>
                    <a:cubicBezTo>
                      <a:pt x="467514" y="555237"/>
                      <a:pt x="463277" y="542587"/>
                      <a:pt x="463277" y="524499"/>
                    </a:cubicBezTo>
                    <a:lnTo>
                      <a:pt x="463277" y="44715"/>
                    </a:lnTo>
                    <a:cubicBezTo>
                      <a:pt x="463347" y="20163"/>
                      <a:pt x="443556" y="174"/>
                      <a:pt x="419005" y="0"/>
                    </a:cubicBezTo>
                    <a:lnTo>
                      <a:pt x="80702" y="0"/>
                    </a:lnTo>
                    <a:cubicBezTo>
                      <a:pt x="76409" y="50"/>
                      <a:pt x="72147" y="732"/>
                      <a:pt x="68053" y="2024"/>
                    </a:cubicBezTo>
                    <a:lnTo>
                      <a:pt x="50154" y="2024"/>
                    </a:lnTo>
                    <a:cubicBezTo>
                      <a:pt x="22516" y="2024"/>
                      <a:pt x="0" y="22769"/>
                      <a:pt x="0" y="48320"/>
                    </a:cubicBezTo>
                    <a:lnTo>
                      <a:pt x="0" y="63689"/>
                    </a:lnTo>
                    <a:cubicBezTo>
                      <a:pt x="734" y="84922"/>
                      <a:pt x="15570" y="103047"/>
                      <a:pt x="36240" y="107961"/>
                    </a:cubicBezTo>
                    <a:lnTo>
                      <a:pt x="36240" y="538034"/>
                    </a:lnTo>
                    <a:cubicBezTo>
                      <a:pt x="36015" y="562945"/>
                      <a:pt x="55620" y="583527"/>
                      <a:pt x="80512" y="584520"/>
                    </a:cubicBezTo>
                    <a:lnTo>
                      <a:pt x="461063" y="584520"/>
                    </a:lnTo>
                    <a:lnTo>
                      <a:pt x="461063" y="583508"/>
                    </a:lnTo>
                    <a:cubicBezTo>
                      <a:pt x="461952" y="583855"/>
                      <a:pt x="462893" y="584045"/>
                      <a:pt x="463846" y="584077"/>
                    </a:cubicBezTo>
                    <a:lnTo>
                      <a:pt x="490789" y="584077"/>
                    </a:lnTo>
                    <a:cubicBezTo>
                      <a:pt x="494172" y="584469"/>
                      <a:pt x="497589" y="584469"/>
                      <a:pt x="500972" y="584077"/>
                    </a:cubicBezTo>
                    <a:cubicBezTo>
                      <a:pt x="527080" y="584469"/>
                      <a:pt x="548684" y="563875"/>
                      <a:pt x="549545" y="537781"/>
                    </a:cubicBezTo>
                    <a:lnTo>
                      <a:pt x="549545" y="522855"/>
                    </a:lnTo>
                    <a:cubicBezTo>
                      <a:pt x="548653" y="496473"/>
                      <a:pt x="526599" y="475778"/>
                      <a:pt x="500213" y="476559"/>
                    </a:cubicBezTo>
                    <a:close/>
                    <a:moveTo>
                      <a:pt x="15812" y="63689"/>
                    </a:moveTo>
                    <a:lnTo>
                      <a:pt x="15812" y="48320"/>
                    </a:lnTo>
                    <a:cubicBezTo>
                      <a:pt x="15812" y="31497"/>
                      <a:pt x="31244" y="17835"/>
                      <a:pt x="50154" y="17835"/>
                    </a:cubicBezTo>
                    <a:lnTo>
                      <a:pt x="383081" y="17835"/>
                    </a:lnTo>
                    <a:cubicBezTo>
                      <a:pt x="375093" y="25987"/>
                      <a:pt x="370561" y="36908"/>
                      <a:pt x="370432" y="48320"/>
                    </a:cubicBezTo>
                    <a:lnTo>
                      <a:pt x="370432" y="63689"/>
                    </a:lnTo>
                    <a:cubicBezTo>
                      <a:pt x="370545" y="75123"/>
                      <a:pt x="375078" y="86070"/>
                      <a:pt x="383081" y="94237"/>
                    </a:cubicBezTo>
                    <a:lnTo>
                      <a:pt x="50154" y="94237"/>
                    </a:lnTo>
                    <a:cubicBezTo>
                      <a:pt x="31244" y="94237"/>
                      <a:pt x="15812" y="80512"/>
                      <a:pt x="15812" y="63689"/>
                    </a:cubicBezTo>
                    <a:close/>
                    <a:moveTo>
                      <a:pt x="51798" y="538540"/>
                    </a:moveTo>
                    <a:lnTo>
                      <a:pt x="51798" y="110048"/>
                    </a:lnTo>
                    <a:lnTo>
                      <a:pt x="420523" y="110048"/>
                    </a:lnTo>
                    <a:cubicBezTo>
                      <a:pt x="424889" y="110048"/>
                      <a:pt x="428428" y="106509"/>
                      <a:pt x="428428" y="102142"/>
                    </a:cubicBezTo>
                    <a:cubicBezTo>
                      <a:pt x="428428" y="97776"/>
                      <a:pt x="424889" y="94237"/>
                      <a:pt x="420523" y="94237"/>
                    </a:cubicBezTo>
                    <a:cubicBezTo>
                      <a:pt x="401549" y="94237"/>
                      <a:pt x="386243" y="80512"/>
                      <a:pt x="386243" y="63689"/>
                    </a:cubicBezTo>
                    <a:lnTo>
                      <a:pt x="386243" y="48320"/>
                    </a:lnTo>
                    <a:cubicBezTo>
                      <a:pt x="387063" y="30364"/>
                      <a:pt x="402046" y="16335"/>
                      <a:pt x="420017" y="16697"/>
                    </a:cubicBezTo>
                    <a:lnTo>
                      <a:pt x="423369" y="16697"/>
                    </a:lnTo>
                    <a:cubicBezTo>
                      <a:pt x="437245" y="18794"/>
                      <a:pt x="447403" y="30874"/>
                      <a:pt x="447086" y="44905"/>
                    </a:cubicBezTo>
                    <a:lnTo>
                      <a:pt x="447086" y="524562"/>
                    </a:lnTo>
                    <a:cubicBezTo>
                      <a:pt x="447086" y="543536"/>
                      <a:pt x="451703" y="558842"/>
                      <a:pt x="460494" y="569214"/>
                    </a:cubicBezTo>
                    <a:lnTo>
                      <a:pt x="80702" y="569214"/>
                    </a:lnTo>
                    <a:cubicBezTo>
                      <a:pt x="64427" y="568335"/>
                      <a:pt x="51707" y="554838"/>
                      <a:pt x="51798" y="538540"/>
                    </a:cubicBez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Picture Placeholder 97">
                <a:extLst>
                  <a:ext uri="{FF2B5EF4-FFF2-40B4-BE49-F238E27FC236}">
                    <a16:creationId xmlns:a16="http://schemas.microsoft.com/office/drawing/2014/main" id="{0178C800-B0DE-4D04-852F-072FF5838D55}"/>
                  </a:ext>
                </a:extLst>
              </p:cNvPr>
              <p:cNvSpPr/>
              <p:nvPr/>
            </p:nvSpPr>
            <p:spPr>
              <a:xfrm>
                <a:off x="7279063" y="3341577"/>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Picture Placeholder 97">
                <a:extLst>
                  <a:ext uri="{FF2B5EF4-FFF2-40B4-BE49-F238E27FC236}">
                    <a16:creationId xmlns:a16="http://schemas.microsoft.com/office/drawing/2014/main" id="{2F288800-583D-4ADF-AF42-D5953E5A10FD}"/>
                  </a:ext>
                </a:extLst>
              </p:cNvPr>
              <p:cNvSpPr/>
              <p:nvPr/>
            </p:nvSpPr>
            <p:spPr>
              <a:xfrm>
                <a:off x="7279063" y="3405013"/>
                <a:ext cx="252984" cy="15811"/>
              </a:xfrm>
              <a:custGeom>
                <a:avLst/>
                <a:gdLst>
                  <a:gd name="connsiteX0" fmla="*/ 0 w 252984"/>
                  <a:gd name="connsiteY0" fmla="*/ 0 h 15811"/>
                  <a:gd name="connsiteX1" fmla="*/ 252984 w 252984"/>
                  <a:gd name="connsiteY1" fmla="*/ 0 h 15811"/>
                  <a:gd name="connsiteX2" fmla="*/ 252984 w 252984"/>
                  <a:gd name="connsiteY2" fmla="*/ 15811 h 15811"/>
                  <a:gd name="connsiteX3" fmla="*/ 0 w 25298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1"/>
                    </a:lnTo>
                    <a:lnTo>
                      <a:pt x="0" y="15811"/>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Picture Placeholder 97">
                <a:extLst>
                  <a:ext uri="{FF2B5EF4-FFF2-40B4-BE49-F238E27FC236}">
                    <a16:creationId xmlns:a16="http://schemas.microsoft.com/office/drawing/2014/main" id="{8129B229-3132-4020-B372-8D049A310FD8}"/>
                  </a:ext>
                </a:extLst>
              </p:cNvPr>
              <p:cNvSpPr/>
              <p:nvPr/>
            </p:nvSpPr>
            <p:spPr>
              <a:xfrm>
                <a:off x="7279063" y="3468386"/>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Picture Placeholder 97">
                <a:extLst>
                  <a:ext uri="{FF2B5EF4-FFF2-40B4-BE49-F238E27FC236}">
                    <a16:creationId xmlns:a16="http://schemas.microsoft.com/office/drawing/2014/main" id="{CF00C894-22C4-47BE-89DE-B07F77254E43}"/>
                  </a:ext>
                </a:extLst>
              </p:cNvPr>
              <p:cNvSpPr/>
              <p:nvPr/>
            </p:nvSpPr>
            <p:spPr>
              <a:xfrm>
                <a:off x="7279063" y="3531821"/>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Picture Placeholder 97">
                <a:extLst>
                  <a:ext uri="{FF2B5EF4-FFF2-40B4-BE49-F238E27FC236}">
                    <a16:creationId xmlns:a16="http://schemas.microsoft.com/office/drawing/2014/main" id="{58A41285-9B55-4C3C-B855-0630E83B6798}"/>
                  </a:ext>
                </a:extLst>
              </p:cNvPr>
              <p:cNvSpPr/>
              <p:nvPr/>
            </p:nvSpPr>
            <p:spPr>
              <a:xfrm>
                <a:off x="7279063" y="3595257"/>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Picture Placeholder 97">
                <a:extLst>
                  <a:ext uri="{FF2B5EF4-FFF2-40B4-BE49-F238E27FC236}">
                    <a16:creationId xmlns:a16="http://schemas.microsoft.com/office/drawing/2014/main" id="{22F46E8F-9BA0-4CB6-A02E-E42F9552D9DB}"/>
                  </a:ext>
                </a:extLst>
              </p:cNvPr>
              <p:cNvSpPr/>
              <p:nvPr/>
            </p:nvSpPr>
            <p:spPr>
              <a:xfrm>
                <a:off x="7279063" y="3658693"/>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 name="TextBox 19">
              <a:extLst>
                <a:ext uri="{FF2B5EF4-FFF2-40B4-BE49-F238E27FC236}">
                  <a16:creationId xmlns:a16="http://schemas.microsoft.com/office/drawing/2014/main" id="{04CAE006-A2F0-4B8C-9336-716B0DE48FD5}"/>
                </a:ext>
              </a:extLst>
            </p:cNvPr>
            <p:cNvSpPr txBox="1"/>
            <p:nvPr/>
          </p:nvSpPr>
          <p:spPr>
            <a:xfrm>
              <a:off x="4311349" y="4025145"/>
              <a:ext cx="54867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Policy</a:t>
              </a:r>
            </a:p>
          </p:txBody>
        </p:sp>
      </p:grpSp>
      <p:sp>
        <p:nvSpPr>
          <p:cNvPr id="108" name="Rectangle 107">
            <a:extLst>
              <a:ext uri="{FF2B5EF4-FFF2-40B4-BE49-F238E27FC236}">
                <a16:creationId xmlns:a16="http://schemas.microsoft.com/office/drawing/2014/main" id="{B30023F4-7F7A-43C9-8600-0E710B209462}"/>
              </a:ext>
            </a:extLst>
          </p:cNvPr>
          <p:cNvSpPr/>
          <p:nvPr/>
        </p:nvSpPr>
        <p:spPr bwMode="auto">
          <a:xfrm>
            <a:off x="2877419" y="755304"/>
            <a:ext cx="4017109" cy="225102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1E8900"/>
                </a:solidFill>
                <a:effectLst/>
                <a:uLnTx/>
                <a:uFillTx/>
                <a:latin typeface="Calibri" panose="020F0502020204030204"/>
                <a:ea typeface="+mn-ea"/>
                <a:cs typeface="+mn-cs"/>
              </a:rPr>
              <a:t>VPC (10.0.0.0/16)</a:t>
            </a:r>
          </a:p>
        </p:txBody>
      </p:sp>
      <p:pic>
        <p:nvPicPr>
          <p:cNvPr id="109" name="Graphic 9">
            <a:extLst>
              <a:ext uri="{FF2B5EF4-FFF2-40B4-BE49-F238E27FC236}">
                <a16:creationId xmlns:a16="http://schemas.microsoft.com/office/drawing/2014/main" id="{37E4E403-8547-461A-BB37-D009F9127D60}"/>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877419" y="75430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Rectangle 109">
            <a:extLst>
              <a:ext uri="{FF2B5EF4-FFF2-40B4-BE49-F238E27FC236}">
                <a16:creationId xmlns:a16="http://schemas.microsoft.com/office/drawing/2014/main" id="{38A7DC5A-3171-4F33-914C-2D0A5A7EA9BE}"/>
              </a:ext>
            </a:extLst>
          </p:cNvPr>
          <p:cNvSpPr/>
          <p:nvPr/>
        </p:nvSpPr>
        <p:spPr>
          <a:xfrm>
            <a:off x="2992617" y="1130542"/>
            <a:ext cx="1592107" cy="93003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rPr>
              <a:t>Your Subnet</a:t>
            </a:r>
          </a:p>
        </p:txBody>
      </p:sp>
      <p:grpSp>
        <p:nvGrpSpPr>
          <p:cNvPr id="111" name="Group 110">
            <a:extLst>
              <a:ext uri="{FF2B5EF4-FFF2-40B4-BE49-F238E27FC236}">
                <a16:creationId xmlns:a16="http://schemas.microsoft.com/office/drawing/2014/main" id="{13AE034D-6599-41D4-BC34-F11408AE743F}"/>
              </a:ext>
            </a:extLst>
          </p:cNvPr>
          <p:cNvGrpSpPr/>
          <p:nvPr/>
        </p:nvGrpSpPr>
        <p:grpSpPr>
          <a:xfrm>
            <a:off x="8369514" y="1061911"/>
            <a:ext cx="945067" cy="789417"/>
            <a:chOff x="9391799" y="963404"/>
            <a:chExt cx="945067" cy="789417"/>
          </a:xfrm>
        </p:grpSpPr>
        <p:pic>
          <p:nvPicPr>
            <p:cNvPr id="112" name="Picture 16" descr="Image result for internet icon">
              <a:extLst>
                <a:ext uri="{FF2B5EF4-FFF2-40B4-BE49-F238E27FC236}">
                  <a16:creationId xmlns:a16="http://schemas.microsoft.com/office/drawing/2014/main" id="{F5EB6CFC-1A3B-4150-AAFF-F17EEB7CF4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13" t="3947" r="5113" b="3947"/>
            <a:stretch/>
          </p:blipFill>
          <p:spPr bwMode="auto">
            <a:xfrm>
              <a:off x="9624801" y="1261313"/>
              <a:ext cx="479064" cy="49150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9CA66774-6DA7-492F-B7B9-BBBA1546B45B}"/>
                </a:ext>
              </a:extLst>
            </p:cNvPr>
            <p:cNvSpPr txBox="1"/>
            <p:nvPr/>
          </p:nvSpPr>
          <p:spPr>
            <a:xfrm>
              <a:off x="9391799" y="963404"/>
              <a:ext cx="94506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Internet</a:t>
              </a:r>
            </a:p>
          </p:txBody>
        </p:sp>
      </p:grpSp>
      <p:sp>
        <p:nvSpPr>
          <p:cNvPr id="114" name="TextBox 12">
            <a:extLst>
              <a:ext uri="{FF2B5EF4-FFF2-40B4-BE49-F238E27FC236}">
                <a16:creationId xmlns:a16="http://schemas.microsoft.com/office/drawing/2014/main" id="{1CF3E38C-68FD-4A31-9B50-9A51CFFADE69}"/>
              </a:ext>
            </a:extLst>
          </p:cNvPr>
          <p:cNvSpPr txBox="1">
            <a:spLocks noChangeArrowheads="1"/>
          </p:cNvSpPr>
          <p:nvPr/>
        </p:nvSpPr>
        <p:spPr bwMode="auto">
          <a:xfrm>
            <a:off x="7228271" y="1790019"/>
            <a:ext cx="1403350" cy="241980"/>
          </a:xfrm>
          <a:prstGeom prst="rect">
            <a:avLst/>
          </a:prstGeom>
          <a:solidFill>
            <a:schemeClr val="bg1">
              <a:lumMod val="95000"/>
            </a:schemeClr>
          </a:solidFill>
          <a:ln>
            <a:noFill/>
          </a:ln>
        </p:spPr>
        <p:txBody>
          <a:bodyPr lIns="72000" tIns="36000" rIns="72000" bIns="360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Internet gateway</a:t>
            </a:r>
          </a:p>
        </p:txBody>
      </p:sp>
      <p:pic>
        <p:nvPicPr>
          <p:cNvPr id="121" name="Picture 120">
            <a:extLst>
              <a:ext uri="{FF2B5EF4-FFF2-40B4-BE49-F238E27FC236}">
                <a16:creationId xmlns:a16="http://schemas.microsoft.com/office/drawing/2014/main" id="{0D5B42EC-F70C-4484-B3EB-61002831069A}"/>
              </a:ext>
            </a:extLst>
          </p:cNvPr>
          <p:cNvPicPr>
            <a:picLocks noChangeAspect="1"/>
          </p:cNvPicPr>
          <p:nvPr/>
        </p:nvPicPr>
        <p:blipFill>
          <a:blip r:embed="rId4"/>
          <a:stretch>
            <a:fillRect/>
          </a:stretch>
        </p:blipFill>
        <p:spPr>
          <a:xfrm>
            <a:off x="7694996" y="1370624"/>
            <a:ext cx="469900" cy="469900"/>
          </a:xfrm>
          <a:prstGeom prst="rect">
            <a:avLst/>
          </a:prstGeom>
        </p:spPr>
      </p:pic>
      <p:pic>
        <p:nvPicPr>
          <p:cNvPr id="126" name="Graphic 10">
            <a:extLst>
              <a:ext uri="{FF2B5EF4-FFF2-40B4-BE49-F238E27FC236}">
                <a16:creationId xmlns:a16="http://schemas.microsoft.com/office/drawing/2014/main" id="{77AE9592-7FD3-4543-8503-BE9C8C4D62F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44011" y="1415074"/>
            <a:ext cx="371870" cy="37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8" name="Straight Connector 127">
            <a:extLst>
              <a:ext uri="{FF2B5EF4-FFF2-40B4-BE49-F238E27FC236}">
                <a16:creationId xmlns:a16="http://schemas.microsoft.com/office/drawing/2014/main" id="{3098AE1A-902A-471C-AB0E-E9FE9CB47071}"/>
              </a:ext>
            </a:extLst>
          </p:cNvPr>
          <p:cNvCxnSpPr>
            <a:cxnSpLocks/>
            <a:stCxn id="121" idx="3"/>
            <a:endCxn id="112" idx="1"/>
          </p:cNvCxnSpPr>
          <p:nvPr/>
        </p:nvCxnSpPr>
        <p:spPr>
          <a:xfrm>
            <a:off x="8164896" y="1605574"/>
            <a:ext cx="437620" cy="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pic>
        <p:nvPicPr>
          <p:cNvPr id="129" name="Graphic 128">
            <a:extLst>
              <a:ext uri="{FF2B5EF4-FFF2-40B4-BE49-F238E27FC236}">
                <a16:creationId xmlns:a16="http://schemas.microsoft.com/office/drawing/2014/main" id="{0761E67B-9E39-46ED-A95A-91B92E7BED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0071" y="1442327"/>
            <a:ext cx="457200" cy="457200"/>
          </a:xfrm>
          <a:prstGeom prst="rect">
            <a:avLst/>
          </a:prstGeom>
        </p:spPr>
      </p:pic>
      <p:sp>
        <p:nvSpPr>
          <p:cNvPr id="131" name="Rectangle: Rounded Corners 130">
            <a:extLst>
              <a:ext uri="{FF2B5EF4-FFF2-40B4-BE49-F238E27FC236}">
                <a16:creationId xmlns:a16="http://schemas.microsoft.com/office/drawing/2014/main" id="{977F867B-8F72-4E32-B406-88B4171D87F6}"/>
              </a:ext>
            </a:extLst>
          </p:cNvPr>
          <p:cNvSpPr/>
          <p:nvPr/>
        </p:nvSpPr>
        <p:spPr>
          <a:xfrm>
            <a:off x="2992617" y="2211312"/>
            <a:ext cx="1592107" cy="728534"/>
          </a:xfrm>
          <a:prstGeom prst="roundRect">
            <a:avLst>
              <a:gd name="adj" fmla="val 11437"/>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Internet Route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10.0.0.0/16 – Local</a:t>
            </a:r>
          </a:p>
        </p:txBody>
      </p:sp>
      <p:sp>
        <p:nvSpPr>
          <p:cNvPr id="134" name="Rectangle 133">
            <a:extLst>
              <a:ext uri="{FF2B5EF4-FFF2-40B4-BE49-F238E27FC236}">
                <a16:creationId xmlns:a16="http://schemas.microsoft.com/office/drawing/2014/main" id="{1FD76223-0642-4890-A485-A9BDC76AA679}"/>
              </a:ext>
            </a:extLst>
          </p:cNvPr>
          <p:cNvSpPr/>
          <p:nvPr/>
        </p:nvSpPr>
        <p:spPr>
          <a:xfrm>
            <a:off x="3140863" y="2645405"/>
            <a:ext cx="1333250"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0.0.0.0/0 – IGW</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5" name="Straight Connector 134">
            <a:extLst>
              <a:ext uri="{FF2B5EF4-FFF2-40B4-BE49-F238E27FC236}">
                <a16:creationId xmlns:a16="http://schemas.microsoft.com/office/drawing/2014/main" id="{B4343BD4-82E4-426B-A704-1B4F9E37AAF9}"/>
              </a:ext>
            </a:extLst>
          </p:cNvPr>
          <p:cNvCxnSpPr>
            <a:cxnSpLocks/>
            <a:stCxn id="110" idx="2"/>
            <a:endCxn id="131" idx="0"/>
          </p:cNvCxnSpPr>
          <p:nvPr/>
        </p:nvCxnSpPr>
        <p:spPr>
          <a:xfrm>
            <a:off x="3788671" y="2060572"/>
            <a:ext cx="0" cy="15074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161" name="Straight Connector 160">
            <a:extLst>
              <a:ext uri="{FF2B5EF4-FFF2-40B4-BE49-F238E27FC236}">
                <a16:creationId xmlns:a16="http://schemas.microsoft.com/office/drawing/2014/main" id="{A379FF4B-4E89-4E84-A3CF-6227DE74CFBD}"/>
              </a:ext>
            </a:extLst>
          </p:cNvPr>
          <p:cNvCxnSpPr>
            <a:cxnSpLocks/>
            <a:stCxn id="110" idx="3"/>
            <a:endCxn id="121" idx="1"/>
          </p:cNvCxnSpPr>
          <p:nvPr/>
        </p:nvCxnSpPr>
        <p:spPr>
          <a:xfrm>
            <a:off x="4584724" y="1595557"/>
            <a:ext cx="3110272" cy="10017"/>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44956680-0FDE-48E4-842A-6D228EB0E24D}"/>
              </a:ext>
            </a:extLst>
          </p:cNvPr>
          <p:cNvCxnSpPr>
            <a:cxnSpLocks/>
          </p:cNvCxnSpPr>
          <p:nvPr/>
        </p:nvCxnSpPr>
        <p:spPr>
          <a:xfrm>
            <a:off x="4574351" y="1443415"/>
            <a:ext cx="3110272" cy="10017"/>
          </a:xfrm>
          <a:prstGeom prst="line">
            <a:avLst/>
          </a:prstGeom>
          <a:ln>
            <a:solidFill>
              <a:schemeClr val="accent6"/>
            </a:solidFill>
            <a:prstDash val="sysDot"/>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0D803AA4-5208-41A4-8538-723CEA41E052}"/>
              </a:ext>
            </a:extLst>
          </p:cNvPr>
          <p:cNvCxnSpPr>
            <a:cxnSpLocks/>
          </p:cNvCxnSpPr>
          <p:nvPr/>
        </p:nvCxnSpPr>
        <p:spPr>
          <a:xfrm flipH="1">
            <a:off x="4574351" y="1748019"/>
            <a:ext cx="3110272" cy="10017"/>
          </a:xfrm>
          <a:prstGeom prst="line">
            <a:avLst/>
          </a:prstGeom>
          <a:ln>
            <a:solidFill>
              <a:schemeClr val="accent2"/>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112C3CE7-06A8-4C49-8EE5-3A373B5D133A}"/>
              </a:ext>
            </a:extLst>
          </p:cNvPr>
          <p:cNvCxnSpPr/>
          <p:nvPr/>
        </p:nvCxnSpPr>
        <p:spPr>
          <a:xfrm>
            <a:off x="152400" y="3101569"/>
            <a:ext cx="118957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A36B55-CABB-4FD6-889F-15FBC5EB67C5}"/>
              </a:ext>
            </a:extLst>
          </p:cNvPr>
          <p:cNvGrpSpPr/>
          <p:nvPr/>
        </p:nvGrpSpPr>
        <p:grpSpPr>
          <a:xfrm>
            <a:off x="4883335" y="4533709"/>
            <a:ext cx="1705734" cy="1124130"/>
            <a:chOff x="4883335" y="4533709"/>
            <a:chExt cx="1705734" cy="1124130"/>
          </a:xfrm>
        </p:grpSpPr>
        <p:sp>
          <p:nvSpPr>
            <p:cNvPr id="212" name="Rectangle 211">
              <a:extLst>
                <a:ext uri="{FF2B5EF4-FFF2-40B4-BE49-F238E27FC236}">
                  <a16:creationId xmlns:a16="http://schemas.microsoft.com/office/drawing/2014/main" id="{DA6F1B36-69C3-4D33-AF04-3CA5A6256D99}"/>
                </a:ext>
              </a:extLst>
            </p:cNvPr>
            <p:cNvSpPr/>
            <p:nvPr/>
          </p:nvSpPr>
          <p:spPr>
            <a:xfrm>
              <a:off x="4883335" y="4727491"/>
              <a:ext cx="1705734" cy="930348"/>
            </a:xfrm>
            <a:prstGeom prst="rect">
              <a:avLst/>
            </a:prstGeom>
            <a:solidFill>
              <a:srgbClr val="DC2A32">
                <a:alpha val="3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57" name="Rectangle 56">
              <a:extLst>
                <a:ext uri="{FF2B5EF4-FFF2-40B4-BE49-F238E27FC236}">
                  <a16:creationId xmlns:a16="http://schemas.microsoft.com/office/drawing/2014/main" id="{4133094D-284E-47D2-B776-AF8BC864F113}"/>
                </a:ext>
              </a:extLst>
            </p:cNvPr>
            <p:cNvSpPr/>
            <p:nvPr/>
          </p:nvSpPr>
          <p:spPr>
            <a:xfrm>
              <a:off x="5209955" y="4533709"/>
              <a:ext cx="1052492" cy="384978"/>
            </a:xfrm>
            <a:prstGeom prst="rect">
              <a:avLst/>
            </a:prstGeom>
            <a:solidFill>
              <a:srgbClr val="DC2A3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Firewall   Subnet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10.0.1.0/28</a:t>
              </a:r>
            </a:p>
          </p:txBody>
        </p:sp>
      </p:grpSp>
      <p:grpSp>
        <p:nvGrpSpPr>
          <p:cNvPr id="42" name="Group 41">
            <a:extLst>
              <a:ext uri="{FF2B5EF4-FFF2-40B4-BE49-F238E27FC236}">
                <a16:creationId xmlns:a16="http://schemas.microsoft.com/office/drawing/2014/main" id="{84EFEA08-B077-484A-A45D-2B44DBE0128A}"/>
              </a:ext>
            </a:extLst>
          </p:cNvPr>
          <p:cNvGrpSpPr/>
          <p:nvPr/>
        </p:nvGrpSpPr>
        <p:grpSpPr>
          <a:xfrm>
            <a:off x="4940146" y="4961139"/>
            <a:ext cx="1592107" cy="721065"/>
            <a:chOff x="4940146" y="4974684"/>
            <a:chExt cx="1592107" cy="721065"/>
          </a:xfrm>
        </p:grpSpPr>
        <p:sp>
          <p:nvSpPr>
            <p:cNvPr id="132" name="TextBox 15">
              <a:extLst>
                <a:ext uri="{FF2B5EF4-FFF2-40B4-BE49-F238E27FC236}">
                  <a16:creationId xmlns:a16="http://schemas.microsoft.com/office/drawing/2014/main" id="{3F011FD5-88DB-4CED-A5F7-DB08125BE41F}"/>
                </a:ext>
              </a:extLst>
            </p:cNvPr>
            <p:cNvSpPr txBox="1">
              <a:spLocks noChangeArrowheads="1"/>
            </p:cNvSpPr>
            <p:nvPr/>
          </p:nvSpPr>
          <p:spPr bwMode="auto">
            <a:xfrm>
              <a:off x="4940146" y="5434139"/>
              <a:ext cx="159210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Firewall Endpoints</a:t>
              </a:r>
            </a:p>
          </p:txBody>
        </p:sp>
        <p:pic>
          <p:nvPicPr>
            <p:cNvPr id="133" name="Graphic 132">
              <a:extLst>
                <a:ext uri="{FF2B5EF4-FFF2-40B4-BE49-F238E27FC236}">
                  <a16:creationId xmlns:a16="http://schemas.microsoft.com/office/drawing/2014/main" id="{E3341E22-2DE1-487D-82ED-C5404855738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455937" y="4974684"/>
              <a:ext cx="530682" cy="530682"/>
            </a:xfrm>
            <a:prstGeom prst="rect">
              <a:avLst/>
            </a:prstGeom>
          </p:spPr>
        </p:pic>
      </p:grpSp>
      <p:cxnSp>
        <p:nvCxnSpPr>
          <p:cNvPr id="186" name="Connector: Elbow 185">
            <a:extLst>
              <a:ext uri="{FF2B5EF4-FFF2-40B4-BE49-F238E27FC236}">
                <a16:creationId xmlns:a16="http://schemas.microsoft.com/office/drawing/2014/main" id="{76A0C495-40A5-4CF8-8782-CE0A6B77EC6A}"/>
              </a:ext>
            </a:extLst>
          </p:cNvPr>
          <p:cNvCxnSpPr>
            <a:cxnSpLocks/>
          </p:cNvCxnSpPr>
          <p:nvPr/>
        </p:nvCxnSpPr>
        <p:spPr>
          <a:xfrm flipV="1">
            <a:off x="4585688" y="3685285"/>
            <a:ext cx="776664" cy="1373252"/>
          </a:xfrm>
          <a:prstGeom prst="bentConnector3">
            <a:avLst>
              <a:gd name="adj1" fmla="val 54906"/>
            </a:avLst>
          </a:prstGeom>
          <a:ln w="19050">
            <a:solidFill>
              <a:schemeClr val="accent6"/>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68C8A32F-FF8D-415B-9364-FBD3A1762EB3}"/>
              </a:ext>
            </a:extLst>
          </p:cNvPr>
          <p:cNvCxnSpPr>
            <a:cxnSpLocks/>
          </p:cNvCxnSpPr>
          <p:nvPr/>
        </p:nvCxnSpPr>
        <p:spPr>
          <a:xfrm rot="10800000" flipV="1">
            <a:off x="4585689" y="4064114"/>
            <a:ext cx="776663" cy="1283451"/>
          </a:xfrm>
          <a:prstGeom prst="bentConnector3">
            <a:avLst>
              <a:gd name="adj1" fmla="val 27434"/>
            </a:avLst>
          </a:prstGeom>
          <a:ln w="19050">
            <a:solidFill>
              <a:schemeClr val="accent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A34CCB5E-864C-4E8F-8DC3-BBA376C37537}"/>
              </a:ext>
            </a:extLst>
          </p:cNvPr>
          <p:cNvCxnSpPr>
            <a:cxnSpLocks/>
          </p:cNvCxnSpPr>
          <p:nvPr/>
        </p:nvCxnSpPr>
        <p:spPr>
          <a:xfrm rot="10800000">
            <a:off x="6117198" y="4064116"/>
            <a:ext cx="1582636" cy="1283451"/>
          </a:xfrm>
          <a:prstGeom prst="bentConnector3">
            <a:avLst>
              <a:gd name="adj1" fmla="val 88037"/>
            </a:avLst>
          </a:prstGeom>
          <a:ln w="19050">
            <a:solidFill>
              <a:schemeClr val="accent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901F658C-E3E6-4E9C-A1A6-7BA81EA40F3D}"/>
              </a:ext>
            </a:extLst>
          </p:cNvPr>
          <p:cNvCxnSpPr>
            <a:cxnSpLocks/>
          </p:cNvCxnSpPr>
          <p:nvPr/>
        </p:nvCxnSpPr>
        <p:spPr>
          <a:xfrm>
            <a:off x="6117199" y="3685285"/>
            <a:ext cx="1584748" cy="1380495"/>
          </a:xfrm>
          <a:prstGeom prst="bentConnector3">
            <a:avLst>
              <a:gd name="adj1" fmla="val 21331"/>
            </a:avLst>
          </a:prstGeom>
          <a:ln w="19050">
            <a:solidFill>
              <a:schemeClr val="accent6"/>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430BE1-081D-4D13-9802-3CD7A671BEC6}"/>
              </a:ext>
            </a:extLst>
          </p:cNvPr>
          <p:cNvCxnSpPr>
            <a:cxnSpLocks/>
            <a:stCxn id="57" idx="0"/>
          </p:cNvCxnSpPr>
          <p:nvPr/>
        </p:nvCxnSpPr>
        <p:spPr>
          <a:xfrm flipV="1">
            <a:off x="5736201" y="4254705"/>
            <a:ext cx="1" cy="279004"/>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8" name="Rectangle 217">
            <a:extLst>
              <a:ext uri="{FF2B5EF4-FFF2-40B4-BE49-F238E27FC236}">
                <a16:creationId xmlns:a16="http://schemas.microsoft.com/office/drawing/2014/main" id="{8A6CC51F-841E-43F2-9EA8-BD890F26ADCE}"/>
              </a:ext>
            </a:extLst>
          </p:cNvPr>
          <p:cNvSpPr/>
          <p:nvPr/>
        </p:nvSpPr>
        <p:spPr>
          <a:xfrm>
            <a:off x="3047007" y="6243510"/>
            <a:ext cx="149271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0.0.0.0/0 – FW-EP</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B749420E-8D57-4DD4-9855-BAC28DC32377}"/>
              </a:ext>
            </a:extLst>
          </p:cNvPr>
          <p:cNvSpPr/>
          <p:nvPr/>
        </p:nvSpPr>
        <p:spPr>
          <a:xfrm>
            <a:off x="5088394" y="6245406"/>
            <a:ext cx="1333250"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0.0.0.0/0 – IGW</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2" name="Straight Connector 221">
            <a:extLst>
              <a:ext uri="{FF2B5EF4-FFF2-40B4-BE49-F238E27FC236}">
                <a16:creationId xmlns:a16="http://schemas.microsoft.com/office/drawing/2014/main" id="{E6F06B28-D209-4519-B49E-A02050195FD3}"/>
              </a:ext>
            </a:extLst>
          </p:cNvPr>
          <p:cNvCxnSpPr>
            <a:cxnSpLocks/>
          </p:cNvCxnSpPr>
          <p:nvPr/>
        </p:nvCxnSpPr>
        <p:spPr>
          <a:xfrm>
            <a:off x="8186500" y="5065780"/>
            <a:ext cx="437620" cy="10017"/>
          </a:xfrm>
          <a:prstGeom prst="line">
            <a:avLst/>
          </a:prstGeom>
          <a:ln>
            <a:solidFill>
              <a:schemeClr val="accent6"/>
            </a:solidFill>
            <a:prstDash val="sysDot"/>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3" name="Straight Connector 222">
            <a:extLst>
              <a:ext uri="{FF2B5EF4-FFF2-40B4-BE49-F238E27FC236}">
                <a16:creationId xmlns:a16="http://schemas.microsoft.com/office/drawing/2014/main" id="{581772F0-B247-4748-9E17-CA6C18F31C68}"/>
              </a:ext>
            </a:extLst>
          </p:cNvPr>
          <p:cNvCxnSpPr>
            <a:cxnSpLocks/>
          </p:cNvCxnSpPr>
          <p:nvPr/>
        </p:nvCxnSpPr>
        <p:spPr>
          <a:xfrm flipH="1">
            <a:off x="8186500" y="5370384"/>
            <a:ext cx="437620" cy="10017"/>
          </a:xfrm>
          <a:prstGeom prst="line">
            <a:avLst/>
          </a:prstGeom>
          <a:ln>
            <a:solidFill>
              <a:schemeClr val="accent2"/>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221" name="Group 220">
            <a:extLst>
              <a:ext uri="{FF2B5EF4-FFF2-40B4-BE49-F238E27FC236}">
                <a16:creationId xmlns:a16="http://schemas.microsoft.com/office/drawing/2014/main" id="{9E5407A1-77D0-4030-BC37-4C40442AA2C8}"/>
              </a:ext>
            </a:extLst>
          </p:cNvPr>
          <p:cNvGrpSpPr/>
          <p:nvPr/>
        </p:nvGrpSpPr>
        <p:grpSpPr>
          <a:xfrm>
            <a:off x="6568698" y="3609103"/>
            <a:ext cx="663772" cy="696536"/>
            <a:chOff x="6568698" y="3609103"/>
            <a:chExt cx="663772" cy="696536"/>
          </a:xfrm>
        </p:grpSpPr>
        <p:sp>
          <p:nvSpPr>
            <p:cNvPr id="89" name="TextBox 88">
              <a:extLst>
                <a:ext uri="{FF2B5EF4-FFF2-40B4-BE49-F238E27FC236}">
                  <a16:creationId xmlns:a16="http://schemas.microsoft.com/office/drawing/2014/main" id="{A3021E75-C74F-4E8D-8277-5E4DAEA84758}"/>
                </a:ext>
              </a:extLst>
            </p:cNvPr>
            <p:cNvSpPr txBox="1"/>
            <p:nvPr/>
          </p:nvSpPr>
          <p:spPr>
            <a:xfrm>
              <a:off x="6568698" y="4028640"/>
              <a:ext cx="66377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Logging</a:t>
              </a:r>
            </a:p>
          </p:txBody>
        </p:sp>
        <p:grpSp>
          <p:nvGrpSpPr>
            <p:cNvPr id="90" name="Picture Placeholder 85" descr="Log">
              <a:extLst>
                <a:ext uri="{FF2B5EF4-FFF2-40B4-BE49-F238E27FC236}">
                  <a16:creationId xmlns:a16="http://schemas.microsoft.com/office/drawing/2014/main" id="{5A155103-3C61-4207-85D3-A6083B60BFBF}"/>
                </a:ext>
              </a:extLst>
            </p:cNvPr>
            <p:cNvGrpSpPr/>
            <p:nvPr/>
          </p:nvGrpSpPr>
          <p:grpSpPr>
            <a:xfrm>
              <a:off x="6646366" y="3609103"/>
              <a:ext cx="370074" cy="419536"/>
              <a:chOff x="3204821" y="5260748"/>
              <a:chExt cx="530001" cy="600837"/>
            </a:xfrm>
            <a:solidFill>
              <a:schemeClr val="tx1"/>
            </a:solidFill>
          </p:grpSpPr>
          <p:grpSp>
            <p:nvGrpSpPr>
              <p:cNvPr id="91" name="Picture Placeholder 85">
                <a:extLst>
                  <a:ext uri="{FF2B5EF4-FFF2-40B4-BE49-F238E27FC236}">
                    <a16:creationId xmlns:a16="http://schemas.microsoft.com/office/drawing/2014/main" id="{BF743453-D41E-4854-BF11-9F03FDACE979}"/>
                  </a:ext>
                </a:extLst>
              </p:cNvPr>
              <p:cNvGrpSpPr/>
              <p:nvPr/>
            </p:nvGrpSpPr>
            <p:grpSpPr>
              <a:xfrm>
                <a:off x="3254786" y="5383445"/>
                <a:ext cx="187208" cy="65775"/>
                <a:chOff x="3254786" y="5383445"/>
                <a:chExt cx="187208" cy="65775"/>
              </a:xfrm>
              <a:grpFill/>
            </p:grpSpPr>
            <p:sp>
              <p:nvSpPr>
                <p:cNvPr id="101" name="Picture Placeholder 85">
                  <a:extLst>
                    <a:ext uri="{FF2B5EF4-FFF2-40B4-BE49-F238E27FC236}">
                      <a16:creationId xmlns:a16="http://schemas.microsoft.com/office/drawing/2014/main" id="{356747AF-64CB-414A-A8E7-4122B76B732B}"/>
                    </a:ext>
                  </a:extLst>
                </p:cNvPr>
                <p:cNvSpPr/>
                <p:nvPr/>
              </p:nvSpPr>
              <p:spPr>
                <a:xfrm>
                  <a:off x="3254786" y="5384078"/>
                  <a:ext cx="43639" cy="63878"/>
                </a:xfrm>
                <a:custGeom>
                  <a:avLst/>
                  <a:gdLst>
                    <a:gd name="connsiteX0" fmla="*/ 43640 w 43639"/>
                    <a:gd name="connsiteY0" fmla="*/ 55024 h 63878"/>
                    <a:gd name="connsiteX1" fmla="*/ 43640 w 43639"/>
                    <a:gd name="connsiteY1" fmla="*/ 63878 h 63878"/>
                    <a:gd name="connsiteX2" fmla="*/ 0 w 43639"/>
                    <a:gd name="connsiteY2" fmla="*/ 63878 h 63878"/>
                    <a:gd name="connsiteX3" fmla="*/ 0 w 43639"/>
                    <a:gd name="connsiteY3" fmla="*/ 0 h 63878"/>
                    <a:gd name="connsiteX4" fmla="*/ 9487 w 43639"/>
                    <a:gd name="connsiteY4" fmla="*/ 0 h 63878"/>
                    <a:gd name="connsiteX5" fmla="*/ 9487 w 43639"/>
                    <a:gd name="connsiteY5" fmla="*/ 55656 h 63878"/>
                    <a:gd name="connsiteX6" fmla="*/ 43640 w 43639"/>
                    <a:gd name="connsiteY6" fmla="*/ 55656 h 6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39" h="63878">
                      <a:moveTo>
                        <a:pt x="43640" y="55024"/>
                      </a:moveTo>
                      <a:lnTo>
                        <a:pt x="43640" y="63878"/>
                      </a:lnTo>
                      <a:lnTo>
                        <a:pt x="0" y="63878"/>
                      </a:lnTo>
                      <a:lnTo>
                        <a:pt x="0" y="0"/>
                      </a:lnTo>
                      <a:lnTo>
                        <a:pt x="9487" y="0"/>
                      </a:lnTo>
                      <a:lnTo>
                        <a:pt x="9487" y="55656"/>
                      </a:lnTo>
                      <a:lnTo>
                        <a:pt x="43640" y="55656"/>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Picture Placeholder 85">
                  <a:extLst>
                    <a:ext uri="{FF2B5EF4-FFF2-40B4-BE49-F238E27FC236}">
                      <a16:creationId xmlns:a16="http://schemas.microsoft.com/office/drawing/2014/main" id="{E3B3CE18-67C5-436A-B974-D6B81C0C0B9C}"/>
                    </a:ext>
                  </a:extLst>
                </p:cNvPr>
                <p:cNvSpPr/>
                <p:nvPr/>
              </p:nvSpPr>
              <p:spPr>
                <a:xfrm>
                  <a:off x="3306648" y="5383445"/>
                  <a:ext cx="65775" cy="65775"/>
                </a:xfrm>
                <a:custGeom>
                  <a:avLst/>
                  <a:gdLst>
                    <a:gd name="connsiteX0" fmla="*/ 16444 w 65775"/>
                    <a:gd name="connsiteY0" fmla="*/ 61349 h 65775"/>
                    <a:gd name="connsiteX1" fmla="*/ 4427 w 65775"/>
                    <a:gd name="connsiteY1" fmla="*/ 49332 h 65775"/>
                    <a:gd name="connsiteX2" fmla="*/ 0 w 65775"/>
                    <a:gd name="connsiteY2" fmla="*/ 32888 h 65775"/>
                    <a:gd name="connsiteX3" fmla="*/ 4427 w 65775"/>
                    <a:gd name="connsiteY3" fmla="*/ 16444 h 65775"/>
                    <a:gd name="connsiteX4" fmla="*/ 16444 w 65775"/>
                    <a:gd name="connsiteY4" fmla="*/ 4427 h 65775"/>
                    <a:gd name="connsiteX5" fmla="*/ 32888 w 65775"/>
                    <a:gd name="connsiteY5" fmla="*/ 0 h 65775"/>
                    <a:gd name="connsiteX6" fmla="*/ 49332 w 65775"/>
                    <a:gd name="connsiteY6" fmla="*/ 4427 h 65775"/>
                    <a:gd name="connsiteX7" fmla="*/ 61349 w 65775"/>
                    <a:gd name="connsiteY7" fmla="*/ 16444 h 65775"/>
                    <a:gd name="connsiteX8" fmla="*/ 65776 w 65775"/>
                    <a:gd name="connsiteY8" fmla="*/ 32888 h 65775"/>
                    <a:gd name="connsiteX9" fmla="*/ 61349 w 65775"/>
                    <a:gd name="connsiteY9" fmla="*/ 49332 h 65775"/>
                    <a:gd name="connsiteX10" fmla="*/ 49332 w 65775"/>
                    <a:gd name="connsiteY10" fmla="*/ 61349 h 65775"/>
                    <a:gd name="connsiteX11" fmla="*/ 32888 w 65775"/>
                    <a:gd name="connsiteY11" fmla="*/ 65776 h 65775"/>
                    <a:gd name="connsiteX12" fmla="*/ 16444 w 65775"/>
                    <a:gd name="connsiteY12" fmla="*/ 61349 h 65775"/>
                    <a:gd name="connsiteX13" fmla="*/ 44905 w 65775"/>
                    <a:gd name="connsiteY13" fmla="*/ 53759 h 65775"/>
                    <a:gd name="connsiteX14" fmla="*/ 53759 w 65775"/>
                    <a:gd name="connsiteY14" fmla="*/ 44905 h 65775"/>
                    <a:gd name="connsiteX15" fmla="*/ 56921 w 65775"/>
                    <a:gd name="connsiteY15" fmla="*/ 32888 h 65775"/>
                    <a:gd name="connsiteX16" fmla="*/ 53759 w 65775"/>
                    <a:gd name="connsiteY16" fmla="*/ 20871 h 65775"/>
                    <a:gd name="connsiteX17" fmla="*/ 44905 w 65775"/>
                    <a:gd name="connsiteY17" fmla="*/ 12017 h 65775"/>
                    <a:gd name="connsiteX18" fmla="*/ 32888 w 65775"/>
                    <a:gd name="connsiteY18" fmla="*/ 8854 h 65775"/>
                    <a:gd name="connsiteX19" fmla="*/ 20871 w 65775"/>
                    <a:gd name="connsiteY19" fmla="*/ 12017 h 65775"/>
                    <a:gd name="connsiteX20" fmla="*/ 12017 w 65775"/>
                    <a:gd name="connsiteY20" fmla="*/ 20871 h 65775"/>
                    <a:gd name="connsiteX21" fmla="*/ 8854 w 65775"/>
                    <a:gd name="connsiteY21" fmla="*/ 32888 h 65775"/>
                    <a:gd name="connsiteX22" fmla="*/ 12017 w 65775"/>
                    <a:gd name="connsiteY22" fmla="*/ 44905 h 65775"/>
                    <a:gd name="connsiteX23" fmla="*/ 20871 w 65775"/>
                    <a:gd name="connsiteY23" fmla="*/ 53759 h 65775"/>
                    <a:gd name="connsiteX24" fmla="*/ 32888 w 65775"/>
                    <a:gd name="connsiteY24" fmla="*/ 56921 h 65775"/>
                    <a:gd name="connsiteX25" fmla="*/ 44905 w 65775"/>
                    <a:gd name="connsiteY25" fmla="*/ 53759 h 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775" h="65775">
                      <a:moveTo>
                        <a:pt x="16444" y="61349"/>
                      </a:moveTo>
                      <a:cubicBezTo>
                        <a:pt x="11384" y="58186"/>
                        <a:pt x="6957" y="54392"/>
                        <a:pt x="4427" y="49332"/>
                      </a:cubicBezTo>
                      <a:cubicBezTo>
                        <a:pt x="1265" y="44272"/>
                        <a:pt x="0" y="38580"/>
                        <a:pt x="0" y="32888"/>
                      </a:cubicBezTo>
                      <a:cubicBezTo>
                        <a:pt x="0" y="27196"/>
                        <a:pt x="1265" y="21504"/>
                        <a:pt x="4427" y="16444"/>
                      </a:cubicBezTo>
                      <a:cubicBezTo>
                        <a:pt x="7590" y="11384"/>
                        <a:pt x="11384" y="7590"/>
                        <a:pt x="16444" y="4427"/>
                      </a:cubicBezTo>
                      <a:cubicBezTo>
                        <a:pt x="21504" y="1265"/>
                        <a:pt x="27196" y="0"/>
                        <a:pt x="32888" y="0"/>
                      </a:cubicBezTo>
                      <a:cubicBezTo>
                        <a:pt x="38580" y="0"/>
                        <a:pt x="44272" y="1265"/>
                        <a:pt x="49332" y="4427"/>
                      </a:cubicBezTo>
                      <a:cubicBezTo>
                        <a:pt x="54392" y="7590"/>
                        <a:pt x="58819" y="11384"/>
                        <a:pt x="61349" y="16444"/>
                      </a:cubicBezTo>
                      <a:cubicBezTo>
                        <a:pt x="63878" y="21504"/>
                        <a:pt x="65776" y="27196"/>
                        <a:pt x="65776" y="32888"/>
                      </a:cubicBezTo>
                      <a:cubicBezTo>
                        <a:pt x="65776" y="38580"/>
                        <a:pt x="64511" y="44272"/>
                        <a:pt x="61349" y="49332"/>
                      </a:cubicBezTo>
                      <a:cubicBezTo>
                        <a:pt x="58186" y="54392"/>
                        <a:pt x="54392" y="58819"/>
                        <a:pt x="49332" y="61349"/>
                      </a:cubicBezTo>
                      <a:cubicBezTo>
                        <a:pt x="44272" y="64511"/>
                        <a:pt x="38580" y="65776"/>
                        <a:pt x="32888" y="65776"/>
                      </a:cubicBezTo>
                      <a:cubicBezTo>
                        <a:pt x="27196" y="65776"/>
                        <a:pt x="21504" y="64511"/>
                        <a:pt x="16444" y="61349"/>
                      </a:cubicBezTo>
                      <a:close/>
                      <a:moveTo>
                        <a:pt x="44905" y="53759"/>
                      </a:moveTo>
                      <a:cubicBezTo>
                        <a:pt x="48699" y="51229"/>
                        <a:pt x="51229" y="48699"/>
                        <a:pt x="53759" y="44905"/>
                      </a:cubicBezTo>
                      <a:cubicBezTo>
                        <a:pt x="55656" y="41110"/>
                        <a:pt x="56921" y="37315"/>
                        <a:pt x="56921" y="32888"/>
                      </a:cubicBezTo>
                      <a:cubicBezTo>
                        <a:pt x="56921" y="28461"/>
                        <a:pt x="55656" y="24666"/>
                        <a:pt x="53759" y="20871"/>
                      </a:cubicBezTo>
                      <a:cubicBezTo>
                        <a:pt x="51862" y="17076"/>
                        <a:pt x="48699" y="13914"/>
                        <a:pt x="44905" y="12017"/>
                      </a:cubicBezTo>
                      <a:cubicBezTo>
                        <a:pt x="41110" y="9487"/>
                        <a:pt x="37315" y="8854"/>
                        <a:pt x="32888" y="8854"/>
                      </a:cubicBezTo>
                      <a:cubicBezTo>
                        <a:pt x="28461" y="8854"/>
                        <a:pt x="24666" y="10119"/>
                        <a:pt x="20871" y="12017"/>
                      </a:cubicBezTo>
                      <a:cubicBezTo>
                        <a:pt x="17076" y="14547"/>
                        <a:pt x="14547" y="17076"/>
                        <a:pt x="12017" y="20871"/>
                      </a:cubicBezTo>
                      <a:cubicBezTo>
                        <a:pt x="10119" y="24666"/>
                        <a:pt x="8854" y="28461"/>
                        <a:pt x="8854" y="32888"/>
                      </a:cubicBezTo>
                      <a:cubicBezTo>
                        <a:pt x="8854" y="37315"/>
                        <a:pt x="10119" y="41110"/>
                        <a:pt x="12017" y="44905"/>
                      </a:cubicBezTo>
                      <a:cubicBezTo>
                        <a:pt x="13914" y="48699"/>
                        <a:pt x="17076" y="51862"/>
                        <a:pt x="20871" y="53759"/>
                      </a:cubicBezTo>
                      <a:cubicBezTo>
                        <a:pt x="24666" y="56289"/>
                        <a:pt x="28461" y="56921"/>
                        <a:pt x="32888" y="56921"/>
                      </a:cubicBezTo>
                      <a:cubicBezTo>
                        <a:pt x="37315" y="56921"/>
                        <a:pt x="41110" y="55656"/>
                        <a:pt x="44905" y="53759"/>
                      </a:cubicBez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Picture Placeholder 85">
                  <a:extLst>
                    <a:ext uri="{FF2B5EF4-FFF2-40B4-BE49-F238E27FC236}">
                      <a16:creationId xmlns:a16="http://schemas.microsoft.com/office/drawing/2014/main" id="{A3BAA30F-06D4-46F0-AEB5-E5ACE0D4C935}"/>
                    </a:ext>
                  </a:extLst>
                </p:cNvPr>
                <p:cNvSpPr/>
                <p:nvPr/>
              </p:nvSpPr>
              <p:spPr>
                <a:xfrm>
                  <a:off x="3383808" y="5383445"/>
                  <a:ext cx="58186" cy="65775"/>
                </a:xfrm>
                <a:custGeom>
                  <a:avLst/>
                  <a:gdLst>
                    <a:gd name="connsiteX0" fmla="*/ 31623 w 58186"/>
                    <a:gd name="connsiteY0" fmla="*/ 30358 h 65775"/>
                    <a:gd name="connsiteX1" fmla="*/ 58186 w 58186"/>
                    <a:gd name="connsiteY1" fmla="*/ 30358 h 65775"/>
                    <a:gd name="connsiteX2" fmla="*/ 58186 w 58186"/>
                    <a:gd name="connsiteY2" fmla="*/ 55656 h 65775"/>
                    <a:gd name="connsiteX3" fmla="*/ 46802 w 58186"/>
                    <a:gd name="connsiteY3" fmla="*/ 63246 h 65775"/>
                    <a:gd name="connsiteX4" fmla="*/ 32888 w 58186"/>
                    <a:gd name="connsiteY4" fmla="*/ 65776 h 65775"/>
                    <a:gd name="connsiteX5" fmla="*/ 16444 w 58186"/>
                    <a:gd name="connsiteY5" fmla="*/ 61349 h 65775"/>
                    <a:gd name="connsiteX6" fmla="*/ 4427 w 58186"/>
                    <a:gd name="connsiteY6" fmla="*/ 49332 h 65775"/>
                    <a:gd name="connsiteX7" fmla="*/ 0 w 58186"/>
                    <a:gd name="connsiteY7" fmla="*/ 32888 h 65775"/>
                    <a:gd name="connsiteX8" fmla="*/ 4427 w 58186"/>
                    <a:gd name="connsiteY8" fmla="*/ 16444 h 65775"/>
                    <a:gd name="connsiteX9" fmla="*/ 16444 w 58186"/>
                    <a:gd name="connsiteY9" fmla="*/ 4427 h 65775"/>
                    <a:gd name="connsiteX10" fmla="*/ 32888 w 58186"/>
                    <a:gd name="connsiteY10" fmla="*/ 0 h 65775"/>
                    <a:gd name="connsiteX11" fmla="*/ 46802 w 58186"/>
                    <a:gd name="connsiteY11" fmla="*/ 2530 h 65775"/>
                    <a:gd name="connsiteX12" fmla="*/ 58186 w 58186"/>
                    <a:gd name="connsiteY12" fmla="*/ 10119 h 65775"/>
                    <a:gd name="connsiteX13" fmla="*/ 51862 w 58186"/>
                    <a:gd name="connsiteY13" fmla="*/ 16444 h 65775"/>
                    <a:gd name="connsiteX14" fmla="*/ 43640 w 58186"/>
                    <a:gd name="connsiteY14" fmla="*/ 10752 h 65775"/>
                    <a:gd name="connsiteX15" fmla="*/ 33520 w 58186"/>
                    <a:gd name="connsiteY15" fmla="*/ 8854 h 65775"/>
                    <a:gd name="connsiteX16" fmla="*/ 21504 w 58186"/>
                    <a:gd name="connsiteY16" fmla="*/ 12017 h 65775"/>
                    <a:gd name="connsiteX17" fmla="*/ 12649 w 58186"/>
                    <a:gd name="connsiteY17" fmla="*/ 20871 h 65775"/>
                    <a:gd name="connsiteX18" fmla="*/ 9487 w 58186"/>
                    <a:gd name="connsiteY18" fmla="*/ 32888 h 65775"/>
                    <a:gd name="connsiteX19" fmla="*/ 12649 w 58186"/>
                    <a:gd name="connsiteY19" fmla="*/ 44905 h 65775"/>
                    <a:gd name="connsiteX20" fmla="*/ 21504 w 58186"/>
                    <a:gd name="connsiteY20" fmla="*/ 53759 h 65775"/>
                    <a:gd name="connsiteX21" fmla="*/ 33520 w 58186"/>
                    <a:gd name="connsiteY21" fmla="*/ 56921 h 65775"/>
                    <a:gd name="connsiteX22" fmla="*/ 41742 w 58186"/>
                    <a:gd name="connsiteY22" fmla="*/ 55656 h 65775"/>
                    <a:gd name="connsiteX23" fmla="*/ 49332 w 58186"/>
                    <a:gd name="connsiteY23" fmla="*/ 51862 h 65775"/>
                    <a:gd name="connsiteX24" fmla="*/ 49332 w 58186"/>
                    <a:gd name="connsiteY24" fmla="*/ 38580 h 65775"/>
                    <a:gd name="connsiteX25" fmla="*/ 32255 w 58186"/>
                    <a:gd name="connsiteY25" fmla="*/ 38580 h 65775"/>
                    <a:gd name="connsiteX26" fmla="*/ 32255 w 58186"/>
                    <a:gd name="connsiteY26" fmla="*/ 30358 h 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186" h="65775">
                      <a:moveTo>
                        <a:pt x="31623" y="30358"/>
                      </a:moveTo>
                      <a:lnTo>
                        <a:pt x="58186" y="30358"/>
                      </a:lnTo>
                      <a:lnTo>
                        <a:pt x="58186" y="55656"/>
                      </a:lnTo>
                      <a:cubicBezTo>
                        <a:pt x="55024" y="58819"/>
                        <a:pt x="51229" y="61349"/>
                        <a:pt x="46802" y="63246"/>
                      </a:cubicBezTo>
                      <a:cubicBezTo>
                        <a:pt x="42375" y="65143"/>
                        <a:pt x="37315" y="65776"/>
                        <a:pt x="32888" y="65776"/>
                      </a:cubicBezTo>
                      <a:cubicBezTo>
                        <a:pt x="27196" y="65776"/>
                        <a:pt x="21504" y="64511"/>
                        <a:pt x="16444" y="61349"/>
                      </a:cubicBezTo>
                      <a:cubicBezTo>
                        <a:pt x="11384" y="58186"/>
                        <a:pt x="6957" y="54392"/>
                        <a:pt x="4427" y="49332"/>
                      </a:cubicBezTo>
                      <a:cubicBezTo>
                        <a:pt x="1265" y="44272"/>
                        <a:pt x="0" y="38580"/>
                        <a:pt x="0" y="32888"/>
                      </a:cubicBezTo>
                      <a:cubicBezTo>
                        <a:pt x="0" y="27196"/>
                        <a:pt x="1265" y="21504"/>
                        <a:pt x="4427" y="16444"/>
                      </a:cubicBezTo>
                      <a:cubicBezTo>
                        <a:pt x="7590" y="11384"/>
                        <a:pt x="11384" y="7590"/>
                        <a:pt x="16444" y="4427"/>
                      </a:cubicBezTo>
                      <a:cubicBezTo>
                        <a:pt x="21504" y="1265"/>
                        <a:pt x="27196" y="0"/>
                        <a:pt x="32888" y="0"/>
                      </a:cubicBezTo>
                      <a:cubicBezTo>
                        <a:pt x="37315" y="0"/>
                        <a:pt x="42375" y="632"/>
                        <a:pt x="46802" y="2530"/>
                      </a:cubicBezTo>
                      <a:cubicBezTo>
                        <a:pt x="51229" y="4427"/>
                        <a:pt x="55024" y="6957"/>
                        <a:pt x="58186" y="10119"/>
                      </a:cubicBezTo>
                      <a:lnTo>
                        <a:pt x="51862" y="16444"/>
                      </a:lnTo>
                      <a:cubicBezTo>
                        <a:pt x="49964" y="13914"/>
                        <a:pt x="46802" y="12017"/>
                        <a:pt x="43640" y="10752"/>
                      </a:cubicBezTo>
                      <a:cubicBezTo>
                        <a:pt x="40477" y="9487"/>
                        <a:pt x="36683" y="8854"/>
                        <a:pt x="33520" y="8854"/>
                      </a:cubicBezTo>
                      <a:cubicBezTo>
                        <a:pt x="29093" y="8854"/>
                        <a:pt x="25298" y="10119"/>
                        <a:pt x="21504" y="12017"/>
                      </a:cubicBezTo>
                      <a:cubicBezTo>
                        <a:pt x="17709" y="14547"/>
                        <a:pt x="15179" y="17076"/>
                        <a:pt x="12649" y="20871"/>
                      </a:cubicBezTo>
                      <a:cubicBezTo>
                        <a:pt x="10752" y="24666"/>
                        <a:pt x="9487" y="28461"/>
                        <a:pt x="9487" y="32888"/>
                      </a:cubicBezTo>
                      <a:cubicBezTo>
                        <a:pt x="9487" y="37315"/>
                        <a:pt x="10752" y="41110"/>
                        <a:pt x="12649" y="44905"/>
                      </a:cubicBezTo>
                      <a:cubicBezTo>
                        <a:pt x="14547" y="48699"/>
                        <a:pt x="17709" y="51862"/>
                        <a:pt x="21504" y="53759"/>
                      </a:cubicBezTo>
                      <a:cubicBezTo>
                        <a:pt x="25298" y="56289"/>
                        <a:pt x="29093" y="56921"/>
                        <a:pt x="33520" y="56921"/>
                      </a:cubicBezTo>
                      <a:cubicBezTo>
                        <a:pt x="36050" y="56921"/>
                        <a:pt x="39213" y="56289"/>
                        <a:pt x="41742" y="55656"/>
                      </a:cubicBezTo>
                      <a:cubicBezTo>
                        <a:pt x="44272" y="55024"/>
                        <a:pt x="46802" y="53127"/>
                        <a:pt x="49332" y="51862"/>
                      </a:cubicBezTo>
                      <a:lnTo>
                        <a:pt x="49332" y="38580"/>
                      </a:lnTo>
                      <a:lnTo>
                        <a:pt x="32255" y="38580"/>
                      </a:lnTo>
                      <a:lnTo>
                        <a:pt x="32255" y="30358"/>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2" name="Picture Placeholder 85">
                <a:extLst>
                  <a:ext uri="{FF2B5EF4-FFF2-40B4-BE49-F238E27FC236}">
                    <a16:creationId xmlns:a16="http://schemas.microsoft.com/office/drawing/2014/main" id="{8DA6B46C-561F-4D82-9770-8A38EBE82391}"/>
                  </a:ext>
                </a:extLst>
              </p:cNvPr>
              <p:cNvSpPr/>
              <p:nvPr/>
            </p:nvSpPr>
            <p:spPr>
              <a:xfrm>
                <a:off x="3344595" y="5260748"/>
                <a:ext cx="390227" cy="600837"/>
              </a:xfrm>
              <a:custGeom>
                <a:avLst/>
                <a:gdLst>
                  <a:gd name="connsiteX0" fmla="*/ 309905 w 390227"/>
                  <a:gd name="connsiteY0" fmla="*/ 0 h 600837"/>
                  <a:gd name="connsiteX1" fmla="*/ 0 w 390227"/>
                  <a:gd name="connsiteY1" fmla="*/ 0 h 600837"/>
                  <a:gd name="connsiteX2" fmla="*/ 0 w 390227"/>
                  <a:gd name="connsiteY2" fmla="*/ 49964 h 600837"/>
                  <a:gd name="connsiteX3" fmla="*/ 16444 w 390227"/>
                  <a:gd name="connsiteY3" fmla="*/ 49964 h 600837"/>
                  <a:gd name="connsiteX4" fmla="*/ 16444 w 390227"/>
                  <a:gd name="connsiteY4" fmla="*/ 16444 h 600837"/>
                  <a:gd name="connsiteX5" fmla="*/ 287769 w 390227"/>
                  <a:gd name="connsiteY5" fmla="*/ 16444 h 600837"/>
                  <a:gd name="connsiteX6" fmla="*/ 287769 w 390227"/>
                  <a:gd name="connsiteY6" fmla="*/ 96766 h 600837"/>
                  <a:gd name="connsiteX7" fmla="*/ 373151 w 390227"/>
                  <a:gd name="connsiteY7" fmla="*/ 96766 h 600837"/>
                  <a:gd name="connsiteX8" fmla="*/ 373151 w 390227"/>
                  <a:gd name="connsiteY8" fmla="*/ 583761 h 600837"/>
                  <a:gd name="connsiteX9" fmla="*/ 16444 w 390227"/>
                  <a:gd name="connsiteY9" fmla="*/ 583761 h 600837"/>
                  <a:gd name="connsiteX10" fmla="*/ 16444 w 390227"/>
                  <a:gd name="connsiteY10" fmla="*/ 254881 h 600837"/>
                  <a:gd name="connsiteX11" fmla="*/ 0 w 390227"/>
                  <a:gd name="connsiteY11" fmla="*/ 254881 h 600837"/>
                  <a:gd name="connsiteX12" fmla="*/ 0 w 390227"/>
                  <a:gd name="connsiteY12" fmla="*/ 600837 h 600837"/>
                  <a:gd name="connsiteX13" fmla="*/ 390228 w 390227"/>
                  <a:gd name="connsiteY13" fmla="*/ 600837 h 600837"/>
                  <a:gd name="connsiteX14" fmla="*/ 390228 w 390227"/>
                  <a:gd name="connsiteY14" fmla="*/ 89809 h 600837"/>
                  <a:gd name="connsiteX15" fmla="*/ 309905 w 390227"/>
                  <a:gd name="connsiteY15" fmla="*/ 0 h 600837"/>
                  <a:gd name="connsiteX16" fmla="*/ 304846 w 390227"/>
                  <a:gd name="connsiteY16" fmla="*/ 19606 h 600837"/>
                  <a:gd name="connsiteX17" fmla="*/ 359237 w 390227"/>
                  <a:gd name="connsiteY17" fmla="*/ 80322 h 600837"/>
                  <a:gd name="connsiteX18" fmla="*/ 304846 w 390227"/>
                  <a:gd name="connsiteY18" fmla="*/ 80322 h 600837"/>
                  <a:gd name="connsiteX19" fmla="*/ 304846 w 390227"/>
                  <a:gd name="connsiteY19" fmla="*/ 1960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0227" h="600837">
                    <a:moveTo>
                      <a:pt x="309905" y="0"/>
                    </a:moveTo>
                    <a:lnTo>
                      <a:pt x="0" y="0"/>
                    </a:lnTo>
                    <a:lnTo>
                      <a:pt x="0" y="49964"/>
                    </a:lnTo>
                    <a:lnTo>
                      <a:pt x="16444" y="49964"/>
                    </a:lnTo>
                    <a:lnTo>
                      <a:pt x="16444" y="16444"/>
                    </a:lnTo>
                    <a:lnTo>
                      <a:pt x="287769" y="16444"/>
                    </a:lnTo>
                    <a:lnTo>
                      <a:pt x="287769" y="96766"/>
                    </a:lnTo>
                    <a:lnTo>
                      <a:pt x="373151" y="96766"/>
                    </a:lnTo>
                    <a:lnTo>
                      <a:pt x="373151" y="583761"/>
                    </a:lnTo>
                    <a:lnTo>
                      <a:pt x="16444" y="583761"/>
                    </a:lnTo>
                    <a:lnTo>
                      <a:pt x="16444" y="254881"/>
                    </a:lnTo>
                    <a:lnTo>
                      <a:pt x="0" y="254881"/>
                    </a:lnTo>
                    <a:lnTo>
                      <a:pt x="0" y="600837"/>
                    </a:lnTo>
                    <a:lnTo>
                      <a:pt x="390228" y="600837"/>
                    </a:lnTo>
                    <a:lnTo>
                      <a:pt x="390228" y="89809"/>
                    </a:lnTo>
                    <a:lnTo>
                      <a:pt x="309905" y="0"/>
                    </a:lnTo>
                    <a:close/>
                    <a:moveTo>
                      <a:pt x="304846" y="19606"/>
                    </a:moveTo>
                    <a:lnTo>
                      <a:pt x="359237" y="80322"/>
                    </a:lnTo>
                    <a:lnTo>
                      <a:pt x="304846" y="80322"/>
                    </a:lnTo>
                    <a:lnTo>
                      <a:pt x="304846" y="19606"/>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3" name="Picture Placeholder 85">
                <a:extLst>
                  <a:ext uri="{FF2B5EF4-FFF2-40B4-BE49-F238E27FC236}">
                    <a16:creationId xmlns:a16="http://schemas.microsoft.com/office/drawing/2014/main" id="{B1D967D2-F7C3-4418-AAC2-35353F5C1B66}"/>
                  </a:ext>
                </a:extLst>
              </p:cNvPr>
              <p:cNvGrpSpPr/>
              <p:nvPr/>
            </p:nvGrpSpPr>
            <p:grpSpPr>
              <a:xfrm>
                <a:off x="3412268" y="5443529"/>
                <a:ext cx="267530" cy="349750"/>
                <a:chOff x="3412268" y="5443529"/>
                <a:chExt cx="267530" cy="349750"/>
              </a:xfrm>
              <a:grpFill/>
            </p:grpSpPr>
            <p:sp>
              <p:nvSpPr>
                <p:cNvPr id="95" name="Picture Placeholder 85">
                  <a:extLst>
                    <a:ext uri="{FF2B5EF4-FFF2-40B4-BE49-F238E27FC236}">
                      <a16:creationId xmlns:a16="http://schemas.microsoft.com/office/drawing/2014/main" id="{3E12FC6A-42CC-41CF-AC4C-B37BFF70261C}"/>
                    </a:ext>
                  </a:extLst>
                </p:cNvPr>
                <p:cNvSpPr/>
                <p:nvPr/>
              </p:nvSpPr>
              <p:spPr>
                <a:xfrm>
                  <a:off x="3412268" y="5643387"/>
                  <a:ext cx="266898" cy="16443"/>
                </a:xfrm>
                <a:custGeom>
                  <a:avLst/>
                  <a:gdLst>
                    <a:gd name="connsiteX0" fmla="*/ 0 w 266898"/>
                    <a:gd name="connsiteY0" fmla="*/ 0 h 16443"/>
                    <a:gd name="connsiteX1" fmla="*/ 266898 w 266898"/>
                    <a:gd name="connsiteY1" fmla="*/ 0 h 16443"/>
                    <a:gd name="connsiteX2" fmla="*/ 266898 w 266898"/>
                    <a:gd name="connsiteY2" fmla="*/ 16444 h 16443"/>
                    <a:gd name="connsiteX3" fmla="*/ 0 w 266898"/>
                    <a:gd name="connsiteY3" fmla="*/ 16444 h 16443"/>
                  </a:gdLst>
                  <a:ahLst/>
                  <a:cxnLst>
                    <a:cxn ang="0">
                      <a:pos x="connsiteX0" y="connsiteY0"/>
                    </a:cxn>
                    <a:cxn ang="0">
                      <a:pos x="connsiteX1" y="connsiteY1"/>
                    </a:cxn>
                    <a:cxn ang="0">
                      <a:pos x="connsiteX2" y="connsiteY2"/>
                    </a:cxn>
                    <a:cxn ang="0">
                      <a:pos x="connsiteX3" y="connsiteY3"/>
                    </a:cxn>
                  </a:cxnLst>
                  <a:rect l="l" t="t" r="r" b="b"/>
                  <a:pathLst>
                    <a:path w="266898" h="16443">
                      <a:moveTo>
                        <a:pt x="0" y="0"/>
                      </a:moveTo>
                      <a:lnTo>
                        <a:pt x="266898" y="0"/>
                      </a:lnTo>
                      <a:lnTo>
                        <a:pt x="266898"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Picture Placeholder 85">
                  <a:extLst>
                    <a:ext uri="{FF2B5EF4-FFF2-40B4-BE49-F238E27FC236}">
                      <a16:creationId xmlns:a16="http://schemas.microsoft.com/office/drawing/2014/main" id="{DED23971-4C56-47D2-A7D0-5E9886F72D88}"/>
                    </a:ext>
                  </a:extLst>
                </p:cNvPr>
                <p:cNvSpPr/>
                <p:nvPr/>
              </p:nvSpPr>
              <p:spPr>
                <a:xfrm>
                  <a:off x="3412268" y="5710427"/>
                  <a:ext cx="266898" cy="16443"/>
                </a:xfrm>
                <a:custGeom>
                  <a:avLst/>
                  <a:gdLst>
                    <a:gd name="connsiteX0" fmla="*/ 0 w 266898"/>
                    <a:gd name="connsiteY0" fmla="*/ 0 h 16443"/>
                    <a:gd name="connsiteX1" fmla="*/ 266898 w 266898"/>
                    <a:gd name="connsiteY1" fmla="*/ 0 h 16443"/>
                    <a:gd name="connsiteX2" fmla="*/ 266898 w 266898"/>
                    <a:gd name="connsiteY2" fmla="*/ 16444 h 16443"/>
                    <a:gd name="connsiteX3" fmla="*/ 0 w 266898"/>
                    <a:gd name="connsiteY3" fmla="*/ 16444 h 16443"/>
                  </a:gdLst>
                  <a:ahLst/>
                  <a:cxnLst>
                    <a:cxn ang="0">
                      <a:pos x="connsiteX0" y="connsiteY0"/>
                    </a:cxn>
                    <a:cxn ang="0">
                      <a:pos x="connsiteX1" y="connsiteY1"/>
                    </a:cxn>
                    <a:cxn ang="0">
                      <a:pos x="connsiteX2" y="connsiteY2"/>
                    </a:cxn>
                    <a:cxn ang="0">
                      <a:pos x="connsiteX3" y="connsiteY3"/>
                    </a:cxn>
                  </a:cxnLst>
                  <a:rect l="l" t="t" r="r" b="b"/>
                  <a:pathLst>
                    <a:path w="266898" h="16443">
                      <a:moveTo>
                        <a:pt x="0" y="0"/>
                      </a:moveTo>
                      <a:lnTo>
                        <a:pt x="266898" y="0"/>
                      </a:lnTo>
                      <a:lnTo>
                        <a:pt x="266898"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Picture Placeholder 85">
                  <a:extLst>
                    <a:ext uri="{FF2B5EF4-FFF2-40B4-BE49-F238E27FC236}">
                      <a16:creationId xmlns:a16="http://schemas.microsoft.com/office/drawing/2014/main" id="{DE988AB0-DABA-474B-8A5F-5292D245C9D7}"/>
                    </a:ext>
                  </a:extLst>
                </p:cNvPr>
                <p:cNvSpPr/>
                <p:nvPr/>
              </p:nvSpPr>
              <p:spPr>
                <a:xfrm>
                  <a:off x="3412268" y="5776836"/>
                  <a:ext cx="266898" cy="16443"/>
                </a:xfrm>
                <a:custGeom>
                  <a:avLst/>
                  <a:gdLst>
                    <a:gd name="connsiteX0" fmla="*/ 0 w 266898"/>
                    <a:gd name="connsiteY0" fmla="*/ 0 h 16443"/>
                    <a:gd name="connsiteX1" fmla="*/ 266898 w 266898"/>
                    <a:gd name="connsiteY1" fmla="*/ 0 h 16443"/>
                    <a:gd name="connsiteX2" fmla="*/ 266898 w 266898"/>
                    <a:gd name="connsiteY2" fmla="*/ 16444 h 16443"/>
                    <a:gd name="connsiteX3" fmla="*/ 0 w 266898"/>
                    <a:gd name="connsiteY3" fmla="*/ 16444 h 16443"/>
                  </a:gdLst>
                  <a:ahLst/>
                  <a:cxnLst>
                    <a:cxn ang="0">
                      <a:pos x="connsiteX0" y="connsiteY0"/>
                    </a:cxn>
                    <a:cxn ang="0">
                      <a:pos x="connsiteX1" y="connsiteY1"/>
                    </a:cxn>
                    <a:cxn ang="0">
                      <a:pos x="connsiteX2" y="connsiteY2"/>
                    </a:cxn>
                    <a:cxn ang="0">
                      <a:pos x="connsiteX3" y="connsiteY3"/>
                    </a:cxn>
                  </a:cxnLst>
                  <a:rect l="l" t="t" r="r" b="b"/>
                  <a:pathLst>
                    <a:path w="266898" h="16443">
                      <a:moveTo>
                        <a:pt x="0" y="0"/>
                      </a:moveTo>
                      <a:lnTo>
                        <a:pt x="266898" y="0"/>
                      </a:lnTo>
                      <a:lnTo>
                        <a:pt x="266898"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Picture Placeholder 85">
                  <a:extLst>
                    <a:ext uri="{FF2B5EF4-FFF2-40B4-BE49-F238E27FC236}">
                      <a16:creationId xmlns:a16="http://schemas.microsoft.com/office/drawing/2014/main" id="{265273C0-56BC-40FE-9853-159E733F2C0A}"/>
                    </a:ext>
                  </a:extLst>
                </p:cNvPr>
                <p:cNvSpPr/>
                <p:nvPr/>
              </p:nvSpPr>
              <p:spPr>
                <a:xfrm>
                  <a:off x="3416696" y="5576978"/>
                  <a:ext cx="262470" cy="16443"/>
                </a:xfrm>
                <a:custGeom>
                  <a:avLst/>
                  <a:gdLst>
                    <a:gd name="connsiteX0" fmla="*/ 0 w 262470"/>
                    <a:gd name="connsiteY0" fmla="*/ 0 h 16443"/>
                    <a:gd name="connsiteX1" fmla="*/ 262471 w 262470"/>
                    <a:gd name="connsiteY1" fmla="*/ 0 h 16443"/>
                    <a:gd name="connsiteX2" fmla="*/ 262471 w 262470"/>
                    <a:gd name="connsiteY2" fmla="*/ 16444 h 16443"/>
                    <a:gd name="connsiteX3" fmla="*/ 0 w 262470"/>
                    <a:gd name="connsiteY3" fmla="*/ 16444 h 16443"/>
                  </a:gdLst>
                  <a:ahLst/>
                  <a:cxnLst>
                    <a:cxn ang="0">
                      <a:pos x="connsiteX0" y="connsiteY0"/>
                    </a:cxn>
                    <a:cxn ang="0">
                      <a:pos x="connsiteX1" y="connsiteY1"/>
                    </a:cxn>
                    <a:cxn ang="0">
                      <a:pos x="connsiteX2" y="connsiteY2"/>
                    </a:cxn>
                    <a:cxn ang="0">
                      <a:pos x="connsiteX3" y="connsiteY3"/>
                    </a:cxn>
                  </a:cxnLst>
                  <a:rect l="l" t="t" r="r" b="b"/>
                  <a:pathLst>
                    <a:path w="262470" h="16443">
                      <a:moveTo>
                        <a:pt x="0" y="0"/>
                      </a:moveTo>
                      <a:lnTo>
                        <a:pt x="262471" y="0"/>
                      </a:lnTo>
                      <a:lnTo>
                        <a:pt x="262471"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Picture Placeholder 85">
                  <a:extLst>
                    <a:ext uri="{FF2B5EF4-FFF2-40B4-BE49-F238E27FC236}">
                      <a16:creationId xmlns:a16="http://schemas.microsoft.com/office/drawing/2014/main" id="{79266A57-FC06-44C5-B5FC-AB8E7586A95B}"/>
                    </a:ext>
                  </a:extLst>
                </p:cNvPr>
                <p:cNvSpPr/>
                <p:nvPr/>
              </p:nvSpPr>
              <p:spPr>
                <a:xfrm>
                  <a:off x="3558999" y="5509937"/>
                  <a:ext cx="120799" cy="16443"/>
                </a:xfrm>
                <a:custGeom>
                  <a:avLst/>
                  <a:gdLst>
                    <a:gd name="connsiteX0" fmla="*/ 0 w 120799"/>
                    <a:gd name="connsiteY0" fmla="*/ 0 h 16443"/>
                    <a:gd name="connsiteX1" fmla="*/ 120800 w 120799"/>
                    <a:gd name="connsiteY1" fmla="*/ 0 h 16443"/>
                    <a:gd name="connsiteX2" fmla="*/ 120800 w 120799"/>
                    <a:gd name="connsiteY2" fmla="*/ 16444 h 16443"/>
                    <a:gd name="connsiteX3" fmla="*/ 0 w 120799"/>
                    <a:gd name="connsiteY3" fmla="*/ 16444 h 16443"/>
                  </a:gdLst>
                  <a:ahLst/>
                  <a:cxnLst>
                    <a:cxn ang="0">
                      <a:pos x="connsiteX0" y="connsiteY0"/>
                    </a:cxn>
                    <a:cxn ang="0">
                      <a:pos x="connsiteX1" y="connsiteY1"/>
                    </a:cxn>
                    <a:cxn ang="0">
                      <a:pos x="connsiteX2" y="connsiteY2"/>
                    </a:cxn>
                    <a:cxn ang="0">
                      <a:pos x="connsiteX3" y="connsiteY3"/>
                    </a:cxn>
                  </a:cxnLst>
                  <a:rect l="l" t="t" r="r" b="b"/>
                  <a:pathLst>
                    <a:path w="120799" h="16443">
                      <a:moveTo>
                        <a:pt x="0" y="0"/>
                      </a:moveTo>
                      <a:lnTo>
                        <a:pt x="120800" y="0"/>
                      </a:lnTo>
                      <a:lnTo>
                        <a:pt x="120800"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Picture Placeholder 85">
                  <a:extLst>
                    <a:ext uri="{FF2B5EF4-FFF2-40B4-BE49-F238E27FC236}">
                      <a16:creationId xmlns:a16="http://schemas.microsoft.com/office/drawing/2014/main" id="{37BE4045-E785-464E-8DC4-B38A21F842E0}"/>
                    </a:ext>
                  </a:extLst>
                </p:cNvPr>
                <p:cNvSpPr/>
                <p:nvPr/>
              </p:nvSpPr>
              <p:spPr>
                <a:xfrm>
                  <a:off x="3591255" y="5443529"/>
                  <a:ext cx="88544" cy="16443"/>
                </a:xfrm>
                <a:custGeom>
                  <a:avLst/>
                  <a:gdLst>
                    <a:gd name="connsiteX0" fmla="*/ 0 w 88544"/>
                    <a:gd name="connsiteY0" fmla="*/ 0 h 16443"/>
                    <a:gd name="connsiteX1" fmla="*/ 88544 w 88544"/>
                    <a:gd name="connsiteY1" fmla="*/ 0 h 16443"/>
                    <a:gd name="connsiteX2" fmla="*/ 88544 w 88544"/>
                    <a:gd name="connsiteY2" fmla="*/ 16444 h 16443"/>
                    <a:gd name="connsiteX3" fmla="*/ 0 w 88544"/>
                    <a:gd name="connsiteY3" fmla="*/ 16444 h 16443"/>
                  </a:gdLst>
                  <a:ahLst/>
                  <a:cxnLst>
                    <a:cxn ang="0">
                      <a:pos x="connsiteX0" y="connsiteY0"/>
                    </a:cxn>
                    <a:cxn ang="0">
                      <a:pos x="connsiteX1" y="connsiteY1"/>
                    </a:cxn>
                    <a:cxn ang="0">
                      <a:pos x="connsiteX2" y="connsiteY2"/>
                    </a:cxn>
                    <a:cxn ang="0">
                      <a:pos x="connsiteX3" y="connsiteY3"/>
                    </a:cxn>
                  </a:cxnLst>
                  <a:rect l="l" t="t" r="r" b="b"/>
                  <a:pathLst>
                    <a:path w="88544" h="16443">
                      <a:moveTo>
                        <a:pt x="0" y="0"/>
                      </a:moveTo>
                      <a:lnTo>
                        <a:pt x="88544" y="0"/>
                      </a:lnTo>
                      <a:lnTo>
                        <a:pt x="88544"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4" name="Picture Placeholder 85">
                <a:extLst>
                  <a:ext uri="{FF2B5EF4-FFF2-40B4-BE49-F238E27FC236}">
                    <a16:creationId xmlns:a16="http://schemas.microsoft.com/office/drawing/2014/main" id="{91FDD60A-2871-4128-ADAC-35CAD5980C72}"/>
                  </a:ext>
                </a:extLst>
              </p:cNvPr>
              <p:cNvSpPr/>
              <p:nvPr/>
            </p:nvSpPr>
            <p:spPr>
              <a:xfrm>
                <a:off x="3204821" y="5329686"/>
                <a:ext cx="290299" cy="163174"/>
              </a:xfrm>
              <a:custGeom>
                <a:avLst/>
                <a:gdLst>
                  <a:gd name="connsiteX0" fmla="*/ 289034 w 290299"/>
                  <a:gd name="connsiteY0" fmla="*/ 163175 h 163174"/>
                  <a:gd name="connsiteX1" fmla="*/ 0 w 290299"/>
                  <a:gd name="connsiteY1" fmla="*/ 163175 h 163174"/>
                  <a:gd name="connsiteX2" fmla="*/ 0 w 290299"/>
                  <a:gd name="connsiteY2" fmla="*/ 0 h 163174"/>
                  <a:gd name="connsiteX3" fmla="*/ 290299 w 290299"/>
                  <a:gd name="connsiteY3" fmla="*/ 0 h 163174"/>
                  <a:gd name="connsiteX4" fmla="*/ 290299 w 290299"/>
                  <a:gd name="connsiteY4" fmla="*/ 117638 h 163174"/>
                  <a:gd name="connsiteX5" fmla="*/ 273855 w 290299"/>
                  <a:gd name="connsiteY5" fmla="*/ 117638 h 163174"/>
                  <a:gd name="connsiteX6" fmla="*/ 273855 w 290299"/>
                  <a:gd name="connsiteY6" fmla="*/ 17076 h 163174"/>
                  <a:gd name="connsiteX7" fmla="*/ 16444 w 290299"/>
                  <a:gd name="connsiteY7" fmla="*/ 17076 h 163174"/>
                  <a:gd name="connsiteX8" fmla="*/ 16444 w 290299"/>
                  <a:gd name="connsiteY8" fmla="*/ 146731 h 163174"/>
                  <a:gd name="connsiteX9" fmla="*/ 289034 w 290299"/>
                  <a:gd name="connsiteY9" fmla="*/ 146731 h 1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299" h="163174">
                    <a:moveTo>
                      <a:pt x="289034" y="163175"/>
                    </a:moveTo>
                    <a:lnTo>
                      <a:pt x="0" y="163175"/>
                    </a:lnTo>
                    <a:lnTo>
                      <a:pt x="0" y="0"/>
                    </a:lnTo>
                    <a:lnTo>
                      <a:pt x="290299" y="0"/>
                    </a:lnTo>
                    <a:lnTo>
                      <a:pt x="290299" y="117638"/>
                    </a:lnTo>
                    <a:lnTo>
                      <a:pt x="273855" y="117638"/>
                    </a:lnTo>
                    <a:lnTo>
                      <a:pt x="273855" y="17076"/>
                    </a:lnTo>
                    <a:lnTo>
                      <a:pt x="16444" y="17076"/>
                    </a:lnTo>
                    <a:lnTo>
                      <a:pt x="16444" y="146731"/>
                    </a:lnTo>
                    <a:lnTo>
                      <a:pt x="289034" y="146731"/>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6" name="Group 225">
            <a:extLst>
              <a:ext uri="{FF2B5EF4-FFF2-40B4-BE49-F238E27FC236}">
                <a16:creationId xmlns:a16="http://schemas.microsoft.com/office/drawing/2014/main" id="{3EDDFEEE-2C01-4E27-8A7D-20CB739B43F9}"/>
              </a:ext>
            </a:extLst>
          </p:cNvPr>
          <p:cNvGrpSpPr/>
          <p:nvPr/>
        </p:nvGrpSpPr>
        <p:grpSpPr>
          <a:xfrm>
            <a:off x="7016440" y="3298673"/>
            <a:ext cx="3090068" cy="1066752"/>
            <a:chOff x="7016440" y="3298673"/>
            <a:chExt cx="3090068" cy="1066752"/>
          </a:xfrm>
        </p:grpSpPr>
        <p:pic>
          <p:nvPicPr>
            <p:cNvPr id="227" name="Picture 226">
              <a:extLst>
                <a:ext uri="{FF2B5EF4-FFF2-40B4-BE49-F238E27FC236}">
                  <a16:creationId xmlns:a16="http://schemas.microsoft.com/office/drawing/2014/main" id="{A63203ED-2C6E-4C34-A77D-B41B586574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46162" y="3298673"/>
              <a:ext cx="333248" cy="333248"/>
            </a:xfrm>
            <a:prstGeom prst="rect">
              <a:avLst/>
            </a:prstGeom>
          </p:spPr>
        </p:pic>
        <p:sp>
          <p:nvSpPr>
            <p:cNvPr id="228" name="Rectangle 227">
              <a:extLst>
                <a:ext uri="{FF2B5EF4-FFF2-40B4-BE49-F238E27FC236}">
                  <a16:creationId xmlns:a16="http://schemas.microsoft.com/office/drawing/2014/main" id="{59C65BF8-E5D6-4286-9BB2-ECC5D03CE415}"/>
                </a:ext>
              </a:extLst>
            </p:cNvPr>
            <p:cNvSpPr/>
            <p:nvPr/>
          </p:nvSpPr>
          <p:spPr>
            <a:xfrm>
              <a:off x="8060165" y="3325361"/>
              <a:ext cx="87536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Amazon S3</a:t>
              </a:r>
            </a:p>
          </p:txBody>
        </p:sp>
        <p:pic>
          <p:nvPicPr>
            <p:cNvPr id="230" name="Picture 229">
              <a:extLst>
                <a:ext uri="{FF2B5EF4-FFF2-40B4-BE49-F238E27FC236}">
                  <a16:creationId xmlns:a16="http://schemas.microsoft.com/office/drawing/2014/main" id="{E552FCE1-F52C-407D-B7A2-559B23C46D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46162" y="3665826"/>
              <a:ext cx="333248" cy="333248"/>
            </a:xfrm>
            <a:prstGeom prst="rect">
              <a:avLst/>
            </a:prstGeom>
          </p:spPr>
        </p:pic>
        <p:sp>
          <p:nvSpPr>
            <p:cNvPr id="231" name="Rectangle 230">
              <a:extLst>
                <a:ext uri="{FF2B5EF4-FFF2-40B4-BE49-F238E27FC236}">
                  <a16:creationId xmlns:a16="http://schemas.microsoft.com/office/drawing/2014/main" id="{8CC84173-09B0-49B9-A581-3402DBCCE6C9}"/>
                </a:ext>
              </a:extLst>
            </p:cNvPr>
            <p:cNvSpPr/>
            <p:nvPr/>
          </p:nvSpPr>
          <p:spPr>
            <a:xfrm>
              <a:off x="8056653" y="3690659"/>
              <a:ext cx="179812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Amazon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CloudWatch</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Logs</a:t>
              </a:r>
            </a:p>
          </p:txBody>
        </p:sp>
        <p:sp>
          <p:nvSpPr>
            <p:cNvPr id="232" name="Rectangle 231">
              <a:extLst>
                <a:ext uri="{FF2B5EF4-FFF2-40B4-BE49-F238E27FC236}">
                  <a16:creationId xmlns:a16="http://schemas.microsoft.com/office/drawing/2014/main" id="{55B87342-A42C-42C9-A62C-39E79AE1D701}"/>
                </a:ext>
              </a:extLst>
            </p:cNvPr>
            <p:cNvSpPr/>
            <p:nvPr/>
          </p:nvSpPr>
          <p:spPr>
            <a:xfrm>
              <a:off x="8056651" y="4052337"/>
              <a:ext cx="204985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Amazon Kinesis Data Firehose</a:t>
              </a:r>
            </a:p>
          </p:txBody>
        </p:sp>
        <p:pic>
          <p:nvPicPr>
            <p:cNvPr id="233" name="Graphic 12">
              <a:extLst>
                <a:ext uri="{FF2B5EF4-FFF2-40B4-BE49-F238E27FC236}">
                  <a16:creationId xmlns:a16="http://schemas.microsoft.com/office/drawing/2014/main" id="{3550E342-A801-49C2-9C5A-1F00EE70DB8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747036" y="4028637"/>
              <a:ext cx="332374" cy="3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4" name="Straight Arrow Connector 233">
              <a:extLst>
                <a:ext uri="{FF2B5EF4-FFF2-40B4-BE49-F238E27FC236}">
                  <a16:creationId xmlns:a16="http://schemas.microsoft.com/office/drawing/2014/main" id="{76924D5B-6E44-4081-A2D1-A374F062792D}"/>
                </a:ext>
              </a:extLst>
            </p:cNvPr>
            <p:cNvCxnSpPr>
              <a:cxnSpLocks/>
            </p:cNvCxnSpPr>
            <p:nvPr/>
          </p:nvCxnSpPr>
          <p:spPr>
            <a:xfrm>
              <a:off x="7016440" y="3840902"/>
              <a:ext cx="729659"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35" name="Connector: Elbow 234">
              <a:extLst>
                <a:ext uri="{FF2B5EF4-FFF2-40B4-BE49-F238E27FC236}">
                  <a16:creationId xmlns:a16="http://schemas.microsoft.com/office/drawing/2014/main" id="{142F86E4-6021-4101-B368-F660393FDD2B}"/>
                </a:ext>
              </a:extLst>
            </p:cNvPr>
            <p:cNvCxnSpPr>
              <a:stCxn id="233" idx="1"/>
              <a:endCxn id="227" idx="1"/>
            </p:cNvCxnSpPr>
            <p:nvPr/>
          </p:nvCxnSpPr>
          <p:spPr>
            <a:xfrm rot="10800000">
              <a:off x="7746162" y="3465297"/>
              <a:ext cx="874" cy="731734"/>
            </a:xfrm>
            <a:prstGeom prst="bentConnector3">
              <a:avLst>
                <a:gd name="adj1" fmla="val 26255606"/>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C86D4E87-20FD-45CC-B2BD-15C284172A01}"/>
              </a:ext>
            </a:extLst>
          </p:cNvPr>
          <p:cNvSpPr/>
          <p:nvPr/>
        </p:nvSpPr>
        <p:spPr>
          <a:xfrm>
            <a:off x="7099757" y="6214119"/>
            <a:ext cx="1675459"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10.0.0.0/24 – FW-EP</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9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wipe(left)">
                                      <p:cBhvr>
                                        <p:cTn id="11" dur="5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92"/>
                                        </p:tgtEl>
                                        <p:attrNameLst>
                                          <p:attrName>style.visibility</p:attrName>
                                        </p:attrNameLst>
                                      </p:cBhvr>
                                      <p:to>
                                        <p:strVal val="visible"/>
                                      </p:to>
                                    </p:set>
                                    <p:animEffect transition="in" filter="wipe(right)">
                                      <p:cBhvr>
                                        <p:cTn id="16" dur="500"/>
                                        <p:tgtEl>
                                          <p:spTgt spid="19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86"/>
                                        </p:tgtEl>
                                        <p:attrNameLst>
                                          <p:attrName>style.visibility</p:attrName>
                                        </p:attrNameLst>
                                      </p:cBhvr>
                                      <p:to>
                                        <p:strVal val="visible"/>
                                      </p:to>
                                    </p:set>
                                    <p:animEffect transition="in" filter="wipe(down)">
                                      <p:cBhvr>
                                        <p:cTn id="57" dur="500"/>
                                        <p:tgtEl>
                                          <p:spTgt spid="186"/>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2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00"/>
                                        </p:tgtEl>
                                        <p:attrNameLst>
                                          <p:attrName>style.visibility</p:attrName>
                                        </p:attrNameLst>
                                      </p:cBhvr>
                                      <p:to>
                                        <p:strVal val="visible"/>
                                      </p:to>
                                    </p:set>
                                    <p:animEffect transition="in" filter="wipe(up)">
                                      <p:cBhvr>
                                        <p:cTn id="66" dur="500"/>
                                        <p:tgtEl>
                                          <p:spTgt spid="20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22"/>
                                        </p:tgtEl>
                                        <p:attrNameLst>
                                          <p:attrName>style.visibility</p:attrName>
                                        </p:attrNameLst>
                                      </p:cBhvr>
                                      <p:to>
                                        <p:strVal val="visible"/>
                                      </p:to>
                                    </p:set>
                                    <p:animEffect transition="in" filter="wipe(left)">
                                      <p:cBhvr>
                                        <p:cTn id="71" dur="500"/>
                                        <p:tgtEl>
                                          <p:spTgt spid="22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223"/>
                                        </p:tgtEl>
                                        <p:attrNameLst>
                                          <p:attrName>style.visibility</p:attrName>
                                        </p:attrNameLst>
                                      </p:cBhvr>
                                      <p:to>
                                        <p:strVal val="visible"/>
                                      </p:to>
                                    </p:set>
                                    <p:animEffect transition="in" filter="wipe(right)">
                                      <p:cBhvr>
                                        <p:cTn id="76" dur="500"/>
                                        <p:tgtEl>
                                          <p:spTgt spid="22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1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11"/>
                                        </p:tgtEl>
                                        <p:attrNameLst>
                                          <p:attrName>style.visibility</p:attrName>
                                        </p:attrNameLst>
                                      </p:cBhvr>
                                      <p:to>
                                        <p:strVal val="visible"/>
                                      </p:to>
                                    </p:set>
                                    <p:animEffect transition="in" filter="wipe(down)">
                                      <p:cBhvr>
                                        <p:cTn id="89" dur="500"/>
                                        <p:tgtEl>
                                          <p:spTgt spid="21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up)">
                                      <p:cBhvr>
                                        <p:cTn id="94" dur="500"/>
                                        <p:tgtEl>
                                          <p:spTgt spid="216"/>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2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34" grpId="0"/>
      <p:bldP spid="218" grpId="0"/>
      <p:bldP spid="124" grpId="0"/>
      <p:bldP spid="104"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08D2C5-543D-4326-ACA7-B038D3E7AF25}"/>
              </a:ext>
            </a:extLst>
          </p:cNvPr>
          <p:cNvSpPr>
            <a:spLocks noGrp="1"/>
          </p:cNvSpPr>
          <p:nvPr>
            <p:ph type="body" sz="quarter" idx="10"/>
          </p:nvPr>
        </p:nvSpPr>
        <p:spPr/>
        <p:txBody>
          <a:bodyPr/>
          <a:lstStyle/>
          <a:p>
            <a:r>
              <a:rPr lang="en-GB" dirty="0"/>
              <a:t>AWS Network Firewall</a:t>
            </a:r>
          </a:p>
        </p:txBody>
      </p:sp>
      <p:sp>
        <p:nvSpPr>
          <p:cNvPr id="3" name="Text Placeholder 2">
            <a:extLst>
              <a:ext uri="{FF2B5EF4-FFF2-40B4-BE49-F238E27FC236}">
                <a16:creationId xmlns:a16="http://schemas.microsoft.com/office/drawing/2014/main" id="{10B79FEA-3287-4BFC-A63B-ED701D27E5F9}"/>
              </a:ext>
            </a:extLst>
          </p:cNvPr>
          <p:cNvSpPr>
            <a:spLocks noGrp="1"/>
          </p:cNvSpPr>
          <p:nvPr>
            <p:ph type="body" sz="quarter" idx="11"/>
          </p:nvPr>
        </p:nvSpPr>
        <p:spPr/>
        <p:txBody>
          <a:bodyPr/>
          <a:lstStyle/>
          <a:p>
            <a:r>
              <a:rPr lang="en-GB" dirty="0"/>
              <a:t>There are 3 key components of AWS Network Firewall.</a:t>
            </a:r>
          </a:p>
          <a:p>
            <a:endParaRPr lang="en-GB" dirty="0"/>
          </a:p>
          <a:p>
            <a:pPr lvl="1"/>
            <a:r>
              <a:rPr lang="en-GB" dirty="0"/>
              <a:t>Rule Groups</a:t>
            </a:r>
          </a:p>
          <a:p>
            <a:pPr lvl="2"/>
            <a:r>
              <a:rPr lang="en-GB" dirty="0"/>
              <a:t>Holds a reusable collection of criteria for inspecting traffic and for handling packets and traffic flows that match the inspection criteria.</a:t>
            </a:r>
          </a:p>
          <a:p>
            <a:pPr lvl="1"/>
            <a:endParaRPr lang="en-GB" dirty="0"/>
          </a:p>
          <a:p>
            <a:pPr lvl="1"/>
            <a:r>
              <a:rPr lang="en-GB" dirty="0"/>
              <a:t>Policy</a:t>
            </a:r>
          </a:p>
          <a:p>
            <a:pPr lvl="2"/>
            <a:r>
              <a:rPr lang="en-GB" dirty="0"/>
              <a:t>Defines a reusable set of stateless and stateful rule groups, along with some policy-level </a:t>
            </a:r>
            <a:r>
              <a:rPr lang="en-GB" dirty="0" err="1"/>
              <a:t>behavior</a:t>
            </a:r>
            <a:r>
              <a:rPr lang="en-GB" dirty="0"/>
              <a:t> settings.</a:t>
            </a:r>
          </a:p>
          <a:p>
            <a:pPr lvl="1"/>
            <a:endParaRPr lang="en-GB" dirty="0"/>
          </a:p>
          <a:p>
            <a:pPr lvl="1"/>
            <a:r>
              <a:rPr lang="en-GB" dirty="0"/>
              <a:t>Firewall</a:t>
            </a:r>
          </a:p>
          <a:p>
            <a:pPr lvl="2"/>
            <a:r>
              <a:rPr lang="en-GB" dirty="0"/>
              <a:t>Enforces the inspection rules in the firewall policy to the VPC that the rules protect. Each firewall requires one firewall policy. The firewall additionally defines settings like how to log information about your network traffic and the firewall's stateful traffic filtering.</a:t>
            </a:r>
          </a:p>
        </p:txBody>
      </p:sp>
    </p:spTree>
    <p:extLst>
      <p:ext uri="{BB962C8B-B14F-4D97-AF65-F5344CB8AC3E}">
        <p14:creationId xmlns:p14="http://schemas.microsoft.com/office/powerpoint/2010/main" val="1335529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0D0E8D-C3C5-4B92-87EF-8A804D327EF6}"/>
              </a:ext>
            </a:extLst>
          </p:cNvPr>
          <p:cNvSpPr>
            <a:spLocks noGrp="1"/>
          </p:cNvSpPr>
          <p:nvPr>
            <p:ph type="body" sz="quarter" idx="10"/>
          </p:nvPr>
        </p:nvSpPr>
        <p:spPr/>
        <p:txBody>
          <a:bodyPr/>
          <a:lstStyle/>
          <a:p>
            <a:r>
              <a:rPr lang="en-GB" dirty="0"/>
              <a:t>AWS Network Firewall - Walkthrough</a:t>
            </a:r>
          </a:p>
        </p:txBody>
      </p:sp>
      <p:grpSp>
        <p:nvGrpSpPr>
          <p:cNvPr id="4" name="Group 3">
            <a:extLst>
              <a:ext uri="{FF2B5EF4-FFF2-40B4-BE49-F238E27FC236}">
                <a16:creationId xmlns:a16="http://schemas.microsoft.com/office/drawing/2014/main" id="{9E388D52-94BC-452C-B35C-116509FB4A37}"/>
              </a:ext>
            </a:extLst>
          </p:cNvPr>
          <p:cNvGrpSpPr/>
          <p:nvPr/>
        </p:nvGrpSpPr>
        <p:grpSpPr>
          <a:xfrm>
            <a:off x="7229235" y="2943956"/>
            <a:ext cx="2086310" cy="970088"/>
            <a:chOff x="7229235" y="4661912"/>
            <a:chExt cx="2086310" cy="970088"/>
          </a:xfrm>
        </p:grpSpPr>
        <p:grpSp>
          <p:nvGrpSpPr>
            <p:cNvPr id="5" name="Group 4">
              <a:extLst>
                <a:ext uri="{FF2B5EF4-FFF2-40B4-BE49-F238E27FC236}">
                  <a16:creationId xmlns:a16="http://schemas.microsoft.com/office/drawing/2014/main" id="{07C1AC54-18A2-41F0-AB39-73D1B0B0FB02}"/>
                </a:ext>
              </a:extLst>
            </p:cNvPr>
            <p:cNvGrpSpPr/>
            <p:nvPr/>
          </p:nvGrpSpPr>
          <p:grpSpPr>
            <a:xfrm>
              <a:off x="8370478" y="4661912"/>
              <a:ext cx="945067" cy="789417"/>
              <a:chOff x="9391799" y="963404"/>
              <a:chExt cx="945067" cy="789417"/>
            </a:xfrm>
          </p:grpSpPr>
          <p:pic>
            <p:nvPicPr>
              <p:cNvPr id="10" name="Picture 16" descr="Image result for internet icon">
                <a:extLst>
                  <a:ext uri="{FF2B5EF4-FFF2-40B4-BE49-F238E27FC236}">
                    <a16:creationId xmlns:a16="http://schemas.microsoft.com/office/drawing/2014/main" id="{0E1BEA54-0E2E-4D95-815B-0AC1BCD1300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13" t="3947" r="5113" b="3947"/>
              <a:stretch/>
            </p:blipFill>
            <p:spPr bwMode="auto">
              <a:xfrm>
                <a:off x="9624801" y="1261313"/>
                <a:ext cx="479064" cy="4915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75C3871-9E91-4814-8BEA-B1548796357F}"/>
                  </a:ext>
                </a:extLst>
              </p:cNvPr>
              <p:cNvSpPr txBox="1"/>
              <p:nvPr/>
            </p:nvSpPr>
            <p:spPr>
              <a:xfrm>
                <a:off x="9391799" y="963404"/>
                <a:ext cx="94506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Internet</a:t>
                </a:r>
              </a:p>
            </p:txBody>
          </p:sp>
        </p:grpSp>
        <p:sp>
          <p:nvSpPr>
            <p:cNvPr id="6" name="TextBox 12">
              <a:extLst>
                <a:ext uri="{FF2B5EF4-FFF2-40B4-BE49-F238E27FC236}">
                  <a16:creationId xmlns:a16="http://schemas.microsoft.com/office/drawing/2014/main" id="{9F58C3F1-4444-40D3-A860-20F989098BEE}"/>
                </a:ext>
              </a:extLst>
            </p:cNvPr>
            <p:cNvSpPr txBox="1">
              <a:spLocks noChangeArrowheads="1"/>
            </p:cNvSpPr>
            <p:nvPr/>
          </p:nvSpPr>
          <p:spPr bwMode="auto">
            <a:xfrm>
              <a:off x="7229235" y="5390020"/>
              <a:ext cx="1403350" cy="241980"/>
            </a:xfrm>
            <a:prstGeom prst="rect">
              <a:avLst/>
            </a:prstGeom>
            <a:solidFill>
              <a:schemeClr val="bg1">
                <a:lumMod val="95000"/>
              </a:schemeClr>
            </a:solidFill>
            <a:ln>
              <a:noFill/>
            </a:ln>
          </p:spPr>
          <p:txBody>
            <a:bodyPr lIns="72000" tIns="36000" rIns="72000" bIns="3600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rial" panose="020B0604020202020204" pitchFamily="34" charset="0"/>
                </a:rPr>
                <a:t>Internet gateway</a:t>
              </a:r>
            </a:p>
          </p:txBody>
        </p:sp>
        <p:pic>
          <p:nvPicPr>
            <p:cNvPr id="7" name="Picture 6">
              <a:extLst>
                <a:ext uri="{FF2B5EF4-FFF2-40B4-BE49-F238E27FC236}">
                  <a16:creationId xmlns:a16="http://schemas.microsoft.com/office/drawing/2014/main" id="{485D6291-D2E0-4D1A-8865-68ADA8C8A050}"/>
                </a:ext>
              </a:extLst>
            </p:cNvPr>
            <p:cNvPicPr>
              <a:picLocks noChangeAspect="1"/>
            </p:cNvPicPr>
            <p:nvPr/>
          </p:nvPicPr>
          <p:blipFill>
            <a:blip r:embed="rId3"/>
            <a:stretch>
              <a:fillRect/>
            </a:stretch>
          </p:blipFill>
          <p:spPr>
            <a:xfrm>
              <a:off x="7695960" y="4970625"/>
              <a:ext cx="469900" cy="469900"/>
            </a:xfrm>
            <a:prstGeom prst="rect">
              <a:avLst/>
            </a:prstGeom>
          </p:spPr>
        </p:pic>
        <p:pic>
          <p:nvPicPr>
            <p:cNvPr id="8" name="Graphic 10">
              <a:extLst>
                <a:ext uri="{FF2B5EF4-FFF2-40B4-BE49-F238E27FC236}">
                  <a16:creationId xmlns:a16="http://schemas.microsoft.com/office/drawing/2014/main" id="{052C7802-C5DD-4EE8-8924-D895888EEA9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744975" y="5015075"/>
              <a:ext cx="371870" cy="37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D5D45A7B-7C9B-41B7-A99F-E465B97B9A1B}"/>
                </a:ext>
              </a:extLst>
            </p:cNvPr>
            <p:cNvCxnSpPr>
              <a:cxnSpLocks/>
              <a:stCxn id="7" idx="3"/>
              <a:endCxn id="10" idx="1"/>
            </p:cNvCxnSpPr>
            <p:nvPr/>
          </p:nvCxnSpPr>
          <p:spPr>
            <a:xfrm>
              <a:off x="8165860" y="5205575"/>
              <a:ext cx="437620" cy="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grpSp>
        <p:nvGrpSpPr>
          <p:cNvPr id="12" name="Group 11">
            <a:extLst>
              <a:ext uri="{FF2B5EF4-FFF2-40B4-BE49-F238E27FC236}">
                <a16:creationId xmlns:a16="http://schemas.microsoft.com/office/drawing/2014/main" id="{F840B646-98E7-48FF-8197-4369B4C63FF3}"/>
              </a:ext>
            </a:extLst>
          </p:cNvPr>
          <p:cNvGrpSpPr/>
          <p:nvPr/>
        </p:nvGrpSpPr>
        <p:grpSpPr>
          <a:xfrm>
            <a:off x="2878383" y="2636349"/>
            <a:ext cx="4017109" cy="2252027"/>
            <a:chOff x="2878383" y="4354305"/>
            <a:chExt cx="4017109" cy="2252027"/>
          </a:xfrm>
        </p:grpSpPr>
        <p:sp>
          <p:nvSpPr>
            <p:cNvPr id="13" name="Rectangle 12">
              <a:extLst>
                <a:ext uri="{FF2B5EF4-FFF2-40B4-BE49-F238E27FC236}">
                  <a16:creationId xmlns:a16="http://schemas.microsoft.com/office/drawing/2014/main" id="{F8032FA8-97F4-45B6-BB99-0224D615A423}"/>
                </a:ext>
              </a:extLst>
            </p:cNvPr>
            <p:cNvSpPr/>
            <p:nvPr/>
          </p:nvSpPr>
          <p:spPr bwMode="auto">
            <a:xfrm>
              <a:off x="2878383" y="4355305"/>
              <a:ext cx="4017109" cy="225102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1E8900"/>
                  </a:solidFill>
                  <a:effectLst/>
                  <a:uLnTx/>
                  <a:uFillTx/>
                  <a:latin typeface="Calibri" panose="020F0502020204030204"/>
                  <a:ea typeface="+mn-ea"/>
                  <a:cs typeface="+mn-cs"/>
                </a:rPr>
                <a:t>VPC (10.0.0.0/16)</a:t>
              </a:r>
            </a:p>
          </p:txBody>
        </p:sp>
        <p:pic>
          <p:nvPicPr>
            <p:cNvPr id="14" name="Graphic 9">
              <a:extLst>
                <a:ext uri="{FF2B5EF4-FFF2-40B4-BE49-F238E27FC236}">
                  <a16:creationId xmlns:a16="http://schemas.microsoft.com/office/drawing/2014/main" id="{85B46A71-8E34-49EA-AD62-27DFC474D3C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878383" y="435430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34F8CC0D-61D7-4241-AD9E-B9AD6AAB6651}"/>
                </a:ext>
              </a:extLst>
            </p:cNvPr>
            <p:cNvSpPr/>
            <p:nvPr/>
          </p:nvSpPr>
          <p:spPr>
            <a:xfrm>
              <a:off x="2993581" y="4730543"/>
              <a:ext cx="1592107" cy="93003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rPr>
                <a:t>Your Subnet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Calibri" panose="020F0502020204030204"/>
                  <a:ea typeface="+mn-ea"/>
                  <a:cs typeface="Arial" panose="020B0604020202020204" pitchFamily="34" charset="0"/>
                </a:rPr>
                <a:t>10.0.0.0/24</a:t>
              </a:r>
            </a:p>
          </p:txBody>
        </p:sp>
        <p:pic>
          <p:nvPicPr>
            <p:cNvPr id="16" name="Graphic 15">
              <a:extLst>
                <a:ext uri="{FF2B5EF4-FFF2-40B4-BE49-F238E27FC236}">
                  <a16:creationId xmlns:a16="http://schemas.microsoft.com/office/drawing/2014/main" id="{D65CFF93-8B2D-4AB0-81EA-B22B04FFC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1035" y="5015075"/>
              <a:ext cx="457200" cy="457200"/>
            </a:xfrm>
            <a:prstGeom prst="rect">
              <a:avLst/>
            </a:prstGeom>
          </p:spPr>
        </p:pic>
        <p:sp>
          <p:nvSpPr>
            <p:cNvPr id="17" name="Rectangle: Rounded Corners 16">
              <a:extLst>
                <a:ext uri="{FF2B5EF4-FFF2-40B4-BE49-F238E27FC236}">
                  <a16:creationId xmlns:a16="http://schemas.microsoft.com/office/drawing/2014/main" id="{B55B902F-0427-4DB5-8160-2E5DB4BFB5EB}"/>
                </a:ext>
              </a:extLst>
            </p:cNvPr>
            <p:cNvSpPr/>
            <p:nvPr/>
          </p:nvSpPr>
          <p:spPr>
            <a:xfrm>
              <a:off x="2993581" y="5811313"/>
              <a:ext cx="1592107" cy="728534"/>
            </a:xfrm>
            <a:prstGeom prst="roundRect">
              <a:avLst>
                <a:gd name="adj" fmla="val 11437"/>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Internet Route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10.0.0.0/16 – Local</a:t>
              </a:r>
            </a:p>
          </p:txBody>
        </p:sp>
        <p:cxnSp>
          <p:nvCxnSpPr>
            <p:cNvPr id="18" name="Straight Connector 17">
              <a:extLst>
                <a:ext uri="{FF2B5EF4-FFF2-40B4-BE49-F238E27FC236}">
                  <a16:creationId xmlns:a16="http://schemas.microsoft.com/office/drawing/2014/main" id="{9A19A338-FD92-4CD5-B49E-83B1B5673C28}"/>
                </a:ext>
              </a:extLst>
            </p:cNvPr>
            <p:cNvCxnSpPr>
              <a:cxnSpLocks/>
              <a:stCxn id="15" idx="2"/>
              <a:endCxn id="17" idx="0"/>
            </p:cNvCxnSpPr>
            <p:nvPr/>
          </p:nvCxnSpPr>
          <p:spPr>
            <a:xfrm>
              <a:off x="3789635" y="5660573"/>
              <a:ext cx="0" cy="15074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grpSp>
        <p:nvGrpSpPr>
          <p:cNvPr id="19" name="Group 18">
            <a:extLst>
              <a:ext uri="{FF2B5EF4-FFF2-40B4-BE49-F238E27FC236}">
                <a16:creationId xmlns:a16="http://schemas.microsoft.com/office/drawing/2014/main" id="{7C38BEA3-8058-421B-B4C6-7C542896998D}"/>
              </a:ext>
            </a:extLst>
          </p:cNvPr>
          <p:cNvGrpSpPr/>
          <p:nvPr/>
        </p:nvGrpSpPr>
        <p:grpSpPr>
          <a:xfrm>
            <a:off x="4940148" y="3942617"/>
            <a:ext cx="1592107" cy="879274"/>
            <a:chOff x="4940148" y="5660573"/>
            <a:chExt cx="1592107" cy="879274"/>
          </a:xfrm>
        </p:grpSpPr>
        <p:sp>
          <p:nvSpPr>
            <p:cNvPr id="20" name="Rectangle: Rounded Corners 19">
              <a:extLst>
                <a:ext uri="{FF2B5EF4-FFF2-40B4-BE49-F238E27FC236}">
                  <a16:creationId xmlns:a16="http://schemas.microsoft.com/office/drawing/2014/main" id="{85DB1417-08A0-4CD4-BDCF-8A98C4548943}"/>
                </a:ext>
              </a:extLst>
            </p:cNvPr>
            <p:cNvSpPr/>
            <p:nvPr/>
          </p:nvSpPr>
          <p:spPr>
            <a:xfrm>
              <a:off x="4940148" y="5811313"/>
              <a:ext cx="1592107" cy="728534"/>
            </a:xfrm>
            <a:prstGeom prst="roundRect">
              <a:avLst>
                <a:gd name="adj" fmla="val 11437"/>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Firewall Route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10.0.0.0/16 – Local</a:t>
              </a:r>
            </a:p>
          </p:txBody>
        </p:sp>
        <p:cxnSp>
          <p:nvCxnSpPr>
            <p:cNvPr id="21" name="Straight Connector 20">
              <a:extLst>
                <a:ext uri="{FF2B5EF4-FFF2-40B4-BE49-F238E27FC236}">
                  <a16:creationId xmlns:a16="http://schemas.microsoft.com/office/drawing/2014/main" id="{21F6A182-1248-4F37-9442-E75A1FCD7356}"/>
                </a:ext>
              </a:extLst>
            </p:cNvPr>
            <p:cNvCxnSpPr>
              <a:cxnSpLocks/>
              <a:endCxn id="20" idx="0"/>
            </p:cNvCxnSpPr>
            <p:nvPr/>
          </p:nvCxnSpPr>
          <p:spPr>
            <a:xfrm>
              <a:off x="5736202" y="5660573"/>
              <a:ext cx="0" cy="15074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grpSp>
        <p:nvGrpSpPr>
          <p:cNvPr id="22" name="Group 21">
            <a:extLst>
              <a:ext uri="{FF2B5EF4-FFF2-40B4-BE49-F238E27FC236}">
                <a16:creationId xmlns:a16="http://schemas.microsoft.com/office/drawing/2014/main" id="{B21EB0D3-6320-49F7-8C74-C030984C1C50}"/>
              </a:ext>
            </a:extLst>
          </p:cNvPr>
          <p:cNvGrpSpPr/>
          <p:nvPr/>
        </p:nvGrpSpPr>
        <p:grpSpPr>
          <a:xfrm>
            <a:off x="4135684" y="1530992"/>
            <a:ext cx="3219450" cy="1044946"/>
            <a:chOff x="4135684" y="3248948"/>
            <a:chExt cx="3219450" cy="1044946"/>
          </a:xfrm>
        </p:grpSpPr>
        <p:sp>
          <p:nvSpPr>
            <p:cNvPr id="23" name="Rectangle 22">
              <a:extLst>
                <a:ext uri="{FF2B5EF4-FFF2-40B4-BE49-F238E27FC236}">
                  <a16:creationId xmlns:a16="http://schemas.microsoft.com/office/drawing/2014/main" id="{E2DEED4F-8750-4284-BFD7-34F2800F54E1}"/>
                </a:ext>
              </a:extLst>
            </p:cNvPr>
            <p:cNvSpPr/>
            <p:nvPr/>
          </p:nvSpPr>
          <p:spPr>
            <a:xfrm>
              <a:off x="4135684" y="3248948"/>
              <a:ext cx="3219450" cy="1044946"/>
            </a:xfrm>
            <a:prstGeom prst="rect">
              <a:avLst/>
            </a:prstGeom>
            <a:solidFill>
              <a:schemeClr val="tx1">
                <a:alpha val="9804"/>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AWS Network Firewall Service</a:t>
              </a:r>
            </a:p>
          </p:txBody>
        </p:sp>
        <p:pic>
          <p:nvPicPr>
            <p:cNvPr id="24" name="Graphic 23">
              <a:extLst>
                <a:ext uri="{FF2B5EF4-FFF2-40B4-BE49-F238E27FC236}">
                  <a16:creationId xmlns:a16="http://schemas.microsoft.com/office/drawing/2014/main" id="{D8256CD0-01B7-424A-B2E7-C4E9D39D89E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355199" y="3492705"/>
              <a:ext cx="762000" cy="762000"/>
            </a:xfrm>
            <a:prstGeom prst="rect">
              <a:avLst/>
            </a:prstGeom>
          </p:spPr>
        </p:pic>
      </p:grpSp>
      <p:grpSp>
        <p:nvGrpSpPr>
          <p:cNvPr id="25" name="Group 24">
            <a:extLst>
              <a:ext uri="{FF2B5EF4-FFF2-40B4-BE49-F238E27FC236}">
                <a16:creationId xmlns:a16="http://schemas.microsoft.com/office/drawing/2014/main" id="{0A73C4DF-A7EE-454A-A7C0-FC032FB49206}"/>
              </a:ext>
            </a:extLst>
          </p:cNvPr>
          <p:cNvGrpSpPr/>
          <p:nvPr/>
        </p:nvGrpSpPr>
        <p:grpSpPr>
          <a:xfrm>
            <a:off x="7136854" y="3915209"/>
            <a:ext cx="1592107" cy="876744"/>
            <a:chOff x="7136854" y="5633165"/>
            <a:chExt cx="1592107" cy="876744"/>
          </a:xfrm>
        </p:grpSpPr>
        <p:sp>
          <p:nvSpPr>
            <p:cNvPr id="26" name="Rectangle: Rounded Corners 25">
              <a:extLst>
                <a:ext uri="{FF2B5EF4-FFF2-40B4-BE49-F238E27FC236}">
                  <a16:creationId xmlns:a16="http://schemas.microsoft.com/office/drawing/2014/main" id="{A71BA525-33A6-4372-B356-75F655276ECD}"/>
                </a:ext>
              </a:extLst>
            </p:cNvPr>
            <p:cNvSpPr/>
            <p:nvPr/>
          </p:nvSpPr>
          <p:spPr>
            <a:xfrm>
              <a:off x="7136854" y="5783904"/>
              <a:ext cx="1592107" cy="726005"/>
            </a:xfrm>
            <a:prstGeom prst="roundRect">
              <a:avLst>
                <a:gd name="adj" fmla="val 11437"/>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IGW Route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10.0.0.0/16 – Local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FC575FF7-7BA2-4549-A47B-F584305C700E}"/>
                </a:ext>
              </a:extLst>
            </p:cNvPr>
            <p:cNvCxnSpPr>
              <a:cxnSpLocks/>
              <a:endCxn id="26" idx="0"/>
            </p:cNvCxnSpPr>
            <p:nvPr/>
          </p:nvCxnSpPr>
          <p:spPr>
            <a:xfrm>
              <a:off x="7932908" y="5633165"/>
              <a:ext cx="0" cy="150739"/>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pSp>
      <p:grpSp>
        <p:nvGrpSpPr>
          <p:cNvPr id="28" name="Group 27">
            <a:extLst>
              <a:ext uri="{FF2B5EF4-FFF2-40B4-BE49-F238E27FC236}">
                <a16:creationId xmlns:a16="http://schemas.microsoft.com/office/drawing/2014/main" id="{BC1437FC-8C07-4FBC-9750-E0412B85E895}"/>
              </a:ext>
            </a:extLst>
          </p:cNvPr>
          <p:cNvGrpSpPr/>
          <p:nvPr/>
        </p:nvGrpSpPr>
        <p:grpSpPr>
          <a:xfrm>
            <a:off x="4311349" y="1888068"/>
            <a:ext cx="548676" cy="696120"/>
            <a:chOff x="4311349" y="3606024"/>
            <a:chExt cx="548676" cy="696120"/>
          </a:xfrm>
        </p:grpSpPr>
        <p:grpSp>
          <p:nvGrpSpPr>
            <p:cNvPr id="29" name="Group 28" descr="Network – Security Policy&#10;">
              <a:extLst>
                <a:ext uri="{FF2B5EF4-FFF2-40B4-BE49-F238E27FC236}">
                  <a16:creationId xmlns:a16="http://schemas.microsoft.com/office/drawing/2014/main" id="{C8790C91-9A10-4D02-B7DE-A1571A76E4BB}"/>
                </a:ext>
              </a:extLst>
            </p:cNvPr>
            <p:cNvGrpSpPr/>
            <p:nvPr/>
          </p:nvGrpSpPr>
          <p:grpSpPr>
            <a:xfrm>
              <a:off x="4400328" y="3606024"/>
              <a:ext cx="370718" cy="394312"/>
              <a:chOff x="7153140" y="3167461"/>
              <a:chExt cx="549544" cy="584519"/>
            </a:xfrm>
            <a:solidFill>
              <a:schemeClr val="tx1"/>
            </a:solidFill>
          </p:grpSpPr>
          <p:sp>
            <p:nvSpPr>
              <p:cNvPr id="31" name="Picture Placeholder 97">
                <a:extLst>
                  <a:ext uri="{FF2B5EF4-FFF2-40B4-BE49-F238E27FC236}">
                    <a16:creationId xmlns:a16="http://schemas.microsoft.com/office/drawing/2014/main" id="{2A05C0F6-1F0C-4E79-983E-55C9FB76A8AA}"/>
                  </a:ext>
                </a:extLst>
              </p:cNvPr>
              <p:cNvSpPr/>
              <p:nvPr/>
            </p:nvSpPr>
            <p:spPr>
              <a:xfrm>
                <a:off x="7153140" y="3167461"/>
                <a:ext cx="549544" cy="584519"/>
              </a:xfrm>
              <a:custGeom>
                <a:avLst/>
                <a:gdLst>
                  <a:gd name="connsiteX0" fmla="*/ 500213 w 549544"/>
                  <a:gd name="connsiteY0" fmla="*/ 476559 h 584519"/>
                  <a:gd name="connsiteX1" fmla="*/ 485476 w 549544"/>
                  <a:gd name="connsiteY1" fmla="*/ 476559 h 584519"/>
                  <a:gd name="connsiteX2" fmla="*/ 477571 w 549544"/>
                  <a:gd name="connsiteY2" fmla="*/ 484464 h 584519"/>
                  <a:gd name="connsiteX3" fmla="*/ 485476 w 549544"/>
                  <a:gd name="connsiteY3" fmla="*/ 492370 h 584519"/>
                  <a:gd name="connsiteX4" fmla="*/ 500213 w 549544"/>
                  <a:gd name="connsiteY4" fmla="*/ 492370 h 584519"/>
                  <a:gd name="connsiteX5" fmla="*/ 533733 w 549544"/>
                  <a:gd name="connsiteY5" fmla="*/ 522855 h 584519"/>
                  <a:gd name="connsiteX6" fmla="*/ 533733 w 549544"/>
                  <a:gd name="connsiteY6" fmla="*/ 538223 h 584519"/>
                  <a:gd name="connsiteX7" fmla="*/ 500213 w 549544"/>
                  <a:gd name="connsiteY7" fmla="*/ 568771 h 584519"/>
                  <a:gd name="connsiteX8" fmla="*/ 491738 w 549544"/>
                  <a:gd name="connsiteY8" fmla="*/ 568771 h 584519"/>
                  <a:gd name="connsiteX9" fmla="*/ 475926 w 549544"/>
                  <a:gd name="connsiteY9" fmla="*/ 562447 h 584519"/>
                  <a:gd name="connsiteX10" fmla="*/ 463277 w 549544"/>
                  <a:gd name="connsiteY10" fmla="*/ 524499 h 584519"/>
                  <a:gd name="connsiteX11" fmla="*/ 463277 w 549544"/>
                  <a:gd name="connsiteY11" fmla="*/ 44715 h 584519"/>
                  <a:gd name="connsiteX12" fmla="*/ 419005 w 549544"/>
                  <a:gd name="connsiteY12" fmla="*/ 0 h 584519"/>
                  <a:gd name="connsiteX13" fmla="*/ 80702 w 549544"/>
                  <a:gd name="connsiteY13" fmla="*/ 0 h 584519"/>
                  <a:gd name="connsiteX14" fmla="*/ 68053 w 549544"/>
                  <a:gd name="connsiteY14" fmla="*/ 2024 h 584519"/>
                  <a:gd name="connsiteX15" fmla="*/ 50154 w 549544"/>
                  <a:gd name="connsiteY15" fmla="*/ 2024 h 584519"/>
                  <a:gd name="connsiteX16" fmla="*/ 0 w 549544"/>
                  <a:gd name="connsiteY16" fmla="*/ 48320 h 584519"/>
                  <a:gd name="connsiteX17" fmla="*/ 0 w 549544"/>
                  <a:gd name="connsiteY17" fmla="*/ 63689 h 584519"/>
                  <a:gd name="connsiteX18" fmla="*/ 36240 w 549544"/>
                  <a:gd name="connsiteY18" fmla="*/ 107961 h 584519"/>
                  <a:gd name="connsiteX19" fmla="*/ 36240 w 549544"/>
                  <a:gd name="connsiteY19" fmla="*/ 538034 h 584519"/>
                  <a:gd name="connsiteX20" fmla="*/ 80512 w 549544"/>
                  <a:gd name="connsiteY20" fmla="*/ 584520 h 584519"/>
                  <a:gd name="connsiteX21" fmla="*/ 461063 w 549544"/>
                  <a:gd name="connsiteY21" fmla="*/ 584520 h 584519"/>
                  <a:gd name="connsiteX22" fmla="*/ 461063 w 549544"/>
                  <a:gd name="connsiteY22" fmla="*/ 583508 h 584519"/>
                  <a:gd name="connsiteX23" fmla="*/ 463846 w 549544"/>
                  <a:gd name="connsiteY23" fmla="*/ 584077 h 584519"/>
                  <a:gd name="connsiteX24" fmla="*/ 490789 w 549544"/>
                  <a:gd name="connsiteY24" fmla="*/ 584077 h 584519"/>
                  <a:gd name="connsiteX25" fmla="*/ 500972 w 549544"/>
                  <a:gd name="connsiteY25" fmla="*/ 584077 h 584519"/>
                  <a:gd name="connsiteX26" fmla="*/ 549545 w 549544"/>
                  <a:gd name="connsiteY26" fmla="*/ 537781 h 584519"/>
                  <a:gd name="connsiteX27" fmla="*/ 549545 w 549544"/>
                  <a:gd name="connsiteY27" fmla="*/ 522855 h 584519"/>
                  <a:gd name="connsiteX28" fmla="*/ 500213 w 549544"/>
                  <a:gd name="connsiteY28" fmla="*/ 476559 h 584519"/>
                  <a:gd name="connsiteX29" fmla="*/ 15812 w 549544"/>
                  <a:gd name="connsiteY29" fmla="*/ 63689 h 584519"/>
                  <a:gd name="connsiteX30" fmla="*/ 15812 w 549544"/>
                  <a:gd name="connsiteY30" fmla="*/ 48320 h 584519"/>
                  <a:gd name="connsiteX31" fmla="*/ 50154 w 549544"/>
                  <a:gd name="connsiteY31" fmla="*/ 17835 h 584519"/>
                  <a:gd name="connsiteX32" fmla="*/ 383081 w 549544"/>
                  <a:gd name="connsiteY32" fmla="*/ 17835 h 584519"/>
                  <a:gd name="connsiteX33" fmla="*/ 370432 w 549544"/>
                  <a:gd name="connsiteY33" fmla="*/ 48320 h 584519"/>
                  <a:gd name="connsiteX34" fmla="*/ 370432 w 549544"/>
                  <a:gd name="connsiteY34" fmla="*/ 63689 h 584519"/>
                  <a:gd name="connsiteX35" fmla="*/ 383081 w 549544"/>
                  <a:gd name="connsiteY35" fmla="*/ 94237 h 584519"/>
                  <a:gd name="connsiteX36" fmla="*/ 50154 w 549544"/>
                  <a:gd name="connsiteY36" fmla="*/ 94237 h 584519"/>
                  <a:gd name="connsiteX37" fmla="*/ 15812 w 549544"/>
                  <a:gd name="connsiteY37" fmla="*/ 63689 h 584519"/>
                  <a:gd name="connsiteX38" fmla="*/ 51798 w 549544"/>
                  <a:gd name="connsiteY38" fmla="*/ 538540 h 584519"/>
                  <a:gd name="connsiteX39" fmla="*/ 51798 w 549544"/>
                  <a:gd name="connsiteY39" fmla="*/ 110048 h 584519"/>
                  <a:gd name="connsiteX40" fmla="*/ 420523 w 549544"/>
                  <a:gd name="connsiteY40" fmla="*/ 110048 h 584519"/>
                  <a:gd name="connsiteX41" fmla="*/ 428428 w 549544"/>
                  <a:gd name="connsiteY41" fmla="*/ 102142 h 584519"/>
                  <a:gd name="connsiteX42" fmla="*/ 420523 w 549544"/>
                  <a:gd name="connsiteY42" fmla="*/ 94237 h 584519"/>
                  <a:gd name="connsiteX43" fmla="*/ 386243 w 549544"/>
                  <a:gd name="connsiteY43" fmla="*/ 63689 h 584519"/>
                  <a:gd name="connsiteX44" fmla="*/ 386243 w 549544"/>
                  <a:gd name="connsiteY44" fmla="*/ 48320 h 584519"/>
                  <a:gd name="connsiteX45" fmla="*/ 420017 w 549544"/>
                  <a:gd name="connsiteY45" fmla="*/ 16697 h 584519"/>
                  <a:gd name="connsiteX46" fmla="*/ 423369 w 549544"/>
                  <a:gd name="connsiteY46" fmla="*/ 16697 h 584519"/>
                  <a:gd name="connsiteX47" fmla="*/ 447086 w 549544"/>
                  <a:gd name="connsiteY47" fmla="*/ 44905 h 584519"/>
                  <a:gd name="connsiteX48" fmla="*/ 447086 w 549544"/>
                  <a:gd name="connsiteY48" fmla="*/ 524562 h 584519"/>
                  <a:gd name="connsiteX49" fmla="*/ 460494 w 549544"/>
                  <a:gd name="connsiteY49" fmla="*/ 569214 h 584519"/>
                  <a:gd name="connsiteX50" fmla="*/ 80702 w 549544"/>
                  <a:gd name="connsiteY50" fmla="*/ 569214 h 584519"/>
                  <a:gd name="connsiteX51" fmla="*/ 51798 w 549544"/>
                  <a:gd name="connsiteY51" fmla="*/ 538540 h 58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544" h="584519">
                    <a:moveTo>
                      <a:pt x="500213" y="476559"/>
                    </a:moveTo>
                    <a:lnTo>
                      <a:pt x="485476" y="476559"/>
                    </a:lnTo>
                    <a:cubicBezTo>
                      <a:pt x="481110" y="476559"/>
                      <a:pt x="477571" y="480098"/>
                      <a:pt x="477571" y="484464"/>
                    </a:cubicBezTo>
                    <a:cubicBezTo>
                      <a:pt x="477571" y="488831"/>
                      <a:pt x="481110" y="492370"/>
                      <a:pt x="485476" y="492370"/>
                    </a:cubicBezTo>
                    <a:lnTo>
                      <a:pt x="500213" y="492370"/>
                    </a:lnTo>
                    <a:cubicBezTo>
                      <a:pt x="517869" y="491583"/>
                      <a:pt x="532848" y="505203"/>
                      <a:pt x="533733" y="522855"/>
                    </a:cubicBezTo>
                    <a:lnTo>
                      <a:pt x="533733" y="538223"/>
                    </a:lnTo>
                    <a:cubicBezTo>
                      <a:pt x="532848" y="555884"/>
                      <a:pt x="517880" y="569524"/>
                      <a:pt x="500213" y="568771"/>
                    </a:cubicBezTo>
                    <a:lnTo>
                      <a:pt x="491738" y="568771"/>
                    </a:lnTo>
                    <a:cubicBezTo>
                      <a:pt x="485957" y="568278"/>
                      <a:pt x="480454" y="566077"/>
                      <a:pt x="475926" y="562447"/>
                    </a:cubicBezTo>
                    <a:cubicBezTo>
                      <a:pt x="467514" y="555237"/>
                      <a:pt x="463277" y="542587"/>
                      <a:pt x="463277" y="524499"/>
                    </a:cubicBezTo>
                    <a:lnTo>
                      <a:pt x="463277" y="44715"/>
                    </a:lnTo>
                    <a:cubicBezTo>
                      <a:pt x="463347" y="20163"/>
                      <a:pt x="443556" y="174"/>
                      <a:pt x="419005" y="0"/>
                    </a:cubicBezTo>
                    <a:lnTo>
                      <a:pt x="80702" y="0"/>
                    </a:lnTo>
                    <a:cubicBezTo>
                      <a:pt x="76409" y="50"/>
                      <a:pt x="72147" y="732"/>
                      <a:pt x="68053" y="2024"/>
                    </a:cubicBezTo>
                    <a:lnTo>
                      <a:pt x="50154" y="2024"/>
                    </a:lnTo>
                    <a:cubicBezTo>
                      <a:pt x="22516" y="2024"/>
                      <a:pt x="0" y="22769"/>
                      <a:pt x="0" y="48320"/>
                    </a:cubicBezTo>
                    <a:lnTo>
                      <a:pt x="0" y="63689"/>
                    </a:lnTo>
                    <a:cubicBezTo>
                      <a:pt x="734" y="84922"/>
                      <a:pt x="15570" y="103047"/>
                      <a:pt x="36240" y="107961"/>
                    </a:cubicBezTo>
                    <a:lnTo>
                      <a:pt x="36240" y="538034"/>
                    </a:lnTo>
                    <a:cubicBezTo>
                      <a:pt x="36015" y="562945"/>
                      <a:pt x="55620" y="583527"/>
                      <a:pt x="80512" y="584520"/>
                    </a:cubicBezTo>
                    <a:lnTo>
                      <a:pt x="461063" y="584520"/>
                    </a:lnTo>
                    <a:lnTo>
                      <a:pt x="461063" y="583508"/>
                    </a:lnTo>
                    <a:cubicBezTo>
                      <a:pt x="461952" y="583855"/>
                      <a:pt x="462893" y="584045"/>
                      <a:pt x="463846" y="584077"/>
                    </a:cubicBezTo>
                    <a:lnTo>
                      <a:pt x="490789" y="584077"/>
                    </a:lnTo>
                    <a:cubicBezTo>
                      <a:pt x="494172" y="584469"/>
                      <a:pt x="497589" y="584469"/>
                      <a:pt x="500972" y="584077"/>
                    </a:cubicBezTo>
                    <a:cubicBezTo>
                      <a:pt x="527080" y="584469"/>
                      <a:pt x="548684" y="563875"/>
                      <a:pt x="549545" y="537781"/>
                    </a:cubicBezTo>
                    <a:lnTo>
                      <a:pt x="549545" y="522855"/>
                    </a:lnTo>
                    <a:cubicBezTo>
                      <a:pt x="548653" y="496473"/>
                      <a:pt x="526599" y="475778"/>
                      <a:pt x="500213" y="476559"/>
                    </a:cubicBezTo>
                    <a:close/>
                    <a:moveTo>
                      <a:pt x="15812" y="63689"/>
                    </a:moveTo>
                    <a:lnTo>
                      <a:pt x="15812" y="48320"/>
                    </a:lnTo>
                    <a:cubicBezTo>
                      <a:pt x="15812" y="31497"/>
                      <a:pt x="31244" y="17835"/>
                      <a:pt x="50154" y="17835"/>
                    </a:cubicBezTo>
                    <a:lnTo>
                      <a:pt x="383081" y="17835"/>
                    </a:lnTo>
                    <a:cubicBezTo>
                      <a:pt x="375093" y="25987"/>
                      <a:pt x="370561" y="36908"/>
                      <a:pt x="370432" y="48320"/>
                    </a:cubicBezTo>
                    <a:lnTo>
                      <a:pt x="370432" y="63689"/>
                    </a:lnTo>
                    <a:cubicBezTo>
                      <a:pt x="370545" y="75123"/>
                      <a:pt x="375078" y="86070"/>
                      <a:pt x="383081" y="94237"/>
                    </a:cubicBezTo>
                    <a:lnTo>
                      <a:pt x="50154" y="94237"/>
                    </a:lnTo>
                    <a:cubicBezTo>
                      <a:pt x="31244" y="94237"/>
                      <a:pt x="15812" y="80512"/>
                      <a:pt x="15812" y="63689"/>
                    </a:cubicBezTo>
                    <a:close/>
                    <a:moveTo>
                      <a:pt x="51798" y="538540"/>
                    </a:moveTo>
                    <a:lnTo>
                      <a:pt x="51798" y="110048"/>
                    </a:lnTo>
                    <a:lnTo>
                      <a:pt x="420523" y="110048"/>
                    </a:lnTo>
                    <a:cubicBezTo>
                      <a:pt x="424889" y="110048"/>
                      <a:pt x="428428" y="106509"/>
                      <a:pt x="428428" y="102142"/>
                    </a:cubicBezTo>
                    <a:cubicBezTo>
                      <a:pt x="428428" y="97776"/>
                      <a:pt x="424889" y="94237"/>
                      <a:pt x="420523" y="94237"/>
                    </a:cubicBezTo>
                    <a:cubicBezTo>
                      <a:pt x="401549" y="94237"/>
                      <a:pt x="386243" y="80512"/>
                      <a:pt x="386243" y="63689"/>
                    </a:cubicBezTo>
                    <a:lnTo>
                      <a:pt x="386243" y="48320"/>
                    </a:lnTo>
                    <a:cubicBezTo>
                      <a:pt x="387063" y="30364"/>
                      <a:pt x="402046" y="16335"/>
                      <a:pt x="420017" y="16697"/>
                    </a:cubicBezTo>
                    <a:lnTo>
                      <a:pt x="423369" y="16697"/>
                    </a:lnTo>
                    <a:cubicBezTo>
                      <a:pt x="437245" y="18794"/>
                      <a:pt x="447403" y="30874"/>
                      <a:pt x="447086" y="44905"/>
                    </a:cubicBezTo>
                    <a:lnTo>
                      <a:pt x="447086" y="524562"/>
                    </a:lnTo>
                    <a:cubicBezTo>
                      <a:pt x="447086" y="543536"/>
                      <a:pt x="451703" y="558842"/>
                      <a:pt x="460494" y="569214"/>
                    </a:cubicBezTo>
                    <a:lnTo>
                      <a:pt x="80702" y="569214"/>
                    </a:lnTo>
                    <a:cubicBezTo>
                      <a:pt x="64427" y="568335"/>
                      <a:pt x="51707" y="554838"/>
                      <a:pt x="51798" y="538540"/>
                    </a:cubicBez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Picture Placeholder 97">
                <a:extLst>
                  <a:ext uri="{FF2B5EF4-FFF2-40B4-BE49-F238E27FC236}">
                    <a16:creationId xmlns:a16="http://schemas.microsoft.com/office/drawing/2014/main" id="{45DCC0F8-06BA-4590-BA4E-FA7CEFB115ED}"/>
                  </a:ext>
                </a:extLst>
              </p:cNvPr>
              <p:cNvSpPr/>
              <p:nvPr/>
            </p:nvSpPr>
            <p:spPr>
              <a:xfrm>
                <a:off x="7279063" y="3341577"/>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Picture Placeholder 97">
                <a:extLst>
                  <a:ext uri="{FF2B5EF4-FFF2-40B4-BE49-F238E27FC236}">
                    <a16:creationId xmlns:a16="http://schemas.microsoft.com/office/drawing/2014/main" id="{53580948-4F42-4C3D-BCE0-17A5B4E5E744}"/>
                  </a:ext>
                </a:extLst>
              </p:cNvPr>
              <p:cNvSpPr/>
              <p:nvPr/>
            </p:nvSpPr>
            <p:spPr>
              <a:xfrm>
                <a:off x="7279063" y="3405013"/>
                <a:ext cx="252984" cy="15811"/>
              </a:xfrm>
              <a:custGeom>
                <a:avLst/>
                <a:gdLst>
                  <a:gd name="connsiteX0" fmla="*/ 0 w 252984"/>
                  <a:gd name="connsiteY0" fmla="*/ 0 h 15811"/>
                  <a:gd name="connsiteX1" fmla="*/ 252984 w 252984"/>
                  <a:gd name="connsiteY1" fmla="*/ 0 h 15811"/>
                  <a:gd name="connsiteX2" fmla="*/ 252984 w 252984"/>
                  <a:gd name="connsiteY2" fmla="*/ 15811 h 15811"/>
                  <a:gd name="connsiteX3" fmla="*/ 0 w 252984"/>
                  <a:gd name="connsiteY3" fmla="*/ 15811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1"/>
                    </a:lnTo>
                    <a:lnTo>
                      <a:pt x="0" y="15811"/>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Picture Placeholder 97">
                <a:extLst>
                  <a:ext uri="{FF2B5EF4-FFF2-40B4-BE49-F238E27FC236}">
                    <a16:creationId xmlns:a16="http://schemas.microsoft.com/office/drawing/2014/main" id="{2B8B8349-65D2-42A5-BD10-95AD4850A95F}"/>
                  </a:ext>
                </a:extLst>
              </p:cNvPr>
              <p:cNvSpPr/>
              <p:nvPr/>
            </p:nvSpPr>
            <p:spPr>
              <a:xfrm>
                <a:off x="7279063" y="3468386"/>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Picture Placeholder 97">
                <a:extLst>
                  <a:ext uri="{FF2B5EF4-FFF2-40B4-BE49-F238E27FC236}">
                    <a16:creationId xmlns:a16="http://schemas.microsoft.com/office/drawing/2014/main" id="{02495B52-524C-4AB8-9F89-C1314F955A92}"/>
                  </a:ext>
                </a:extLst>
              </p:cNvPr>
              <p:cNvSpPr/>
              <p:nvPr/>
            </p:nvSpPr>
            <p:spPr>
              <a:xfrm>
                <a:off x="7279063" y="3531821"/>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Picture Placeholder 97">
                <a:extLst>
                  <a:ext uri="{FF2B5EF4-FFF2-40B4-BE49-F238E27FC236}">
                    <a16:creationId xmlns:a16="http://schemas.microsoft.com/office/drawing/2014/main" id="{01B21EB2-AE59-4510-9CCB-0E59DF48E07E}"/>
                  </a:ext>
                </a:extLst>
              </p:cNvPr>
              <p:cNvSpPr/>
              <p:nvPr/>
            </p:nvSpPr>
            <p:spPr>
              <a:xfrm>
                <a:off x="7279063" y="3595257"/>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Picture Placeholder 97">
                <a:extLst>
                  <a:ext uri="{FF2B5EF4-FFF2-40B4-BE49-F238E27FC236}">
                    <a16:creationId xmlns:a16="http://schemas.microsoft.com/office/drawing/2014/main" id="{936188CA-42F7-41E7-BFB7-BD5EB2076936}"/>
                  </a:ext>
                </a:extLst>
              </p:cNvPr>
              <p:cNvSpPr/>
              <p:nvPr/>
            </p:nvSpPr>
            <p:spPr>
              <a:xfrm>
                <a:off x="7279063" y="3658693"/>
                <a:ext cx="252984" cy="15811"/>
              </a:xfrm>
              <a:custGeom>
                <a:avLst/>
                <a:gdLst>
                  <a:gd name="connsiteX0" fmla="*/ 0 w 252984"/>
                  <a:gd name="connsiteY0" fmla="*/ 0 h 15811"/>
                  <a:gd name="connsiteX1" fmla="*/ 252984 w 252984"/>
                  <a:gd name="connsiteY1" fmla="*/ 0 h 15811"/>
                  <a:gd name="connsiteX2" fmla="*/ 252984 w 252984"/>
                  <a:gd name="connsiteY2" fmla="*/ 15812 h 15811"/>
                  <a:gd name="connsiteX3" fmla="*/ 0 w 252984"/>
                  <a:gd name="connsiteY3" fmla="*/ 15812 h 15811"/>
                </a:gdLst>
                <a:ahLst/>
                <a:cxnLst>
                  <a:cxn ang="0">
                    <a:pos x="connsiteX0" y="connsiteY0"/>
                  </a:cxn>
                  <a:cxn ang="0">
                    <a:pos x="connsiteX1" y="connsiteY1"/>
                  </a:cxn>
                  <a:cxn ang="0">
                    <a:pos x="connsiteX2" y="connsiteY2"/>
                  </a:cxn>
                  <a:cxn ang="0">
                    <a:pos x="connsiteX3" y="connsiteY3"/>
                  </a:cxn>
                </a:cxnLst>
                <a:rect l="l" t="t" r="r" b="b"/>
                <a:pathLst>
                  <a:path w="252984" h="15811">
                    <a:moveTo>
                      <a:pt x="0" y="0"/>
                    </a:moveTo>
                    <a:lnTo>
                      <a:pt x="252984" y="0"/>
                    </a:lnTo>
                    <a:lnTo>
                      <a:pt x="252984" y="15812"/>
                    </a:lnTo>
                    <a:lnTo>
                      <a:pt x="0" y="15812"/>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TextBox 29">
              <a:extLst>
                <a:ext uri="{FF2B5EF4-FFF2-40B4-BE49-F238E27FC236}">
                  <a16:creationId xmlns:a16="http://schemas.microsoft.com/office/drawing/2014/main" id="{139310BC-E848-4D2E-BD31-90FD0D501BD3}"/>
                </a:ext>
              </a:extLst>
            </p:cNvPr>
            <p:cNvSpPr txBox="1"/>
            <p:nvPr/>
          </p:nvSpPr>
          <p:spPr>
            <a:xfrm>
              <a:off x="4311349" y="4025145"/>
              <a:ext cx="54867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Policy</a:t>
              </a:r>
            </a:p>
          </p:txBody>
        </p:sp>
      </p:grpSp>
      <p:grpSp>
        <p:nvGrpSpPr>
          <p:cNvPr id="38" name="Group 37">
            <a:extLst>
              <a:ext uri="{FF2B5EF4-FFF2-40B4-BE49-F238E27FC236}">
                <a16:creationId xmlns:a16="http://schemas.microsoft.com/office/drawing/2014/main" id="{2285CF93-B567-4BDA-A87A-C08BFECE5841}"/>
              </a:ext>
            </a:extLst>
          </p:cNvPr>
          <p:cNvGrpSpPr/>
          <p:nvPr/>
        </p:nvGrpSpPr>
        <p:grpSpPr>
          <a:xfrm>
            <a:off x="4883335" y="2815753"/>
            <a:ext cx="1705734" cy="1124130"/>
            <a:chOff x="4883335" y="4533709"/>
            <a:chExt cx="1705734" cy="1124130"/>
          </a:xfrm>
        </p:grpSpPr>
        <p:sp>
          <p:nvSpPr>
            <p:cNvPr id="39" name="Rectangle 38">
              <a:extLst>
                <a:ext uri="{FF2B5EF4-FFF2-40B4-BE49-F238E27FC236}">
                  <a16:creationId xmlns:a16="http://schemas.microsoft.com/office/drawing/2014/main" id="{72298B2F-EC40-426B-9599-4F45132B4B4F}"/>
                </a:ext>
              </a:extLst>
            </p:cNvPr>
            <p:cNvSpPr/>
            <p:nvPr/>
          </p:nvSpPr>
          <p:spPr>
            <a:xfrm>
              <a:off x="4883335" y="4727491"/>
              <a:ext cx="1705734" cy="930348"/>
            </a:xfrm>
            <a:prstGeom prst="rect">
              <a:avLst/>
            </a:prstGeom>
            <a:solidFill>
              <a:srgbClr val="DC2A32">
                <a:alpha val="3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40" name="Rectangle 39">
              <a:extLst>
                <a:ext uri="{FF2B5EF4-FFF2-40B4-BE49-F238E27FC236}">
                  <a16:creationId xmlns:a16="http://schemas.microsoft.com/office/drawing/2014/main" id="{94F751C7-A223-4B48-B127-CB4899319847}"/>
                </a:ext>
              </a:extLst>
            </p:cNvPr>
            <p:cNvSpPr/>
            <p:nvPr/>
          </p:nvSpPr>
          <p:spPr>
            <a:xfrm>
              <a:off x="5209955" y="4533709"/>
              <a:ext cx="1052492" cy="384978"/>
            </a:xfrm>
            <a:prstGeom prst="rect">
              <a:avLst/>
            </a:prstGeom>
            <a:solidFill>
              <a:srgbClr val="DC2A3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white"/>
                  </a:solidFill>
                  <a:effectLst/>
                  <a:uLnTx/>
                  <a:uFillTx/>
                  <a:latin typeface="Calibri" panose="020F0502020204030204"/>
                  <a:ea typeface="+mn-ea"/>
                  <a:cs typeface="+mn-cs"/>
                </a:rPr>
                <a:t>Firewall   Subnet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50" b="0" i="0" u="none" strike="noStrike" kern="1200" cap="none" spc="0" normalizeH="0" baseline="0" noProof="0" dirty="0">
                  <a:ln>
                    <a:noFill/>
                  </a:ln>
                  <a:solidFill>
                    <a:prstClr val="white"/>
                  </a:solidFill>
                  <a:effectLst/>
                  <a:uLnTx/>
                  <a:uFillTx/>
                  <a:latin typeface="Arial" panose="020B0604020202020204" pitchFamily="34" charset="0"/>
                  <a:ea typeface="Amazon Ember" panose="020B0603020204020204" pitchFamily="34" charset="0"/>
                  <a:cs typeface="Arial" panose="020B0604020202020204" pitchFamily="34" charset="0"/>
                </a:rPr>
                <a:t>10.0.1.0/28</a:t>
              </a:r>
            </a:p>
          </p:txBody>
        </p:sp>
      </p:grpSp>
      <p:grpSp>
        <p:nvGrpSpPr>
          <p:cNvPr id="41" name="Group 40">
            <a:extLst>
              <a:ext uri="{FF2B5EF4-FFF2-40B4-BE49-F238E27FC236}">
                <a16:creationId xmlns:a16="http://schemas.microsoft.com/office/drawing/2014/main" id="{295F496C-A986-4650-8BF5-851F17046958}"/>
              </a:ext>
            </a:extLst>
          </p:cNvPr>
          <p:cNvGrpSpPr/>
          <p:nvPr/>
        </p:nvGrpSpPr>
        <p:grpSpPr>
          <a:xfrm>
            <a:off x="4940146" y="3243183"/>
            <a:ext cx="1592107" cy="721065"/>
            <a:chOff x="4940146" y="4974684"/>
            <a:chExt cx="1592107" cy="721065"/>
          </a:xfrm>
        </p:grpSpPr>
        <p:sp>
          <p:nvSpPr>
            <p:cNvPr id="42" name="TextBox 15">
              <a:extLst>
                <a:ext uri="{FF2B5EF4-FFF2-40B4-BE49-F238E27FC236}">
                  <a16:creationId xmlns:a16="http://schemas.microsoft.com/office/drawing/2014/main" id="{B2000B2B-19CC-429E-97B8-C17E6CC52CAB}"/>
                </a:ext>
              </a:extLst>
            </p:cNvPr>
            <p:cNvSpPr txBox="1">
              <a:spLocks noChangeArrowheads="1"/>
            </p:cNvSpPr>
            <p:nvPr/>
          </p:nvSpPr>
          <p:spPr bwMode="auto">
            <a:xfrm>
              <a:off x="4940146" y="5434139"/>
              <a:ext cx="159210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Firewall Endpoints</a:t>
              </a:r>
            </a:p>
          </p:txBody>
        </p:sp>
        <p:pic>
          <p:nvPicPr>
            <p:cNvPr id="43" name="Graphic 42">
              <a:extLst>
                <a:ext uri="{FF2B5EF4-FFF2-40B4-BE49-F238E27FC236}">
                  <a16:creationId xmlns:a16="http://schemas.microsoft.com/office/drawing/2014/main" id="{47BAA32D-EB5E-4BC4-A6C4-4E11FE7157F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55937" y="4974684"/>
              <a:ext cx="530682" cy="530682"/>
            </a:xfrm>
            <a:prstGeom prst="rect">
              <a:avLst/>
            </a:prstGeom>
          </p:spPr>
        </p:pic>
      </p:grpSp>
      <p:cxnSp>
        <p:nvCxnSpPr>
          <p:cNvPr id="44" name="Connector: Elbow 43">
            <a:extLst>
              <a:ext uri="{FF2B5EF4-FFF2-40B4-BE49-F238E27FC236}">
                <a16:creationId xmlns:a16="http://schemas.microsoft.com/office/drawing/2014/main" id="{0FB2F393-A010-498C-B240-3EC10FE103E3}"/>
              </a:ext>
            </a:extLst>
          </p:cNvPr>
          <p:cNvCxnSpPr>
            <a:cxnSpLocks/>
          </p:cNvCxnSpPr>
          <p:nvPr/>
        </p:nvCxnSpPr>
        <p:spPr>
          <a:xfrm flipV="1">
            <a:off x="4585688" y="1967329"/>
            <a:ext cx="776664" cy="1373252"/>
          </a:xfrm>
          <a:prstGeom prst="bentConnector3">
            <a:avLst>
              <a:gd name="adj1" fmla="val 54906"/>
            </a:avLst>
          </a:prstGeom>
          <a:ln w="19050">
            <a:solidFill>
              <a:schemeClr val="accent6"/>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585B5AC-0C5C-4AF2-A078-1D79474409EE}"/>
              </a:ext>
            </a:extLst>
          </p:cNvPr>
          <p:cNvCxnSpPr>
            <a:cxnSpLocks/>
          </p:cNvCxnSpPr>
          <p:nvPr/>
        </p:nvCxnSpPr>
        <p:spPr>
          <a:xfrm rot="10800000" flipV="1">
            <a:off x="4585689" y="2346158"/>
            <a:ext cx="776663" cy="1283451"/>
          </a:xfrm>
          <a:prstGeom prst="bentConnector3">
            <a:avLst>
              <a:gd name="adj1" fmla="val 27434"/>
            </a:avLst>
          </a:prstGeom>
          <a:ln w="19050">
            <a:solidFill>
              <a:schemeClr val="accent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798F2C4-7852-4CEA-852F-39067FC521FD}"/>
              </a:ext>
            </a:extLst>
          </p:cNvPr>
          <p:cNvCxnSpPr>
            <a:cxnSpLocks/>
          </p:cNvCxnSpPr>
          <p:nvPr/>
        </p:nvCxnSpPr>
        <p:spPr>
          <a:xfrm rot="10800000">
            <a:off x="6117198" y="2346160"/>
            <a:ext cx="1582636" cy="1283451"/>
          </a:xfrm>
          <a:prstGeom prst="bentConnector3">
            <a:avLst>
              <a:gd name="adj1" fmla="val 88037"/>
            </a:avLst>
          </a:prstGeom>
          <a:ln w="19050">
            <a:solidFill>
              <a:schemeClr val="accent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9D43FD7-9446-4EC7-AA50-8D5B124AE731}"/>
              </a:ext>
            </a:extLst>
          </p:cNvPr>
          <p:cNvCxnSpPr>
            <a:cxnSpLocks/>
          </p:cNvCxnSpPr>
          <p:nvPr/>
        </p:nvCxnSpPr>
        <p:spPr>
          <a:xfrm>
            <a:off x="6117199" y="1967329"/>
            <a:ext cx="1584748" cy="1380495"/>
          </a:xfrm>
          <a:prstGeom prst="bentConnector3">
            <a:avLst>
              <a:gd name="adj1" fmla="val 21331"/>
            </a:avLst>
          </a:prstGeom>
          <a:ln w="19050">
            <a:solidFill>
              <a:schemeClr val="accent6"/>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3318F1-E1EF-4CE0-B6A3-BD9DDEBC94E8}"/>
              </a:ext>
            </a:extLst>
          </p:cNvPr>
          <p:cNvCxnSpPr>
            <a:cxnSpLocks/>
            <a:stCxn id="40" idx="0"/>
          </p:cNvCxnSpPr>
          <p:nvPr/>
        </p:nvCxnSpPr>
        <p:spPr>
          <a:xfrm flipV="1">
            <a:off x="5736201" y="2536749"/>
            <a:ext cx="1" cy="279004"/>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9" name="Rectangle 48">
            <a:extLst>
              <a:ext uri="{FF2B5EF4-FFF2-40B4-BE49-F238E27FC236}">
                <a16:creationId xmlns:a16="http://schemas.microsoft.com/office/drawing/2014/main" id="{5F0D5C1A-F064-4793-9553-F14C479C3A39}"/>
              </a:ext>
            </a:extLst>
          </p:cNvPr>
          <p:cNvSpPr/>
          <p:nvPr/>
        </p:nvSpPr>
        <p:spPr>
          <a:xfrm>
            <a:off x="3047007" y="4525554"/>
            <a:ext cx="149271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0.0.0.0/0 – FW-EP</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F1612918-FBDE-48CE-85AA-EBE027198BC7}"/>
              </a:ext>
            </a:extLst>
          </p:cNvPr>
          <p:cNvSpPr/>
          <p:nvPr/>
        </p:nvSpPr>
        <p:spPr>
          <a:xfrm>
            <a:off x="5088394" y="4527450"/>
            <a:ext cx="1333250"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0.0.0.0/0 – IGW</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1" name="Straight Connector 50">
            <a:extLst>
              <a:ext uri="{FF2B5EF4-FFF2-40B4-BE49-F238E27FC236}">
                <a16:creationId xmlns:a16="http://schemas.microsoft.com/office/drawing/2014/main" id="{5EF7A41F-EBC0-46F1-ABDD-8C0A075A47E7}"/>
              </a:ext>
            </a:extLst>
          </p:cNvPr>
          <p:cNvCxnSpPr>
            <a:cxnSpLocks/>
          </p:cNvCxnSpPr>
          <p:nvPr/>
        </p:nvCxnSpPr>
        <p:spPr>
          <a:xfrm>
            <a:off x="8186500" y="3347824"/>
            <a:ext cx="437620" cy="10017"/>
          </a:xfrm>
          <a:prstGeom prst="line">
            <a:avLst/>
          </a:prstGeom>
          <a:ln>
            <a:solidFill>
              <a:schemeClr val="accent6"/>
            </a:solidFill>
            <a:prstDash val="sysDot"/>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FF53801E-590D-412B-842C-6533D8D1647C}"/>
              </a:ext>
            </a:extLst>
          </p:cNvPr>
          <p:cNvCxnSpPr>
            <a:cxnSpLocks/>
          </p:cNvCxnSpPr>
          <p:nvPr/>
        </p:nvCxnSpPr>
        <p:spPr>
          <a:xfrm flipH="1">
            <a:off x="8186500" y="3652428"/>
            <a:ext cx="437620" cy="10017"/>
          </a:xfrm>
          <a:prstGeom prst="line">
            <a:avLst/>
          </a:prstGeom>
          <a:ln>
            <a:solidFill>
              <a:schemeClr val="accent2"/>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53" name="Group 52">
            <a:extLst>
              <a:ext uri="{FF2B5EF4-FFF2-40B4-BE49-F238E27FC236}">
                <a16:creationId xmlns:a16="http://schemas.microsoft.com/office/drawing/2014/main" id="{2CD473DC-C7BB-4270-89B7-A94E0BAF91EA}"/>
              </a:ext>
            </a:extLst>
          </p:cNvPr>
          <p:cNvGrpSpPr/>
          <p:nvPr/>
        </p:nvGrpSpPr>
        <p:grpSpPr>
          <a:xfrm>
            <a:off x="6568698" y="1891147"/>
            <a:ext cx="663772" cy="696536"/>
            <a:chOff x="6568698" y="3609103"/>
            <a:chExt cx="663772" cy="696536"/>
          </a:xfrm>
        </p:grpSpPr>
        <p:sp>
          <p:nvSpPr>
            <p:cNvPr id="54" name="TextBox 53">
              <a:extLst>
                <a:ext uri="{FF2B5EF4-FFF2-40B4-BE49-F238E27FC236}">
                  <a16:creationId xmlns:a16="http://schemas.microsoft.com/office/drawing/2014/main" id="{59B2F260-8693-411F-9572-5880C36A4EEE}"/>
                </a:ext>
              </a:extLst>
            </p:cNvPr>
            <p:cNvSpPr txBox="1"/>
            <p:nvPr/>
          </p:nvSpPr>
          <p:spPr>
            <a:xfrm>
              <a:off x="6568698" y="4028640"/>
              <a:ext cx="66377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Logging</a:t>
              </a:r>
            </a:p>
          </p:txBody>
        </p:sp>
        <p:grpSp>
          <p:nvGrpSpPr>
            <p:cNvPr id="55" name="Picture Placeholder 85" descr="Log">
              <a:extLst>
                <a:ext uri="{FF2B5EF4-FFF2-40B4-BE49-F238E27FC236}">
                  <a16:creationId xmlns:a16="http://schemas.microsoft.com/office/drawing/2014/main" id="{D5D1650F-338E-46CF-9FBB-B6867757609B}"/>
                </a:ext>
              </a:extLst>
            </p:cNvPr>
            <p:cNvGrpSpPr/>
            <p:nvPr/>
          </p:nvGrpSpPr>
          <p:grpSpPr>
            <a:xfrm>
              <a:off x="6646366" y="3609103"/>
              <a:ext cx="370074" cy="419536"/>
              <a:chOff x="3204821" y="5260748"/>
              <a:chExt cx="530001" cy="600837"/>
            </a:xfrm>
            <a:solidFill>
              <a:schemeClr val="tx1"/>
            </a:solidFill>
          </p:grpSpPr>
          <p:grpSp>
            <p:nvGrpSpPr>
              <p:cNvPr id="56" name="Picture Placeholder 85">
                <a:extLst>
                  <a:ext uri="{FF2B5EF4-FFF2-40B4-BE49-F238E27FC236}">
                    <a16:creationId xmlns:a16="http://schemas.microsoft.com/office/drawing/2014/main" id="{40300F69-F94B-4F29-8334-FC6982DA56BE}"/>
                  </a:ext>
                </a:extLst>
              </p:cNvPr>
              <p:cNvGrpSpPr/>
              <p:nvPr/>
            </p:nvGrpSpPr>
            <p:grpSpPr>
              <a:xfrm>
                <a:off x="3254786" y="5383445"/>
                <a:ext cx="187208" cy="65775"/>
                <a:chOff x="3254786" y="5383445"/>
                <a:chExt cx="187208" cy="65775"/>
              </a:xfrm>
              <a:grpFill/>
            </p:grpSpPr>
            <p:sp>
              <p:nvSpPr>
                <p:cNvPr id="66" name="Picture Placeholder 85">
                  <a:extLst>
                    <a:ext uri="{FF2B5EF4-FFF2-40B4-BE49-F238E27FC236}">
                      <a16:creationId xmlns:a16="http://schemas.microsoft.com/office/drawing/2014/main" id="{F929E811-1F5D-4CCB-8B56-EDCA32B94CD3}"/>
                    </a:ext>
                  </a:extLst>
                </p:cNvPr>
                <p:cNvSpPr/>
                <p:nvPr/>
              </p:nvSpPr>
              <p:spPr>
                <a:xfrm>
                  <a:off x="3254786" y="5384078"/>
                  <a:ext cx="43639" cy="63878"/>
                </a:xfrm>
                <a:custGeom>
                  <a:avLst/>
                  <a:gdLst>
                    <a:gd name="connsiteX0" fmla="*/ 43640 w 43639"/>
                    <a:gd name="connsiteY0" fmla="*/ 55024 h 63878"/>
                    <a:gd name="connsiteX1" fmla="*/ 43640 w 43639"/>
                    <a:gd name="connsiteY1" fmla="*/ 63878 h 63878"/>
                    <a:gd name="connsiteX2" fmla="*/ 0 w 43639"/>
                    <a:gd name="connsiteY2" fmla="*/ 63878 h 63878"/>
                    <a:gd name="connsiteX3" fmla="*/ 0 w 43639"/>
                    <a:gd name="connsiteY3" fmla="*/ 0 h 63878"/>
                    <a:gd name="connsiteX4" fmla="*/ 9487 w 43639"/>
                    <a:gd name="connsiteY4" fmla="*/ 0 h 63878"/>
                    <a:gd name="connsiteX5" fmla="*/ 9487 w 43639"/>
                    <a:gd name="connsiteY5" fmla="*/ 55656 h 63878"/>
                    <a:gd name="connsiteX6" fmla="*/ 43640 w 43639"/>
                    <a:gd name="connsiteY6" fmla="*/ 55656 h 6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39" h="63878">
                      <a:moveTo>
                        <a:pt x="43640" y="55024"/>
                      </a:moveTo>
                      <a:lnTo>
                        <a:pt x="43640" y="63878"/>
                      </a:lnTo>
                      <a:lnTo>
                        <a:pt x="0" y="63878"/>
                      </a:lnTo>
                      <a:lnTo>
                        <a:pt x="0" y="0"/>
                      </a:lnTo>
                      <a:lnTo>
                        <a:pt x="9487" y="0"/>
                      </a:lnTo>
                      <a:lnTo>
                        <a:pt x="9487" y="55656"/>
                      </a:lnTo>
                      <a:lnTo>
                        <a:pt x="43640" y="55656"/>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Picture Placeholder 85">
                  <a:extLst>
                    <a:ext uri="{FF2B5EF4-FFF2-40B4-BE49-F238E27FC236}">
                      <a16:creationId xmlns:a16="http://schemas.microsoft.com/office/drawing/2014/main" id="{85E7EB4A-F361-4B6E-8508-2ADA2047F41B}"/>
                    </a:ext>
                  </a:extLst>
                </p:cNvPr>
                <p:cNvSpPr/>
                <p:nvPr/>
              </p:nvSpPr>
              <p:spPr>
                <a:xfrm>
                  <a:off x="3306648" y="5383445"/>
                  <a:ext cx="65775" cy="65775"/>
                </a:xfrm>
                <a:custGeom>
                  <a:avLst/>
                  <a:gdLst>
                    <a:gd name="connsiteX0" fmla="*/ 16444 w 65775"/>
                    <a:gd name="connsiteY0" fmla="*/ 61349 h 65775"/>
                    <a:gd name="connsiteX1" fmla="*/ 4427 w 65775"/>
                    <a:gd name="connsiteY1" fmla="*/ 49332 h 65775"/>
                    <a:gd name="connsiteX2" fmla="*/ 0 w 65775"/>
                    <a:gd name="connsiteY2" fmla="*/ 32888 h 65775"/>
                    <a:gd name="connsiteX3" fmla="*/ 4427 w 65775"/>
                    <a:gd name="connsiteY3" fmla="*/ 16444 h 65775"/>
                    <a:gd name="connsiteX4" fmla="*/ 16444 w 65775"/>
                    <a:gd name="connsiteY4" fmla="*/ 4427 h 65775"/>
                    <a:gd name="connsiteX5" fmla="*/ 32888 w 65775"/>
                    <a:gd name="connsiteY5" fmla="*/ 0 h 65775"/>
                    <a:gd name="connsiteX6" fmla="*/ 49332 w 65775"/>
                    <a:gd name="connsiteY6" fmla="*/ 4427 h 65775"/>
                    <a:gd name="connsiteX7" fmla="*/ 61349 w 65775"/>
                    <a:gd name="connsiteY7" fmla="*/ 16444 h 65775"/>
                    <a:gd name="connsiteX8" fmla="*/ 65776 w 65775"/>
                    <a:gd name="connsiteY8" fmla="*/ 32888 h 65775"/>
                    <a:gd name="connsiteX9" fmla="*/ 61349 w 65775"/>
                    <a:gd name="connsiteY9" fmla="*/ 49332 h 65775"/>
                    <a:gd name="connsiteX10" fmla="*/ 49332 w 65775"/>
                    <a:gd name="connsiteY10" fmla="*/ 61349 h 65775"/>
                    <a:gd name="connsiteX11" fmla="*/ 32888 w 65775"/>
                    <a:gd name="connsiteY11" fmla="*/ 65776 h 65775"/>
                    <a:gd name="connsiteX12" fmla="*/ 16444 w 65775"/>
                    <a:gd name="connsiteY12" fmla="*/ 61349 h 65775"/>
                    <a:gd name="connsiteX13" fmla="*/ 44905 w 65775"/>
                    <a:gd name="connsiteY13" fmla="*/ 53759 h 65775"/>
                    <a:gd name="connsiteX14" fmla="*/ 53759 w 65775"/>
                    <a:gd name="connsiteY14" fmla="*/ 44905 h 65775"/>
                    <a:gd name="connsiteX15" fmla="*/ 56921 w 65775"/>
                    <a:gd name="connsiteY15" fmla="*/ 32888 h 65775"/>
                    <a:gd name="connsiteX16" fmla="*/ 53759 w 65775"/>
                    <a:gd name="connsiteY16" fmla="*/ 20871 h 65775"/>
                    <a:gd name="connsiteX17" fmla="*/ 44905 w 65775"/>
                    <a:gd name="connsiteY17" fmla="*/ 12017 h 65775"/>
                    <a:gd name="connsiteX18" fmla="*/ 32888 w 65775"/>
                    <a:gd name="connsiteY18" fmla="*/ 8854 h 65775"/>
                    <a:gd name="connsiteX19" fmla="*/ 20871 w 65775"/>
                    <a:gd name="connsiteY19" fmla="*/ 12017 h 65775"/>
                    <a:gd name="connsiteX20" fmla="*/ 12017 w 65775"/>
                    <a:gd name="connsiteY20" fmla="*/ 20871 h 65775"/>
                    <a:gd name="connsiteX21" fmla="*/ 8854 w 65775"/>
                    <a:gd name="connsiteY21" fmla="*/ 32888 h 65775"/>
                    <a:gd name="connsiteX22" fmla="*/ 12017 w 65775"/>
                    <a:gd name="connsiteY22" fmla="*/ 44905 h 65775"/>
                    <a:gd name="connsiteX23" fmla="*/ 20871 w 65775"/>
                    <a:gd name="connsiteY23" fmla="*/ 53759 h 65775"/>
                    <a:gd name="connsiteX24" fmla="*/ 32888 w 65775"/>
                    <a:gd name="connsiteY24" fmla="*/ 56921 h 65775"/>
                    <a:gd name="connsiteX25" fmla="*/ 44905 w 65775"/>
                    <a:gd name="connsiteY25" fmla="*/ 53759 h 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775" h="65775">
                      <a:moveTo>
                        <a:pt x="16444" y="61349"/>
                      </a:moveTo>
                      <a:cubicBezTo>
                        <a:pt x="11384" y="58186"/>
                        <a:pt x="6957" y="54392"/>
                        <a:pt x="4427" y="49332"/>
                      </a:cubicBezTo>
                      <a:cubicBezTo>
                        <a:pt x="1265" y="44272"/>
                        <a:pt x="0" y="38580"/>
                        <a:pt x="0" y="32888"/>
                      </a:cubicBezTo>
                      <a:cubicBezTo>
                        <a:pt x="0" y="27196"/>
                        <a:pt x="1265" y="21504"/>
                        <a:pt x="4427" y="16444"/>
                      </a:cubicBezTo>
                      <a:cubicBezTo>
                        <a:pt x="7590" y="11384"/>
                        <a:pt x="11384" y="7590"/>
                        <a:pt x="16444" y="4427"/>
                      </a:cubicBezTo>
                      <a:cubicBezTo>
                        <a:pt x="21504" y="1265"/>
                        <a:pt x="27196" y="0"/>
                        <a:pt x="32888" y="0"/>
                      </a:cubicBezTo>
                      <a:cubicBezTo>
                        <a:pt x="38580" y="0"/>
                        <a:pt x="44272" y="1265"/>
                        <a:pt x="49332" y="4427"/>
                      </a:cubicBezTo>
                      <a:cubicBezTo>
                        <a:pt x="54392" y="7590"/>
                        <a:pt x="58819" y="11384"/>
                        <a:pt x="61349" y="16444"/>
                      </a:cubicBezTo>
                      <a:cubicBezTo>
                        <a:pt x="63878" y="21504"/>
                        <a:pt x="65776" y="27196"/>
                        <a:pt x="65776" y="32888"/>
                      </a:cubicBezTo>
                      <a:cubicBezTo>
                        <a:pt x="65776" y="38580"/>
                        <a:pt x="64511" y="44272"/>
                        <a:pt x="61349" y="49332"/>
                      </a:cubicBezTo>
                      <a:cubicBezTo>
                        <a:pt x="58186" y="54392"/>
                        <a:pt x="54392" y="58819"/>
                        <a:pt x="49332" y="61349"/>
                      </a:cubicBezTo>
                      <a:cubicBezTo>
                        <a:pt x="44272" y="64511"/>
                        <a:pt x="38580" y="65776"/>
                        <a:pt x="32888" y="65776"/>
                      </a:cubicBezTo>
                      <a:cubicBezTo>
                        <a:pt x="27196" y="65776"/>
                        <a:pt x="21504" y="64511"/>
                        <a:pt x="16444" y="61349"/>
                      </a:cubicBezTo>
                      <a:close/>
                      <a:moveTo>
                        <a:pt x="44905" y="53759"/>
                      </a:moveTo>
                      <a:cubicBezTo>
                        <a:pt x="48699" y="51229"/>
                        <a:pt x="51229" y="48699"/>
                        <a:pt x="53759" y="44905"/>
                      </a:cubicBezTo>
                      <a:cubicBezTo>
                        <a:pt x="55656" y="41110"/>
                        <a:pt x="56921" y="37315"/>
                        <a:pt x="56921" y="32888"/>
                      </a:cubicBezTo>
                      <a:cubicBezTo>
                        <a:pt x="56921" y="28461"/>
                        <a:pt x="55656" y="24666"/>
                        <a:pt x="53759" y="20871"/>
                      </a:cubicBezTo>
                      <a:cubicBezTo>
                        <a:pt x="51862" y="17076"/>
                        <a:pt x="48699" y="13914"/>
                        <a:pt x="44905" y="12017"/>
                      </a:cubicBezTo>
                      <a:cubicBezTo>
                        <a:pt x="41110" y="9487"/>
                        <a:pt x="37315" y="8854"/>
                        <a:pt x="32888" y="8854"/>
                      </a:cubicBezTo>
                      <a:cubicBezTo>
                        <a:pt x="28461" y="8854"/>
                        <a:pt x="24666" y="10119"/>
                        <a:pt x="20871" y="12017"/>
                      </a:cubicBezTo>
                      <a:cubicBezTo>
                        <a:pt x="17076" y="14547"/>
                        <a:pt x="14547" y="17076"/>
                        <a:pt x="12017" y="20871"/>
                      </a:cubicBezTo>
                      <a:cubicBezTo>
                        <a:pt x="10119" y="24666"/>
                        <a:pt x="8854" y="28461"/>
                        <a:pt x="8854" y="32888"/>
                      </a:cubicBezTo>
                      <a:cubicBezTo>
                        <a:pt x="8854" y="37315"/>
                        <a:pt x="10119" y="41110"/>
                        <a:pt x="12017" y="44905"/>
                      </a:cubicBezTo>
                      <a:cubicBezTo>
                        <a:pt x="13914" y="48699"/>
                        <a:pt x="17076" y="51862"/>
                        <a:pt x="20871" y="53759"/>
                      </a:cubicBezTo>
                      <a:cubicBezTo>
                        <a:pt x="24666" y="56289"/>
                        <a:pt x="28461" y="56921"/>
                        <a:pt x="32888" y="56921"/>
                      </a:cubicBezTo>
                      <a:cubicBezTo>
                        <a:pt x="37315" y="56921"/>
                        <a:pt x="41110" y="55656"/>
                        <a:pt x="44905" y="53759"/>
                      </a:cubicBez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Picture Placeholder 85">
                  <a:extLst>
                    <a:ext uri="{FF2B5EF4-FFF2-40B4-BE49-F238E27FC236}">
                      <a16:creationId xmlns:a16="http://schemas.microsoft.com/office/drawing/2014/main" id="{D4B8F82F-EA82-4CF0-B183-233FE01AF623}"/>
                    </a:ext>
                  </a:extLst>
                </p:cNvPr>
                <p:cNvSpPr/>
                <p:nvPr/>
              </p:nvSpPr>
              <p:spPr>
                <a:xfrm>
                  <a:off x="3383808" y="5383445"/>
                  <a:ext cx="58186" cy="65775"/>
                </a:xfrm>
                <a:custGeom>
                  <a:avLst/>
                  <a:gdLst>
                    <a:gd name="connsiteX0" fmla="*/ 31623 w 58186"/>
                    <a:gd name="connsiteY0" fmla="*/ 30358 h 65775"/>
                    <a:gd name="connsiteX1" fmla="*/ 58186 w 58186"/>
                    <a:gd name="connsiteY1" fmla="*/ 30358 h 65775"/>
                    <a:gd name="connsiteX2" fmla="*/ 58186 w 58186"/>
                    <a:gd name="connsiteY2" fmla="*/ 55656 h 65775"/>
                    <a:gd name="connsiteX3" fmla="*/ 46802 w 58186"/>
                    <a:gd name="connsiteY3" fmla="*/ 63246 h 65775"/>
                    <a:gd name="connsiteX4" fmla="*/ 32888 w 58186"/>
                    <a:gd name="connsiteY4" fmla="*/ 65776 h 65775"/>
                    <a:gd name="connsiteX5" fmla="*/ 16444 w 58186"/>
                    <a:gd name="connsiteY5" fmla="*/ 61349 h 65775"/>
                    <a:gd name="connsiteX6" fmla="*/ 4427 w 58186"/>
                    <a:gd name="connsiteY6" fmla="*/ 49332 h 65775"/>
                    <a:gd name="connsiteX7" fmla="*/ 0 w 58186"/>
                    <a:gd name="connsiteY7" fmla="*/ 32888 h 65775"/>
                    <a:gd name="connsiteX8" fmla="*/ 4427 w 58186"/>
                    <a:gd name="connsiteY8" fmla="*/ 16444 h 65775"/>
                    <a:gd name="connsiteX9" fmla="*/ 16444 w 58186"/>
                    <a:gd name="connsiteY9" fmla="*/ 4427 h 65775"/>
                    <a:gd name="connsiteX10" fmla="*/ 32888 w 58186"/>
                    <a:gd name="connsiteY10" fmla="*/ 0 h 65775"/>
                    <a:gd name="connsiteX11" fmla="*/ 46802 w 58186"/>
                    <a:gd name="connsiteY11" fmla="*/ 2530 h 65775"/>
                    <a:gd name="connsiteX12" fmla="*/ 58186 w 58186"/>
                    <a:gd name="connsiteY12" fmla="*/ 10119 h 65775"/>
                    <a:gd name="connsiteX13" fmla="*/ 51862 w 58186"/>
                    <a:gd name="connsiteY13" fmla="*/ 16444 h 65775"/>
                    <a:gd name="connsiteX14" fmla="*/ 43640 w 58186"/>
                    <a:gd name="connsiteY14" fmla="*/ 10752 h 65775"/>
                    <a:gd name="connsiteX15" fmla="*/ 33520 w 58186"/>
                    <a:gd name="connsiteY15" fmla="*/ 8854 h 65775"/>
                    <a:gd name="connsiteX16" fmla="*/ 21504 w 58186"/>
                    <a:gd name="connsiteY16" fmla="*/ 12017 h 65775"/>
                    <a:gd name="connsiteX17" fmla="*/ 12649 w 58186"/>
                    <a:gd name="connsiteY17" fmla="*/ 20871 h 65775"/>
                    <a:gd name="connsiteX18" fmla="*/ 9487 w 58186"/>
                    <a:gd name="connsiteY18" fmla="*/ 32888 h 65775"/>
                    <a:gd name="connsiteX19" fmla="*/ 12649 w 58186"/>
                    <a:gd name="connsiteY19" fmla="*/ 44905 h 65775"/>
                    <a:gd name="connsiteX20" fmla="*/ 21504 w 58186"/>
                    <a:gd name="connsiteY20" fmla="*/ 53759 h 65775"/>
                    <a:gd name="connsiteX21" fmla="*/ 33520 w 58186"/>
                    <a:gd name="connsiteY21" fmla="*/ 56921 h 65775"/>
                    <a:gd name="connsiteX22" fmla="*/ 41742 w 58186"/>
                    <a:gd name="connsiteY22" fmla="*/ 55656 h 65775"/>
                    <a:gd name="connsiteX23" fmla="*/ 49332 w 58186"/>
                    <a:gd name="connsiteY23" fmla="*/ 51862 h 65775"/>
                    <a:gd name="connsiteX24" fmla="*/ 49332 w 58186"/>
                    <a:gd name="connsiteY24" fmla="*/ 38580 h 65775"/>
                    <a:gd name="connsiteX25" fmla="*/ 32255 w 58186"/>
                    <a:gd name="connsiteY25" fmla="*/ 38580 h 65775"/>
                    <a:gd name="connsiteX26" fmla="*/ 32255 w 58186"/>
                    <a:gd name="connsiteY26" fmla="*/ 30358 h 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186" h="65775">
                      <a:moveTo>
                        <a:pt x="31623" y="30358"/>
                      </a:moveTo>
                      <a:lnTo>
                        <a:pt x="58186" y="30358"/>
                      </a:lnTo>
                      <a:lnTo>
                        <a:pt x="58186" y="55656"/>
                      </a:lnTo>
                      <a:cubicBezTo>
                        <a:pt x="55024" y="58819"/>
                        <a:pt x="51229" y="61349"/>
                        <a:pt x="46802" y="63246"/>
                      </a:cubicBezTo>
                      <a:cubicBezTo>
                        <a:pt x="42375" y="65143"/>
                        <a:pt x="37315" y="65776"/>
                        <a:pt x="32888" y="65776"/>
                      </a:cubicBezTo>
                      <a:cubicBezTo>
                        <a:pt x="27196" y="65776"/>
                        <a:pt x="21504" y="64511"/>
                        <a:pt x="16444" y="61349"/>
                      </a:cubicBezTo>
                      <a:cubicBezTo>
                        <a:pt x="11384" y="58186"/>
                        <a:pt x="6957" y="54392"/>
                        <a:pt x="4427" y="49332"/>
                      </a:cubicBezTo>
                      <a:cubicBezTo>
                        <a:pt x="1265" y="44272"/>
                        <a:pt x="0" y="38580"/>
                        <a:pt x="0" y="32888"/>
                      </a:cubicBezTo>
                      <a:cubicBezTo>
                        <a:pt x="0" y="27196"/>
                        <a:pt x="1265" y="21504"/>
                        <a:pt x="4427" y="16444"/>
                      </a:cubicBezTo>
                      <a:cubicBezTo>
                        <a:pt x="7590" y="11384"/>
                        <a:pt x="11384" y="7590"/>
                        <a:pt x="16444" y="4427"/>
                      </a:cubicBezTo>
                      <a:cubicBezTo>
                        <a:pt x="21504" y="1265"/>
                        <a:pt x="27196" y="0"/>
                        <a:pt x="32888" y="0"/>
                      </a:cubicBezTo>
                      <a:cubicBezTo>
                        <a:pt x="37315" y="0"/>
                        <a:pt x="42375" y="632"/>
                        <a:pt x="46802" y="2530"/>
                      </a:cubicBezTo>
                      <a:cubicBezTo>
                        <a:pt x="51229" y="4427"/>
                        <a:pt x="55024" y="6957"/>
                        <a:pt x="58186" y="10119"/>
                      </a:cubicBezTo>
                      <a:lnTo>
                        <a:pt x="51862" y="16444"/>
                      </a:lnTo>
                      <a:cubicBezTo>
                        <a:pt x="49964" y="13914"/>
                        <a:pt x="46802" y="12017"/>
                        <a:pt x="43640" y="10752"/>
                      </a:cubicBezTo>
                      <a:cubicBezTo>
                        <a:pt x="40477" y="9487"/>
                        <a:pt x="36683" y="8854"/>
                        <a:pt x="33520" y="8854"/>
                      </a:cubicBezTo>
                      <a:cubicBezTo>
                        <a:pt x="29093" y="8854"/>
                        <a:pt x="25298" y="10119"/>
                        <a:pt x="21504" y="12017"/>
                      </a:cubicBezTo>
                      <a:cubicBezTo>
                        <a:pt x="17709" y="14547"/>
                        <a:pt x="15179" y="17076"/>
                        <a:pt x="12649" y="20871"/>
                      </a:cubicBezTo>
                      <a:cubicBezTo>
                        <a:pt x="10752" y="24666"/>
                        <a:pt x="9487" y="28461"/>
                        <a:pt x="9487" y="32888"/>
                      </a:cubicBezTo>
                      <a:cubicBezTo>
                        <a:pt x="9487" y="37315"/>
                        <a:pt x="10752" y="41110"/>
                        <a:pt x="12649" y="44905"/>
                      </a:cubicBezTo>
                      <a:cubicBezTo>
                        <a:pt x="14547" y="48699"/>
                        <a:pt x="17709" y="51862"/>
                        <a:pt x="21504" y="53759"/>
                      </a:cubicBezTo>
                      <a:cubicBezTo>
                        <a:pt x="25298" y="56289"/>
                        <a:pt x="29093" y="56921"/>
                        <a:pt x="33520" y="56921"/>
                      </a:cubicBezTo>
                      <a:cubicBezTo>
                        <a:pt x="36050" y="56921"/>
                        <a:pt x="39213" y="56289"/>
                        <a:pt x="41742" y="55656"/>
                      </a:cubicBezTo>
                      <a:cubicBezTo>
                        <a:pt x="44272" y="55024"/>
                        <a:pt x="46802" y="53127"/>
                        <a:pt x="49332" y="51862"/>
                      </a:cubicBezTo>
                      <a:lnTo>
                        <a:pt x="49332" y="38580"/>
                      </a:lnTo>
                      <a:lnTo>
                        <a:pt x="32255" y="38580"/>
                      </a:lnTo>
                      <a:lnTo>
                        <a:pt x="32255" y="30358"/>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7" name="Picture Placeholder 85">
                <a:extLst>
                  <a:ext uri="{FF2B5EF4-FFF2-40B4-BE49-F238E27FC236}">
                    <a16:creationId xmlns:a16="http://schemas.microsoft.com/office/drawing/2014/main" id="{65D0FE9A-F9D0-4524-B07E-088E843145F3}"/>
                  </a:ext>
                </a:extLst>
              </p:cNvPr>
              <p:cNvSpPr/>
              <p:nvPr/>
            </p:nvSpPr>
            <p:spPr>
              <a:xfrm>
                <a:off x="3344595" y="5260748"/>
                <a:ext cx="390227" cy="600837"/>
              </a:xfrm>
              <a:custGeom>
                <a:avLst/>
                <a:gdLst>
                  <a:gd name="connsiteX0" fmla="*/ 309905 w 390227"/>
                  <a:gd name="connsiteY0" fmla="*/ 0 h 600837"/>
                  <a:gd name="connsiteX1" fmla="*/ 0 w 390227"/>
                  <a:gd name="connsiteY1" fmla="*/ 0 h 600837"/>
                  <a:gd name="connsiteX2" fmla="*/ 0 w 390227"/>
                  <a:gd name="connsiteY2" fmla="*/ 49964 h 600837"/>
                  <a:gd name="connsiteX3" fmla="*/ 16444 w 390227"/>
                  <a:gd name="connsiteY3" fmla="*/ 49964 h 600837"/>
                  <a:gd name="connsiteX4" fmla="*/ 16444 w 390227"/>
                  <a:gd name="connsiteY4" fmla="*/ 16444 h 600837"/>
                  <a:gd name="connsiteX5" fmla="*/ 287769 w 390227"/>
                  <a:gd name="connsiteY5" fmla="*/ 16444 h 600837"/>
                  <a:gd name="connsiteX6" fmla="*/ 287769 w 390227"/>
                  <a:gd name="connsiteY6" fmla="*/ 96766 h 600837"/>
                  <a:gd name="connsiteX7" fmla="*/ 373151 w 390227"/>
                  <a:gd name="connsiteY7" fmla="*/ 96766 h 600837"/>
                  <a:gd name="connsiteX8" fmla="*/ 373151 w 390227"/>
                  <a:gd name="connsiteY8" fmla="*/ 583761 h 600837"/>
                  <a:gd name="connsiteX9" fmla="*/ 16444 w 390227"/>
                  <a:gd name="connsiteY9" fmla="*/ 583761 h 600837"/>
                  <a:gd name="connsiteX10" fmla="*/ 16444 w 390227"/>
                  <a:gd name="connsiteY10" fmla="*/ 254881 h 600837"/>
                  <a:gd name="connsiteX11" fmla="*/ 0 w 390227"/>
                  <a:gd name="connsiteY11" fmla="*/ 254881 h 600837"/>
                  <a:gd name="connsiteX12" fmla="*/ 0 w 390227"/>
                  <a:gd name="connsiteY12" fmla="*/ 600837 h 600837"/>
                  <a:gd name="connsiteX13" fmla="*/ 390228 w 390227"/>
                  <a:gd name="connsiteY13" fmla="*/ 600837 h 600837"/>
                  <a:gd name="connsiteX14" fmla="*/ 390228 w 390227"/>
                  <a:gd name="connsiteY14" fmla="*/ 89809 h 600837"/>
                  <a:gd name="connsiteX15" fmla="*/ 309905 w 390227"/>
                  <a:gd name="connsiteY15" fmla="*/ 0 h 600837"/>
                  <a:gd name="connsiteX16" fmla="*/ 304846 w 390227"/>
                  <a:gd name="connsiteY16" fmla="*/ 19606 h 600837"/>
                  <a:gd name="connsiteX17" fmla="*/ 359237 w 390227"/>
                  <a:gd name="connsiteY17" fmla="*/ 80322 h 600837"/>
                  <a:gd name="connsiteX18" fmla="*/ 304846 w 390227"/>
                  <a:gd name="connsiteY18" fmla="*/ 80322 h 600837"/>
                  <a:gd name="connsiteX19" fmla="*/ 304846 w 390227"/>
                  <a:gd name="connsiteY19" fmla="*/ 19606 h 60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0227" h="600837">
                    <a:moveTo>
                      <a:pt x="309905" y="0"/>
                    </a:moveTo>
                    <a:lnTo>
                      <a:pt x="0" y="0"/>
                    </a:lnTo>
                    <a:lnTo>
                      <a:pt x="0" y="49964"/>
                    </a:lnTo>
                    <a:lnTo>
                      <a:pt x="16444" y="49964"/>
                    </a:lnTo>
                    <a:lnTo>
                      <a:pt x="16444" y="16444"/>
                    </a:lnTo>
                    <a:lnTo>
                      <a:pt x="287769" y="16444"/>
                    </a:lnTo>
                    <a:lnTo>
                      <a:pt x="287769" y="96766"/>
                    </a:lnTo>
                    <a:lnTo>
                      <a:pt x="373151" y="96766"/>
                    </a:lnTo>
                    <a:lnTo>
                      <a:pt x="373151" y="583761"/>
                    </a:lnTo>
                    <a:lnTo>
                      <a:pt x="16444" y="583761"/>
                    </a:lnTo>
                    <a:lnTo>
                      <a:pt x="16444" y="254881"/>
                    </a:lnTo>
                    <a:lnTo>
                      <a:pt x="0" y="254881"/>
                    </a:lnTo>
                    <a:lnTo>
                      <a:pt x="0" y="600837"/>
                    </a:lnTo>
                    <a:lnTo>
                      <a:pt x="390228" y="600837"/>
                    </a:lnTo>
                    <a:lnTo>
                      <a:pt x="390228" y="89809"/>
                    </a:lnTo>
                    <a:lnTo>
                      <a:pt x="309905" y="0"/>
                    </a:lnTo>
                    <a:close/>
                    <a:moveTo>
                      <a:pt x="304846" y="19606"/>
                    </a:moveTo>
                    <a:lnTo>
                      <a:pt x="359237" y="80322"/>
                    </a:lnTo>
                    <a:lnTo>
                      <a:pt x="304846" y="80322"/>
                    </a:lnTo>
                    <a:lnTo>
                      <a:pt x="304846" y="19606"/>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8" name="Picture Placeholder 85">
                <a:extLst>
                  <a:ext uri="{FF2B5EF4-FFF2-40B4-BE49-F238E27FC236}">
                    <a16:creationId xmlns:a16="http://schemas.microsoft.com/office/drawing/2014/main" id="{BBC683E0-EDE1-40EB-8CFD-5B33C8976A27}"/>
                  </a:ext>
                </a:extLst>
              </p:cNvPr>
              <p:cNvGrpSpPr/>
              <p:nvPr/>
            </p:nvGrpSpPr>
            <p:grpSpPr>
              <a:xfrm>
                <a:off x="3412268" y="5443529"/>
                <a:ext cx="267530" cy="349750"/>
                <a:chOff x="3412268" y="5443529"/>
                <a:chExt cx="267530" cy="349750"/>
              </a:xfrm>
              <a:grpFill/>
            </p:grpSpPr>
            <p:sp>
              <p:nvSpPr>
                <p:cNvPr id="60" name="Picture Placeholder 85">
                  <a:extLst>
                    <a:ext uri="{FF2B5EF4-FFF2-40B4-BE49-F238E27FC236}">
                      <a16:creationId xmlns:a16="http://schemas.microsoft.com/office/drawing/2014/main" id="{D028F36E-726D-40DF-9CBE-D0C3FBA0A5C6}"/>
                    </a:ext>
                  </a:extLst>
                </p:cNvPr>
                <p:cNvSpPr/>
                <p:nvPr/>
              </p:nvSpPr>
              <p:spPr>
                <a:xfrm>
                  <a:off x="3412268" y="5643387"/>
                  <a:ext cx="266898" cy="16443"/>
                </a:xfrm>
                <a:custGeom>
                  <a:avLst/>
                  <a:gdLst>
                    <a:gd name="connsiteX0" fmla="*/ 0 w 266898"/>
                    <a:gd name="connsiteY0" fmla="*/ 0 h 16443"/>
                    <a:gd name="connsiteX1" fmla="*/ 266898 w 266898"/>
                    <a:gd name="connsiteY1" fmla="*/ 0 h 16443"/>
                    <a:gd name="connsiteX2" fmla="*/ 266898 w 266898"/>
                    <a:gd name="connsiteY2" fmla="*/ 16444 h 16443"/>
                    <a:gd name="connsiteX3" fmla="*/ 0 w 266898"/>
                    <a:gd name="connsiteY3" fmla="*/ 16444 h 16443"/>
                  </a:gdLst>
                  <a:ahLst/>
                  <a:cxnLst>
                    <a:cxn ang="0">
                      <a:pos x="connsiteX0" y="connsiteY0"/>
                    </a:cxn>
                    <a:cxn ang="0">
                      <a:pos x="connsiteX1" y="connsiteY1"/>
                    </a:cxn>
                    <a:cxn ang="0">
                      <a:pos x="connsiteX2" y="connsiteY2"/>
                    </a:cxn>
                    <a:cxn ang="0">
                      <a:pos x="connsiteX3" y="connsiteY3"/>
                    </a:cxn>
                  </a:cxnLst>
                  <a:rect l="l" t="t" r="r" b="b"/>
                  <a:pathLst>
                    <a:path w="266898" h="16443">
                      <a:moveTo>
                        <a:pt x="0" y="0"/>
                      </a:moveTo>
                      <a:lnTo>
                        <a:pt x="266898" y="0"/>
                      </a:lnTo>
                      <a:lnTo>
                        <a:pt x="266898"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Picture Placeholder 85">
                  <a:extLst>
                    <a:ext uri="{FF2B5EF4-FFF2-40B4-BE49-F238E27FC236}">
                      <a16:creationId xmlns:a16="http://schemas.microsoft.com/office/drawing/2014/main" id="{F4979B76-6F07-4696-A856-2E5E2C3FDA81}"/>
                    </a:ext>
                  </a:extLst>
                </p:cNvPr>
                <p:cNvSpPr/>
                <p:nvPr/>
              </p:nvSpPr>
              <p:spPr>
                <a:xfrm>
                  <a:off x="3412268" y="5710427"/>
                  <a:ext cx="266898" cy="16443"/>
                </a:xfrm>
                <a:custGeom>
                  <a:avLst/>
                  <a:gdLst>
                    <a:gd name="connsiteX0" fmla="*/ 0 w 266898"/>
                    <a:gd name="connsiteY0" fmla="*/ 0 h 16443"/>
                    <a:gd name="connsiteX1" fmla="*/ 266898 w 266898"/>
                    <a:gd name="connsiteY1" fmla="*/ 0 h 16443"/>
                    <a:gd name="connsiteX2" fmla="*/ 266898 w 266898"/>
                    <a:gd name="connsiteY2" fmla="*/ 16444 h 16443"/>
                    <a:gd name="connsiteX3" fmla="*/ 0 w 266898"/>
                    <a:gd name="connsiteY3" fmla="*/ 16444 h 16443"/>
                  </a:gdLst>
                  <a:ahLst/>
                  <a:cxnLst>
                    <a:cxn ang="0">
                      <a:pos x="connsiteX0" y="connsiteY0"/>
                    </a:cxn>
                    <a:cxn ang="0">
                      <a:pos x="connsiteX1" y="connsiteY1"/>
                    </a:cxn>
                    <a:cxn ang="0">
                      <a:pos x="connsiteX2" y="connsiteY2"/>
                    </a:cxn>
                    <a:cxn ang="0">
                      <a:pos x="connsiteX3" y="connsiteY3"/>
                    </a:cxn>
                  </a:cxnLst>
                  <a:rect l="l" t="t" r="r" b="b"/>
                  <a:pathLst>
                    <a:path w="266898" h="16443">
                      <a:moveTo>
                        <a:pt x="0" y="0"/>
                      </a:moveTo>
                      <a:lnTo>
                        <a:pt x="266898" y="0"/>
                      </a:lnTo>
                      <a:lnTo>
                        <a:pt x="266898"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Picture Placeholder 85">
                  <a:extLst>
                    <a:ext uri="{FF2B5EF4-FFF2-40B4-BE49-F238E27FC236}">
                      <a16:creationId xmlns:a16="http://schemas.microsoft.com/office/drawing/2014/main" id="{AA542499-A851-463D-ABC2-A8D4A2245A87}"/>
                    </a:ext>
                  </a:extLst>
                </p:cNvPr>
                <p:cNvSpPr/>
                <p:nvPr/>
              </p:nvSpPr>
              <p:spPr>
                <a:xfrm>
                  <a:off x="3412268" y="5776836"/>
                  <a:ext cx="266898" cy="16443"/>
                </a:xfrm>
                <a:custGeom>
                  <a:avLst/>
                  <a:gdLst>
                    <a:gd name="connsiteX0" fmla="*/ 0 w 266898"/>
                    <a:gd name="connsiteY0" fmla="*/ 0 h 16443"/>
                    <a:gd name="connsiteX1" fmla="*/ 266898 w 266898"/>
                    <a:gd name="connsiteY1" fmla="*/ 0 h 16443"/>
                    <a:gd name="connsiteX2" fmla="*/ 266898 w 266898"/>
                    <a:gd name="connsiteY2" fmla="*/ 16444 h 16443"/>
                    <a:gd name="connsiteX3" fmla="*/ 0 w 266898"/>
                    <a:gd name="connsiteY3" fmla="*/ 16444 h 16443"/>
                  </a:gdLst>
                  <a:ahLst/>
                  <a:cxnLst>
                    <a:cxn ang="0">
                      <a:pos x="connsiteX0" y="connsiteY0"/>
                    </a:cxn>
                    <a:cxn ang="0">
                      <a:pos x="connsiteX1" y="connsiteY1"/>
                    </a:cxn>
                    <a:cxn ang="0">
                      <a:pos x="connsiteX2" y="connsiteY2"/>
                    </a:cxn>
                    <a:cxn ang="0">
                      <a:pos x="connsiteX3" y="connsiteY3"/>
                    </a:cxn>
                  </a:cxnLst>
                  <a:rect l="l" t="t" r="r" b="b"/>
                  <a:pathLst>
                    <a:path w="266898" h="16443">
                      <a:moveTo>
                        <a:pt x="0" y="0"/>
                      </a:moveTo>
                      <a:lnTo>
                        <a:pt x="266898" y="0"/>
                      </a:lnTo>
                      <a:lnTo>
                        <a:pt x="266898"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Picture Placeholder 85">
                  <a:extLst>
                    <a:ext uri="{FF2B5EF4-FFF2-40B4-BE49-F238E27FC236}">
                      <a16:creationId xmlns:a16="http://schemas.microsoft.com/office/drawing/2014/main" id="{5A7FA8AF-B482-48DA-BD8A-14F0A95D6E55}"/>
                    </a:ext>
                  </a:extLst>
                </p:cNvPr>
                <p:cNvSpPr/>
                <p:nvPr/>
              </p:nvSpPr>
              <p:spPr>
                <a:xfrm>
                  <a:off x="3416696" y="5576978"/>
                  <a:ext cx="262470" cy="16443"/>
                </a:xfrm>
                <a:custGeom>
                  <a:avLst/>
                  <a:gdLst>
                    <a:gd name="connsiteX0" fmla="*/ 0 w 262470"/>
                    <a:gd name="connsiteY0" fmla="*/ 0 h 16443"/>
                    <a:gd name="connsiteX1" fmla="*/ 262471 w 262470"/>
                    <a:gd name="connsiteY1" fmla="*/ 0 h 16443"/>
                    <a:gd name="connsiteX2" fmla="*/ 262471 w 262470"/>
                    <a:gd name="connsiteY2" fmla="*/ 16444 h 16443"/>
                    <a:gd name="connsiteX3" fmla="*/ 0 w 262470"/>
                    <a:gd name="connsiteY3" fmla="*/ 16444 h 16443"/>
                  </a:gdLst>
                  <a:ahLst/>
                  <a:cxnLst>
                    <a:cxn ang="0">
                      <a:pos x="connsiteX0" y="connsiteY0"/>
                    </a:cxn>
                    <a:cxn ang="0">
                      <a:pos x="connsiteX1" y="connsiteY1"/>
                    </a:cxn>
                    <a:cxn ang="0">
                      <a:pos x="connsiteX2" y="connsiteY2"/>
                    </a:cxn>
                    <a:cxn ang="0">
                      <a:pos x="connsiteX3" y="connsiteY3"/>
                    </a:cxn>
                  </a:cxnLst>
                  <a:rect l="l" t="t" r="r" b="b"/>
                  <a:pathLst>
                    <a:path w="262470" h="16443">
                      <a:moveTo>
                        <a:pt x="0" y="0"/>
                      </a:moveTo>
                      <a:lnTo>
                        <a:pt x="262471" y="0"/>
                      </a:lnTo>
                      <a:lnTo>
                        <a:pt x="262471"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Picture Placeholder 85">
                  <a:extLst>
                    <a:ext uri="{FF2B5EF4-FFF2-40B4-BE49-F238E27FC236}">
                      <a16:creationId xmlns:a16="http://schemas.microsoft.com/office/drawing/2014/main" id="{9F9B1D92-BB34-4A52-96B9-CFA5D255A3A1}"/>
                    </a:ext>
                  </a:extLst>
                </p:cNvPr>
                <p:cNvSpPr/>
                <p:nvPr/>
              </p:nvSpPr>
              <p:spPr>
                <a:xfrm>
                  <a:off x="3558999" y="5509937"/>
                  <a:ext cx="120799" cy="16443"/>
                </a:xfrm>
                <a:custGeom>
                  <a:avLst/>
                  <a:gdLst>
                    <a:gd name="connsiteX0" fmla="*/ 0 w 120799"/>
                    <a:gd name="connsiteY0" fmla="*/ 0 h 16443"/>
                    <a:gd name="connsiteX1" fmla="*/ 120800 w 120799"/>
                    <a:gd name="connsiteY1" fmla="*/ 0 h 16443"/>
                    <a:gd name="connsiteX2" fmla="*/ 120800 w 120799"/>
                    <a:gd name="connsiteY2" fmla="*/ 16444 h 16443"/>
                    <a:gd name="connsiteX3" fmla="*/ 0 w 120799"/>
                    <a:gd name="connsiteY3" fmla="*/ 16444 h 16443"/>
                  </a:gdLst>
                  <a:ahLst/>
                  <a:cxnLst>
                    <a:cxn ang="0">
                      <a:pos x="connsiteX0" y="connsiteY0"/>
                    </a:cxn>
                    <a:cxn ang="0">
                      <a:pos x="connsiteX1" y="connsiteY1"/>
                    </a:cxn>
                    <a:cxn ang="0">
                      <a:pos x="connsiteX2" y="connsiteY2"/>
                    </a:cxn>
                    <a:cxn ang="0">
                      <a:pos x="connsiteX3" y="connsiteY3"/>
                    </a:cxn>
                  </a:cxnLst>
                  <a:rect l="l" t="t" r="r" b="b"/>
                  <a:pathLst>
                    <a:path w="120799" h="16443">
                      <a:moveTo>
                        <a:pt x="0" y="0"/>
                      </a:moveTo>
                      <a:lnTo>
                        <a:pt x="120800" y="0"/>
                      </a:lnTo>
                      <a:lnTo>
                        <a:pt x="120800"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Picture Placeholder 85">
                  <a:extLst>
                    <a:ext uri="{FF2B5EF4-FFF2-40B4-BE49-F238E27FC236}">
                      <a16:creationId xmlns:a16="http://schemas.microsoft.com/office/drawing/2014/main" id="{89187D94-837F-40F0-B8EA-DA6D6A115376}"/>
                    </a:ext>
                  </a:extLst>
                </p:cNvPr>
                <p:cNvSpPr/>
                <p:nvPr/>
              </p:nvSpPr>
              <p:spPr>
                <a:xfrm>
                  <a:off x="3591255" y="5443529"/>
                  <a:ext cx="88544" cy="16443"/>
                </a:xfrm>
                <a:custGeom>
                  <a:avLst/>
                  <a:gdLst>
                    <a:gd name="connsiteX0" fmla="*/ 0 w 88544"/>
                    <a:gd name="connsiteY0" fmla="*/ 0 h 16443"/>
                    <a:gd name="connsiteX1" fmla="*/ 88544 w 88544"/>
                    <a:gd name="connsiteY1" fmla="*/ 0 h 16443"/>
                    <a:gd name="connsiteX2" fmla="*/ 88544 w 88544"/>
                    <a:gd name="connsiteY2" fmla="*/ 16444 h 16443"/>
                    <a:gd name="connsiteX3" fmla="*/ 0 w 88544"/>
                    <a:gd name="connsiteY3" fmla="*/ 16444 h 16443"/>
                  </a:gdLst>
                  <a:ahLst/>
                  <a:cxnLst>
                    <a:cxn ang="0">
                      <a:pos x="connsiteX0" y="connsiteY0"/>
                    </a:cxn>
                    <a:cxn ang="0">
                      <a:pos x="connsiteX1" y="connsiteY1"/>
                    </a:cxn>
                    <a:cxn ang="0">
                      <a:pos x="connsiteX2" y="connsiteY2"/>
                    </a:cxn>
                    <a:cxn ang="0">
                      <a:pos x="connsiteX3" y="connsiteY3"/>
                    </a:cxn>
                  </a:cxnLst>
                  <a:rect l="l" t="t" r="r" b="b"/>
                  <a:pathLst>
                    <a:path w="88544" h="16443">
                      <a:moveTo>
                        <a:pt x="0" y="0"/>
                      </a:moveTo>
                      <a:lnTo>
                        <a:pt x="88544" y="0"/>
                      </a:lnTo>
                      <a:lnTo>
                        <a:pt x="88544" y="16444"/>
                      </a:lnTo>
                      <a:lnTo>
                        <a:pt x="0" y="16444"/>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9" name="Picture Placeholder 85">
                <a:extLst>
                  <a:ext uri="{FF2B5EF4-FFF2-40B4-BE49-F238E27FC236}">
                    <a16:creationId xmlns:a16="http://schemas.microsoft.com/office/drawing/2014/main" id="{AC9629B7-F24F-4859-9C16-C14C17F98A3F}"/>
                  </a:ext>
                </a:extLst>
              </p:cNvPr>
              <p:cNvSpPr/>
              <p:nvPr/>
            </p:nvSpPr>
            <p:spPr>
              <a:xfrm>
                <a:off x="3204821" y="5329686"/>
                <a:ext cx="290299" cy="163174"/>
              </a:xfrm>
              <a:custGeom>
                <a:avLst/>
                <a:gdLst>
                  <a:gd name="connsiteX0" fmla="*/ 289034 w 290299"/>
                  <a:gd name="connsiteY0" fmla="*/ 163175 h 163174"/>
                  <a:gd name="connsiteX1" fmla="*/ 0 w 290299"/>
                  <a:gd name="connsiteY1" fmla="*/ 163175 h 163174"/>
                  <a:gd name="connsiteX2" fmla="*/ 0 w 290299"/>
                  <a:gd name="connsiteY2" fmla="*/ 0 h 163174"/>
                  <a:gd name="connsiteX3" fmla="*/ 290299 w 290299"/>
                  <a:gd name="connsiteY3" fmla="*/ 0 h 163174"/>
                  <a:gd name="connsiteX4" fmla="*/ 290299 w 290299"/>
                  <a:gd name="connsiteY4" fmla="*/ 117638 h 163174"/>
                  <a:gd name="connsiteX5" fmla="*/ 273855 w 290299"/>
                  <a:gd name="connsiteY5" fmla="*/ 117638 h 163174"/>
                  <a:gd name="connsiteX6" fmla="*/ 273855 w 290299"/>
                  <a:gd name="connsiteY6" fmla="*/ 17076 h 163174"/>
                  <a:gd name="connsiteX7" fmla="*/ 16444 w 290299"/>
                  <a:gd name="connsiteY7" fmla="*/ 17076 h 163174"/>
                  <a:gd name="connsiteX8" fmla="*/ 16444 w 290299"/>
                  <a:gd name="connsiteY8" fmla="*/ 146731 h 163174"/>
                  <a:gd name="connsiteX9" fmla="*/ 289034 w 290299"/>
                  <a:gd name="connsiteY9" fmla="*/ 146731 h 1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299" h="163174">
                    <a:moveTo>
                      <a:pt x="289034" y="163175"/>
                    </a:moveTo>
                    <a:lnTo>
                      <a:pt x="0" y="163175"/>
                    </a:lnTo>
                    <a:lnTo>
                      <a:pt x="0" y="0"/>
                    </a:lnTo>
                    <a:lnTo>
                      <a:pt x="290299" y="0"/>
                    </a:lnTo>
                    <a:lnTo>
                      <a:pt x="290299" y="117638"/>
                    </a:lnTo>
                    <a:lnTo>
                      <a:pt x="273855" y="117638"/>
                    </a:lnTo>
                    <a:lnTo>
                      <a:pt x="273855" y="17076"/>
                    </a:lnTo>
                    <a:lnTo>
                      <a:pt x="16444" y="17076"/>
                    </a:lnTo>
                    <a:lnTo>
                      <a:pt x="16444" y="146731"/>
                    </a:lnTo>
                    <a:lnTo>
                      <a:pt x="289034" y="146731"/>
                    </a:lnTo>
                    <a:close/>
                  </a:path>
                </a:pathLst>
              </a:custGeom>
              <a:grpFill/>
              <a:ln w="62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78" name="Rectangle 77">
            <a:extLst>
              <a:ext uri="{FF2B5EF4-FFF2-40B4-BE49-F238E27FC236}">
                <a16:creationId xmlns:a16="http://schemas.microsoft.com/office/drawing/2014/main" id="{4F745B88-619B-4596-9038-FBDF2B61C3E5}"/>
              </a:ext>
            </a:extLst>
          </p:cNvPr>
          <p:cNvSpPr/>
          <p:nvPr/>
        </p:nvSpPr>
        <p:spPr>
          <a:xfrm>
            <a:off x="7099757" y="4496163"/>
            <a:ext cx="1675459"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10.0.0.0/24 – FW-EP</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a:hlinkClick r:id="rId12"/>
            <a:extLst>
              <a:ext uri="{FF2B5EF4-FFF2-40B4-BE49-F238E27FC236}">
                <a16:creationId xmlns:a16="http://schemas.microsoft.com/office/drawing/2014/main" id="{87517A9D-FEE2-4572-AF4C-BBE31142730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21656" y="5641516"/>
            <a:ext cx="548688" cy="542591"/>
          </a:xfrm>
          <a:prstGeom prst="rect">
            <a:avLst/>
          </a:prstGeom>
        </p:spPr>
      </p:pic>
    </p:spTree>
    <p:extLst>
      <p:ext uri="{BB962C8B-B14F-4D97-AF65-F5344CB8AC3E}">
        <p14:creationId xmlns:p14="http://schemas.microsoft.com/office/powerpoint/2010/main" val="261344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ipe(left)">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right)">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down)">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up)">
                                      <p:cBhvr>
                                        <p:cTn id="76" dur="500"/>
                                        <p:tgtEl>
                                          <p:spTgt spid="45"/>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1DC1B4-CB73-40B0-BADA-2648EC565D80}"/>
              </a:ext>
            </a:extLst>
          </p:cNvPr>
          <p:cNvSpPr>
            <a:spLocks noGrp="1"/>
          </p:cNvSpPr>
          <p:nvPr>
            <p:ph type="body" sz="quarter" idx="10"/>
          </p:nvPr>
        </p:nvSpPr>
        <p:spPr/>
        <p:txBody>
          <a:bodyPr/>
          <a:lstStyle/>
          <a:p>
            <a:r>
              <a:rPr lang="en-GB" dirty="0"/>
              <a:t>Setting up a new AWS Multi-account architecture</a:t>
            </a:r>
          </a:p>
        </p:txBody>
      </p:sp>
      <p:sp>
        <p:nvSpPr>
          <p:cNvPr id="3" name="Text Placeholder 2">
            <a:extLst>
              <a:ext uri="{FF2B5EF4-FFF2-40B4-BE49-F238E27FC236}">
                <a16:creationId xmlns:a16="http://schemas.microsoft.com/office/drawing/2014/main" id="{CEF9DDF5-B386-427A-9EE5-3C9D8C69C9FD}"/>
              </a:ext>
            </a:extLst>
          </p:cNvPr>
          <p:cNvSpPr>
            <a:spLocks noGrp="1"/>
          </p:cNvSpPr>
          <p:nvPr>
            <p:ph type="body" sz="quarter" idx="11"/>
          </p:nvPr>
        </p:nvSpPr>
        <p:spPr>
          <a:xfrm>
            <a:off x="412750" y="780147"/>
            <a:ext cx="5573926" cy="5663516"/>
          </a:xfrm>
        </p:spPr>
        <p:txBody>
          <a:bodyPr/>
          <a:lstStyle/>
          <a:p>
            <a:pPr marL="0" indent="0">
              <a:buNone/>
            </a:pPr>
            <a:r>
              <a:rPr lang="en-GB" sz="2400" b="1" dirty="0"/>
              <a:t>Initial Setup</a:t>
            </a:r>
          </a:p>
          <a:p>
            <a:r>
              <a:rPr lang="en-GB" sz="2400" dirty="0"/>
              <a:t>Create Organization Management account</a:t>
            </a:r>
          </a:p>
          <a:p>
            <a:pPr lvl="1"/>
            <a:r>
              <a:rPr lang="en-GB" sz="2000" dirty="0"/>
              <a:t>Create temporary Amazon S3 bucket of AWS CloudTrail logs</a:t>
            </a:r>
          </a:p>
          <a:p>
            <a:pPr lvl="1"/>
            <a:r>
              <a:rPr lang="en-GB" sz="2000" dirty="0"/>
              <a:t>Enable CloudTrail locally</a:t>
            </a:r>
          </a:p>
          <a:p>
            <a:pPr lvl="1"/>
            <a:r>
              <a:rPr lang="en-GB" sz="2000" dirty="0"/>
              <a:t>Enable AWS Organization full feature</a:t>
            </a:r>
          </a:p>
          <a:p>
            <a:r>
              <a:rPr lang="en-GB" sz="2400" dirty="0"/>
              <a:t>Create Log Archive account</a:t>
            </a:r>
          </a:p>
          <a:p>
            <a:pPr lvl="1"/>
            <a:r>
              <a:rPr lang="en-GB" sz="2000" dirty="0"/>
              <a:t>Create bucket(s) for security logs </a:t>
            </a:r>
          </a:p>
          <a:p>
            <a:r>
              <a:rPr lang="en-GB" sz="2400" dirty="0"/>
              <a:t>Create Security account</a:t>
            </a:r>
          </a:p>
          <a:p>
            <a:pPr lvl="1"/>
            <a:r>
              <a:rPr lang="en-GB" sz="2000" dirty="0"/>
              <a:t>Create Roles – Read Only | Power Users | Admin</a:t>
            </a:r>
          </a:p>
          <a:p>
            <a:r>
              <a:rPr lang="en-GB" sz="2400" dirty="0"/>
              <a:t>Create a Shared Services Account</a:t>
            </a:r>
          </a:p>
          <a:p>
            <a:pPr lvl="1"/>
            <a:r>
              <a:rPr lang="en-GB" sz="2000" dirty="0"/>
              <a:t>Configure Single Sign-On (SSO)</a:t>
            </a:r>
          </a:p>
          <a:p>
            <a:pPr lvl="1"/>
            <a:endParaRPr lang="en-GB" sz="2000" dirty="0"/>
          </a:p>
        </p:txBody>
      </p:sp>
      <p:sp>
        <p:nvSpPr>
          <p:cNvPr id="7" name="Text Placeholder 2">
            <a:extLst>
              <a:ext uri="{FF2B5EF4-FFF2-40B4-BE49-F238E27FC236}">
                <a16:creationId xmlns:a16="http://schemas.microsoft.com/office/drawing/2014/main" id="{AA96B273-0874-4033-AC6B-FA730FA516E8}"/>
              </a:ext>
            </a:extLst>
          </p:cNvPr>
          <p:cNvSpPr txBox="1">
            <a:spLocks/>
          </p:cNvSpPr>
          <p:nvPr/>
        </p:nvSpPr>
        <p:spPr>
          <a:xfrm>
            <a:off x="6205325" y="780147"/>
            <a:ext cx="5683250" cy="56635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79FD7"/>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Repeat setup for every account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Secure Root credentials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Complex password policy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Link to Organization Master account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Enable CloudTrail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Send Log to Archive account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Enable Amazon </a:t>
            </a:r>
            <a:r>
              <a:rPr kumimoji="0" lang="en-GB" sz="2000" b="0" i="0" u="none" strike="noStrike" kern="1200" cap="none" spc="0" normalizeH="0" baseline="0" noProof="0" dirty="0" err="1">
                <a:ln>
                  <a:noFill/>
                </a:ln>
                <a:solidFill>
                  <a:srgbClr val="179FD7"/>
                </a:solidFill>
                <a:effectLst/>
                <a:uLnTx/>
                <a:uFillTx/>
                <a:latin typeface="Calibri" panose="020F0502020204030204"/>
                <a:ea typeface="+mn-ea"/>
                <a:cs typeface="+mn-cs"/>
              </a:rPr>
              <a:t>GuardDuty</a:t>
            </a:r>
            <a:endPar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Enable AWS Config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Enable appropriate Config rules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B050"/>
                </a:solidFill>
                <a:effectLst/>
                <a:uLnTx/>
                <a:uFillTx/>
                <a:latin typeface="Calibri" panose="020F0502020204030204"/>
                <a:ea typeface="+mn-ea"/>
                <a:cs typeface="+mn-cs"/>
              </a:rPr>
              <a:t>Amazon S3 bucket encryption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B050"/>
                </a:solidFill>
                <a:effectLst/>
                <a:uLnTx/>
                <a:uFillTx/>
                <a:latin typeface="Calibri" panose="020F0502020204030204"/>
                <a:ea typeface="+mn-ea"/>
                <a:cs typeface="+mn-cs"/>
              </a:rPr>
              <a:t>Amazon S3 block public access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B050"/>
                </a:solidFill>
                <a:effectLst/>
                <a:uLnTx/>
                <a:uFillTx/>
                <a:latin typeface="Calibri" panose="020F0502020204030204"/>
                <a:ea typeface="+mn-ea"/>
                <a:cs typeface="+mn-cs"/>
              </a:rPr>
              <a:t>EBS Volume encryption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B050"/>
                </a:solidFill>
                <a:effectLst/>
                <a:uLnTx/>
                <a:uFillTx/>
                <a:latin typeface="Calibri" panose="020F0502020204030204"/>
                <a:ea typeface="+mn-ea"/>
                <a:cs typeface="+mn-cs"/>
              </a:rPr>
              <a:t>Etc…</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Create common cross-account Security role</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0B050"/>
                </a:solidFill>
                <a:effectLst/>
                <a:uLnTx/>
                <a:uFillTx/>
                <a:latin typeface="Calibri" panose="020F0502020204030204"/>
                <a:ea typeface="+mn-ea"/>
                <a:cs typeface="+mn-cs"/>
              </a:rPr>
              <a:t>Read Only | Power User | Admin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Create VPC (non-overlapping IP space)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Enable federation into account (SSO)</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rPr>
              <a:t>Etc..</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dirty="0">
              <a:ln>
                <a:noFill/>
              </a:ln>
              <a:solidFill>
                <a:srgbClr val="179FD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53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B04B16-EB69-451A-A174-5C0D8BEC234F}"/>
              </a:ext>
            </a:extLst>
          </p:cNvPr>
          <p:cNvSpPr>
            <a:spLocks noGrp="1"/>
          </p:cNvSpPr>
          <p:nvPr>
            <p:ph type="body" sz="quarter" idx="10"/>
          </p:nvPr>
        </p:nvSpPr>
        <p:spPr/>
        <p:txBody>
          <a:bodyPr/>
          <a:lstStyle/>
          <a:p>
            <a:r>
              <a:rPr lang="en-US" dirty="0"/>
              <a:t>Cost of a Data Breach Report 2022 – By IBM Security</a:t>
            </a:r>
            <a:endParaRPr lang="en-GB" dirty="0"/>
          </a:p>
        </p:txBody>
      </p:sp>
      <p:sp>
        <p:nvSpPr>
          <p:cNvPr id="9" name="Content Placeholder 7">
            <a:extLst>
              <a:ext uri="{FF2B5EF4-FFF2-40B4-BE49-F238E27FC236}">
                <a16:creationId xmlns:a16="http://schemas.microsoft.com/office/drawing/2014/main" id="{C8CCFD8B-96EF-4CFD-845F-6BBE7A247F90}"/>
              </a:ext>
            </a:extLst>
          </p:cNvPr>
          <p:cNvSpPr>
            <a:spLocks noGrp="1"/>
          </p:cNvSpPr>
          <p:nvPr/>
        </p:nvSpPr>
        <p:spPr>
          <a:xfrm>
            <a:off x="5926819" y="1478740"/>
            <a:ext cx="5767612" cy="48149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3200" b="1" dirty="0">
              <a:solidFill>
                <a:srgbClr val="FF9901"/>
              </a:solidFill>
            </a:endParaRPr>
          </a:p>
        </p:txBody>
      </p:sp>
      <p:sp>
        <p:nvSpPr>
          <p:cNvPr id="11" name="Text Placeholder 10">
            <a:extLst>
              <a:ext uri="{FF2B5EF4-FFF2-40B4-BE49-F238E27FC236}">
                <a16:creationId xmlns:a16="http://schemas.microsoft.com/office/drawing/2014/main" id="{DEDC9C1B-A611-4DBA-984F-B4CAEA880884}"/>
              </a:ext>
            </a:extLst>
          </p:cNvPr>
          <p:cNvSpPr>
            <a:spLocks noGrp="1"/>
          </p:cNvSpPr>
          <p:nvPr>
            <p:ph type="body" sz="quarter" idx="11"/>
          </p:nvPr>
        </p:nvSpPr>
        <p:spPr>
          <a:xfrm>
            <a:off x="412750" y="780147"/>
            <a:ext cx="6826250" cy="5663516"/>
          </a:xfrm>
        </p:spPr>
        <p:txBody>
          <a:bodyPr/>
          <a:lstStyle/>
          <a:p>
            <a:r>
              <a:rPr lang="en-GB" sz="2800" dirty="0"/>
              <a:t>Average Time to </a:t>
            </a:r>
            <a:r>
              <a:rPr lang="en-GB" sz="2800" b="1" dirty="0"/>
              <a:t>identify</a:t>
            </a:r>
            <a:r>
              <a:rPr lang="en-GB" sz="2800" dirty="0"/>
              <a:t> a Security breach? </a:t>
            </a:r>
          </a:p>
          <a:p>
            <a:pPr marL="0" indent="0">
              <a:buNone/>
            </a:pPr>
            <a:r>
              <a:rPr lang="en-GB" sz="2400" b="1" dirty="0">
                <a:solidFill>
                  <a:srgbClr val="FF9901"/>
                </a:solidFill>
              </a:rPr>
              <a:t>	</a:t>
            </a:r>
            <a:r>
              <a:rPr lang="en-GB" sz="4000" b="1" dirty="0">
                <a:solidFill>
                  <a:srgbClr val="FF9901"/>
                </a:solidFill>
              </a:rPr>
              <a:t>207 </a:t>
            </a:r>
            <a:r>
              <a:rPr lang="en-GB" sz="2400" b="1" dirty="0">
                <a:solidFill>
                  <a:srgbClr val="FF9901"/>
                </a:solidFill>
              </a:rPr>
              <a:t>Days</a:t>
            </a:r>
          </a:p>
          <a:p>
            <a:endParaRPr lang="en-GB" sz="2800" dirty="0"/>
          </a:p>
          <a:p>
            <a:r>
              <a:rPr lang="en-GB" sz="2800" dirty="0"/>
              <a:t>Average Time to </a:t>
            </a:r>
            <a:r>
              <a:rPr lang="en-GB" sz="2800" b="1" dirty="0"/>
              <a:t>contain</a:t>
            </a:r>
            <a:r>
              <a:rPr lang="en-GB" sz="2800" dirty="0"/>
              <a:t> a breach? </a:t>
            </a:r>
          </a:p>
          <a:p>
            <a:pPr marL="0" indent="0">
              <a:buNone/>
            </a:pPr>
            <a:r>
              <a:rPr lang="en-GB" sz="4000" b="1" dirty="0">
                <a:solidFill>
                  <a:srgbClr val="FF9901"/>
                </a:solidFill>
              </a:rPr>
              <a:t>	70 </a:t>
            </a:r>
            <a:r>
              <a:rPr lang="en-GB" sz="2400" b="1" dirty="0">
                <a:solidFill>
                  <a:srgbClr val="FF9901"/>
                </a:solidFill>
              </a:rPr>
              <a:t>Days</a:t>
            </a:r>
          </a:p>
          <a:p>
            <a:pPr marL="0" indent="0">
              <a:buNone/>
            </a:pPr>
            <a:endParaRPr lang="en-GB" sz="2400" b="1" dirty="0">
              <a:solidFill>
                <a:srgbClr val="FF9901"/>
              </a:solidFill>
            </a:endParaRPr>
          </a:p>
          <a:p>
            <a:r>
              <a:rPr lang="en-US" sz="2400" dirty="0"/>
              <a:t>Average time to identify and contain a data breach</a:t>
            </a:r>
          </a:p>
          <a:p>
            <a:pPr marL="0" indent="0">
              <a:buNone/>
            </a:pPr>
            <a:r>
              <a:rPr lang="en-US" sz="4000" b="1" dirty="0">
                <a:solidFill>
                  <a:srgbClr val="FF9901"/>
                </a:solidFill>
              </a:rPr>
              <a:t>	277</a:t>
            </a:r>
            <a:r>
              <a:rPr lang="en-US" sz="2400" b="1" dirty="0">
                <a:solidFill>
                  <a:srgbClr val="FF9901"/>
                </a:solidFill>
              </a:rPr>
              <a:t> Days</a:t>
            </a:r>
            <a:endParaRPr lang="en-GB" sz="2400" b="1" dirty="0">
              <a:solidFill>
                <a:srgbClr val="FF9901"/>
              </a:solidFill>
            </a:endParaRPr>
          </a:p>
          <a:p>
            <a:endParaRPr lang="en-GB" dirty="0"/>
          </a:p>
        </p:txBody>
      </p:sp>
      <p:pic>
        <p:nvPicPr>
          <p:cNvPr id="13" name="Picture 12">
            <a:extLst>
              <a:ext uri="{FF2B5EF4-FFF2-40B4-BE49-F238E27FC236}">
                <a16:creationId xmlns:a16="http://schemas.microsoft.com/office/drawing/2014/main" id="{5CC747B6-19CA-40F6-BC0B-3793C08DF79B}"/>
              </a:ext>
            </a:extLst>
          </p:cNvPr>
          <p:cNvPicPr>
            <a:picLocks noChangeAspect="1"/>
          </p:cNvPicPr>
          <p:nvPr/>
        </p:nvPicPr>
        <p:blipFill rotWithShape="1">
          <a:blip r:embed="rId3"/>
          <a:srcRect t="972" r="991" b="760"/>
          <a:stretch/>
        </p:blipFill>
        <p:spPr>
          <a:xfrm>
            <a:off x="7360575" y="1022070"/>
            <a:ext cx="4022756" cy="5179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hlinkClick r:id="rId4"/>
            <a:extLst>
              <a:ext uri="{FF2B5EF4-FFF2-40B4-BE49-F238E27FC236}">
                <a16:creationId xmlns:a16="http://schemas.microsoft.com/office/drawing/2014/main" id="{A98B1591-0C8D-4D98-B294-FD57DC73A3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3956" y="6160737"/>
            <a:ext cx="548688" cy="542591"/>
          </a:xfrm>
          <a:prstGeom prst="rect">
            <a:avLst/>
          </a:prstGeom>
        </p:spPr>
      </p:pic>
    </p:spTree>
    <p:extLst>
      <p:ext uri="{BB962C8B-B14F-4D97-AF65-F5344CB8AC3E}">
        <p14:creationId xmlns:p14="http://schemas.microsoft.com/office/powerpoint/2010/main" val="78072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B2BACB-F3FA-4DE0-8FF8-5F48210FA25B}"/>
              </a:ext>
            </a:extLst>
          </p:cNvPr>
          <p:cNvSpPr>
            <a:spLocks noGrp="1"/>
          </p:cNvSpPr>
          <p:nvPr>
            <p:ph type="body" sz="quarter" idx="10"/>
          </p:nvPr>
        </p:nvSpPr>
        <p:spPr/>
        <p:txBody>
          <a:bodyPr/>
          <a:lstStyle/>
          <a:p>
            <a:r>
              <a:rPr lang="en-GB" dirty="0"/>
              <a:t>AWS Control Tower</a:t>
            </a:r>
          </a:p>
        </p:txBody>
      </p:sp>
      <p:sp>
        <p:nvSpPr>
          <p:cNvPr id="3" name="Text Placeholder 2">
            <a:extLst>
              <a:ext uri="{FF2B5EF4-FFF2-40B4-BE49-F238E27FC236}">
                <a16:creationId xmlns:a16="http://schemas.microsoft.com/office/drawing/2014/main" id="{DB1BEC20-7501-4BB4-86EC-7F23F4365169}"/>
              </a:ext>
            </a:extLst>
          </p:cNvPr>
          <p:cNvSpPr>
            <a:spLocks noGrp="1"/>
          </p:cNvSpPr>
          <p:nvPr>
            <p:ph type="body" sz="quarter" idx="11"/>
          </p:nvPr>
        </p:nvSpPr>
        <p:spPr/>
        <p:txBody>
          <a:bodyPr/>
          <a:lstStyle/>
          <a:p>
            <a:r>
              <a:rPr lang="en-US" dirty="0"/>
              <a:t>AWS Control Tower provides the easiest way to set up and govern a secure, compliant, multi-account AWS environment based on best practices established by working with thousands of enterprises.</a:t>
            </a:r>
          </a:p>
          <a:p>
            <a:endParaRPr lang="en-GB" dirty="0"/>
          </a:p>
        </p:txBody>
      </p:sp>
      <p:pic>
        <p:nvPicPr>
          <p:cNvPr id="2060" name="Picture 12" descr="Control Tower how it works diagram">
            <a:extLst>
              <a:ext uri="{FF2B5EF4-FFF2-40B4-BE49-F238E27FC236}">
                <a16:creationId xmlns:a16="http://schemas.microsoft.com/office/drawing/2014/main" id="{9DBFC5F7-0461-4B07-AB17-31CA2C039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2222262"/>
            <a:ext cx="10769600" cy="3962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43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121E8-79AB-403C-9A82-94E1D17A64FB}"/>
              </a:ext>
            </a:extLst>
          </p:cNvPr>
          <p:cNvSpPr>
            <a:spLocks noGrp="1"/>
          </p:cNvSpPr>
          <p:nvPr>
            <p:ph type="body" sz="quarter" idx="10"/>
          </p:nvPr>
        </p:nvSpPr>
        <p:spPr/>
        <p:txBody>
          <a:bodyPr/>
          <a:lstStyle/>
          <a:p>
            <a:r>
              <a:rPr lang="en-GB" dirty="0"/>
              <a:t>AWS Control Tower</a:t>
            </a:r>
          </a:p>
        </p:txBody>
      </p:sp>
      <p:grpSp>
        <p:nvGrpSpPr>
          <p:cNvPr id="37" name="Group 36">
            <a:extLst>
              <a:ext uri="{FF2B5EF4-FFF2-40B4-BE49-F238E27FC236}">
                <a16:creationId xmlns:a16="http://schemas.microsoft.com/office/drawing/2014/main" id="{86A09FA0-85F2-4660-958D-0E2A858B676A}"/>
              </a:ext>
            </a:extLst>
          </p:cNvPr>
          <p:cNvGrpSpPr/>
          <p:nvPr/>
        </p:nvGrpSpPr>
        <p:grpSpPr>
          <a:xfrm>
            <a:off x="381534" y="892176"/>
            <a:ext cx="5504916" cy="2567938"/>
            <a:chOff x="324384" y="911226"/>
            <a:chExt cx="5504916" cy="2567938"/>
          </a:xfrm>
        </p:grpSpPr>
        <p:sp>
          <p:nvSpPr>
            <p:cNvPr id="18" name="Rectangle: Rounded Corners 17">
              <a:extLst>
                <a:ext uri="{FF2B5EF4-FFF2-40B4-BE49-F238E27FC236}">
                  <a16:creationId xmlns:a16="http://schemas.microsoft.com/office/drawing/2014/main" id="{6DE37873-BE56-4189-975E-EE7D06064630}"/>
                </a:ext>
              </a:extLst>
            </p:cNvPr>
            <p:cNvSpPr/>
            <p:nvPr/>
          </p:nvSpPr>
          <p:spPr>
            <a:xfrm>
              <a:off x="324384" y="1066801"/>
              <a:ext cx="5352516"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rIns="27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Landing zone</a:t>
              </a:r>
            </a:p>
          </p:txBody>
        </p:sp>
        <p:sp>
          <p:nvSpPr>
            <p:cNvPr id="11" name="Freeform: Shape 10">
              <a:extLst>
                <a:ext uri="{FF2B5EF4-FFF2-40B4-BE49-F238E27FC236}">
                  <a16:creationId xmlns:a16="http://schemas.microsoft.com/office/drawing/2014/main" id="{1A39DA0F-425F-4F13-AEC0-604C6E2F8198}"/>
                </a:ext>
              </a:extLst>
            </p:cNvPr>
            <p:cNvSpPr/>
            <p:nvPr/>
          </p:nvSpPr>
          <p:spPr>
            <a:xfrm>
              <a:off x="3225800" y="911226"/>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descr="Screenshot 2019-12-18 at 12.35.40">
              <a:extLst>
                <a:ext uri="{FF2B5EF4-FFF2-40B4-BE49-F238E27FC236}">
                  <a16:creationId xmlns:a16="http://schemas.microsoft.com/office/drawing/2014/main" id="{466039FD-AE44-4ED4-ACAF-F2181AD53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86" r="25000"/>
            <a:stretch/>
          </p:blipFill>
          <p:spPr bwMode="auto">
            <a:xfrm>
              <a:off x="3390900" y="1047114"/>
              <a:ext cx="2286000" cy="2271297"/>
            </a:xfrm>
            <a:prstGeom prst="roundRect">
              <a:avLst>
                <a:gd name="adj" fmla="val 16562"/>
              </a:avLst>
            </a:prstGeom>
            <a:solidFill>
              <a:srgbClr val="FFFFFF">
                <a:shade val="85000"/>
              </a:srgbClr>
            </a:solidFill>
            <a:ln>
              <a:noFill/>
            </a:ln>
            <a:effectLst/>
          </p:spPr>
        </p:pic>
      </p:grpSp>
      <p:grpSp>
        <p:nvGrpSpPr>
          <p:cNvPr id="49" name="Group 48">
            <a:extLst>
              <a:ext uri="{FF2B5EF4-FFF2-40B4-BE49-F238E27FC236}">
                <a16:creationId xmlns:a16="http://schemas.microsoft.com/office/drawing/2014/main" id="{D08A3919-95B1-4D28-8543-A23680CCAB17}"/>
              </a:ext>
            </a:extLst>
          </p:cNvPr>
          <p:cNvGrpSpPr/>
          <p:nvPr/>
        </p:nvGrpSpPr>
        <p:grpSpPr>
          <a:xfrm>
            <a:off x="381534" y="3855084"/>
            <a:ext cx="5504916" cy="2567938"/>
            <a:chOff x="324384" y="3855084"/>
            <a:chExt cx="5504916" cy="2567938"/>
          </a:xfrm>
        </p:grpSpPr>
        <p:sp>
          <p:nvSpPr>
            <p:cNvPr id="21" name="Rectangle: Rounded Corners 20">
              <a:extLst>
                <a:ext uri="{FF2B5EF4-FFF2-40B4-BE49-F238E27FC236}">
                  <a16:creationId xmlns:a16="http://schemas.microsoft.com/office/drawing/2014/main" id="{076AB30E-88DE-41A7-A5A1-0C68FE578B65}"/>
                </a:ext>
              </a:extLst>
            </p:cNvPr>
            <p:cNvSpPr/>
            <p:nvPr/>
          </p:nvSpPr>
          <p:spPr>
            <a:xfrm>
              <a:off x="324384" y="4010662"/>
              <a:ext cx="5352516"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rIns="252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Account Factory</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EAAF298C-3BE0-4135-A51C-A105A3DC6CAF}"/>
                </a:ext>
              </a:extLst>
            </p:cNvPr>
            <p:cNvSpPr/>
            <p:nvPr/>
          </p:nvSpPr>
          <p:spPr>
            <a:xfrm>
              <a:off x="3225800" y="3855084"/>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450FAB5B-8BE5-4069-8A24-2B7EE91EE0AF}"/>
                </a:ext>
              </a:extLst>
            </p:cNvPr>
            <p:cNvSpPr/>
            <p:nvPr/>
          </p:nvSpPr>
          <p:spPr>
            <a:xfrm>
              <a:off x="3389312" y="4024996"/>
              <a:ext cx="2276475" cy="2228113"/>
            </a:xfrm>
            <a:prstGeom prst="roundRect">
              <a:avLst/>
            </a:prstGeom>
            <a:solidFill>
              <a:srgbClr val="363437"/>
            </a:solidFill>
            <a:ln>
              <a:solidFill>
                <a:srgbClr val="363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32" descr="Site-Merch_Hogun_MidPage-Banner">
              <a:extLst>
                <a:ext uri="{FF2B5EF4-FFF2-40B4-BE49-F238E27FC236}">
                  <a16:creationId xmlns:a16="http://schemas.microsoft.com/office/drawing/2014/main" id="{9C1F66D7-3E14-489B-9D12-BD5DEF3B4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722" y="4910939"/>
              <a:ext cx="2260356" cy="11137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 ">
              <a:extLst>
                <a:ext uri="{FF2B5EF4-FFF2-40B4-BE49-F238E27FC236}">
                  <a16:creationId xmlns:a16="http://schemas.microsoft.com/office/drawing/2014/main" id="{43E4C653-A512-4057-A673-7C729378C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271" y="4234161"/>
              <a:ext cx="1331479" cy="653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B79CF04A-078E-4ABC-8278-0775CD150CF0}"/>
              </a:ext>
            </a:extLst>
          </p:cNvPr>
          <p:cNvGrpSpPr/>
          <p:nvPr/>
        </p:nvGrpSpPr>
        <p:grpSpPr>
          <a:xfrm>
            <a:off x="6229349" y="901335"/>
            <a:ext cx="5571592" cy="2567938"/>
            <a:chOff x="6296024" y="901335"/>
            <a:chExt cx="5571592" cy="2567938"/>
          </a:xfrm>
        </p:grpSpPr>
        <p:sp>
          <p:nvSpPr>
            <p:cNvPr id="20" name="Rectangle: Rounded Corners 19">
              <a:extLst>
                <a:ext uri="{FF2B5EF4-FFF2-40B4-BE49-F238E27FC236}">
                  <a16:creationId xmlns:a16="http://schemas.microsoft.com/office/drawing/2014/main" id="{AD39E3AC-6C03-4CB4-A8B0-7FE18712F0E4}"/>
                </a:ext>
              </a:extLst>
            </p:cNvPr>
            <p:cNvSpPr/>
            <p:nvPr/>
          </p:nvSpPr>
          <p:spPr>
            <a:xfrm>
              <a:off x="6454242" y="1047751"/>
              <a:ext cx="5413374"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lIns="252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Guardrails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9BA0E9F5-9A4E-45BA-BB51-FA0BA848AF47}"/>
                </a:ext>
              </a:extLst>
            </p:cNvPr>
            <p:cNvSpPr/>
            <p:nvPr/>
          </p:nvSpPr>
          <p:spPr>
            <a:xfrm>
              <a:off x="6296024" y="901335"/>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5A70A654-C46C-41CE-A1B4-06DCF7ED5698}"/>
                </a:ext>
              </a:extLst>
            </p:cNvPr>
            <p:cNvSpPr/>
            <p:nvPr/>
          </p:nvSpPr>
          <p:spPr>
            <a:xfrm>
              <a:off x="6454241" y="1071248"/>
              <a:ext cx="2276475" cy="2228113"/>
            </a:xfrm>
            <a:prstGeom prst="roundRect">
              <a:avLst/>
            </a:prstGeom>
            <a:solidFill>
              <a:srgbClr val="363437"/>
            </a:solidFill>
            <a:ln>
              <a:solidFill>
                <a:srgbClr val="363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descr=" ">
              <a:extLst>
                <a:ext uri="{FF2B5EF4-FFF2-40B4-BE49-F238E27FC236}">
                  <a16:creationId xmlns:a16="http://schemas.microsoft.com/office/drawing/2014/main" id="{F7449AA8-C874-4781-9B1F-0141E5147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008" y="1983847"/>
              <a:ext cx="2388940" cy="1177162"/>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950866D5-9B10-4530-A53A-EF58BF280E03}"/>
                </a:ext>
              </a:extLst>
            </p:cNvPr>
            <p:cNvGrpSpPr/>
            <p:nvPr/>
          </p:nvGrpSpPr>
          <p:grpSpPr>
            <a:xfrm>
              <a:off x="6695658" y="1348866"/>
              <a:ext cx="1736692" cy="462406"/>
              <a:chOff x="6695658" y="1348866"/>
              <a:chExt cx="1736692" cy="462406"/>
            </a:xfrm>
          </p:grpSpPr>
          <p:pic>
            <p:nvPicPr>
              <p:cNvPr id="41" name="Picture 40" descr="009-paper">
                <a:extLst>
                  <a:ext uri="{FF2B5EF4-FFF2-40B4-BE49-F238E27FC236}">
                    <a16:creationId xmlns:a16="http://schemas.microsoft.com/office/drawing/2014/main" id="{07EED4B1-4515-4F94-99D0-490B013C65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9804" y="1406277"/>
                <a:ext cx="362546" cy="36254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004-internet">
                <a:extLst>
                  <a:ext uri="{FF2B5EF4-FFF2-40B4-BE49-F238E27FC236}">
                    <a16:creationId xmlns:a16="http://schemas.microsoft.com/office/drawing/2014/main" id="{96807F7E-DEF5-415F-B0C3-2BB0279BCB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5658" y="1348866"/>
                <a:ext cx="457854" cy="4578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003-shield">
                <a:extLst>
                  <a:ext uri="{FF2B5EF4-FFF2-40B4-BE49-F238E27FC236}">
                    <a16:creationId xmlns:a16="http://schemas.microsoft.com/office/drawing/2014/main" id="{9C2DE4FD-85CF-4D67-8D48-239F1C7BD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4928" y="1353418"/>
                <a:ext cx="457854" cy="45785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 name="Group 49">
            <a:extLst>
              <a:ext uri="{FF2B5EF4-FFF2-40B4-BE49-F238E27FC236}">
                <a16:creationId xmlns:a16="http://schemas.microsoft.com/office/drawing/2014/main" id="{744A708F-EFFB-41FA-99FA-7BE2C0CC2193}"/>
              </a:ext>
            </a:extLst>
          </p:cNvPr>
          <p:cNvGrpSpPr/>
          <p:nvPr/>
        </p:nvGrpSpPr>
        <p:grpSpPr>
          <a:xfrm>
            <a:off x="6270623" y="3855084"/>
            <a:ext cx="5530318" cy="2567938"/>
            <a:chOff x="6337298" y="3855084"/>
            <a:chExt cx="5530318" cy="2567938"/>
          </a:xfrm>
        </p:grpSpPr>
        <p:sp>
          <p:nvSpPr>
            <p:cNvPr id="22" name="Rectangle: Rounded Corners 21">
              <a:extLst>
                <a:ext uri="{FF2B5EF4-FFF2-40B4-BE49-F238E27FC236}">
                  <a16:creationId xmlns:a16="http://schemas.microsoft.com/office/drawing/2014/main" id="{F176BCB8-F674-4CED-92DD-2B03ED7065FA}"/>
                </a:ext>
              </a:extLst>
            </p:cNvPr>
            <p:cNvSpPr/>
            <p:nvPr/>
          </p:nvSpPr>
          <p:spPr>
            <a:xfrm>
              <a:off x="6515098" y="4010662"/>
              <a:ext cx="5352518"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lIns="252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Dashboard</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B130DD7-8681-4754-A6C3-6A484779F97D}"/>
                </a:ext>
              </a:extLst>
            </p:cNvPr>
            <p:cNvSpPr/>
            <p:nvPr/>
          </p:nvSpPr>
          <p:spPr>
            <a:xfrm>
              <a:off x="6362698" y="3855084"/>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C5CE2B20-1D16-4C47-9328-809E18DD7B3E}"/>
                </a:ext>
              </a:extLst>
            </p:cNvPr>
            <p:cNvSpPr/>
            <p:nvPr/>
          </p:nvSpPr>
          <p:spPr>
            <a:xfrm>
              <a:off x="6526210" y="4024995"/>
              <a:ext cx="2276475" cy="2228113"/>
            </a:xfrm>
            <a:prstGeom prst="roundRect">
              <a:avLst/>
            </a:prstGeom>
            <a:solidFill>
              <a:srgbClr val="363437"/>
            </a:solidFill>
            <a:ln>
              <a:solidFill>
                <a:srgbClr val="363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descr="illustration_digital_blue-inverse_275x135">
              <a:extLst>
                <a:ext uri="{FF2B5EF4-FFF2-40B4-BE49-F238E27FC236}">
                  <a16:creationId xmlns:a16="http://schemas.microsoft.com/office/drawing/2014/main" id="{9E0BFBBB-913C-45CF-B14A-E029ED13F5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7298" y="4738861"/>
              <a:ext cx="2619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8" descr="Machine Learning">
              <a:extLst>
                <a:ext uri="{FF2B5EF4-FFF2-40B4-BE49-F238E27FC236}">
                  <a16:creationId xmlns:a16="http://schemas.microsoft.com/office/drawing/2014/main" id="{4B438C53-819A-45C4-A0F2-92513975F2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5127" y="4138783"/>
              <a:ext cx="555943" cy="555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69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121E8-79AB-403C-9A82-94E1D17A64FB}"/>
              </a:ext>
            </a:extLst>
          </p:cNvPr>
          <p:cNvSpPr>
            <a:spLocks noGrp="1"/>
          </p:cNvSpPr>
          <p:nvPr>
            <p:ph type="body" sz="quarter" idx="10"/>
          </p:nvPr>
        </p:nvSpPr>
        <p:spPr/>
        <p:txBody>
          <a:bodyPr/>
          <a:lstStyle/>
          <a:p>
            <a:r>
              <a:rPr lang="en-GB" dirty="0"/>
              <a:t>AWS Control Tower – Landing Zone</a:t>
            </a:r>
          </a:p>
        </p:txBody>
      </p:sp>
      <p:sp>
        <p:nvSpPr>
          <p:cNvPr id="3" name="Text Placeholder 2">
            <a:extLst>
              <a:ext uri="{FF2B5EF4-FFF2-40B4-BE49-F238E27FC236}">
                <a16:creationId xmlns:a16="http://schemas.microsoft.com/office/drawing/2014/main" id="{24445456-15D1-45FD-AC37-C0E89E884B94}"/>
              </a:ext>
            </a:extLst>
          </p:cNvPr>
          <p:cNvSpPr>
            <a:spLocks noGrp="1"/>
          </p:cNvSpPr>
          <p:nvPr>
            <p:ph type="body" sz="quarter" idx="11"/>
          </p:nvPr>
        </p:nvSpPr>
        <p:spPr/>
        <p:txBody>
          <a:bodyPr/>
          <a:lstStyle/>
          <a:p>
            <a:endParaRPr lang="en-GB"/>
          </a:p>
        </p:txBody>
      </p:sp>
      <p:grpSp>
        <p:nvGrpSpPr>
          <p:cNvPr id="37" name="Group 36">
            <a:extLst>
              <a:ext uri="{FF2B5EF4-FFF2-40B4-BE49-F238E27FC236}">
                <a16:creationId xmlns:a16="http://schemas.microsoft.com/office/drawing/2014/main" id="{86A09FA0-85F2-4660-958D-0E2A858B676A}"/>
              </a:ext>
            </a:extLst>
          </p:cNvPr>
          <p:cNvGrpSpPr/>
          <p:nvPr/>
        </p:nvGrpSpPr>
        <p:grpSpPr>
          <a:xfrm>
            <a:off x="381534" y="892176"/>
            <a:ext cx="5504916" cy="2567938"/>
            <a:chOff x="324384" y="911226"/>
            <a:chExt cx="5504916" cy="2567938"/>
          </a:xfrm>
        </p:grpSpPr>
        <p:sp>
          <p:nvSpPr>
            <p:cNvPr id="18" name="Rectangle: Rounded Corners 17">
              <a:extLst>
                <a:ext uri="{FF2B5EF4-FFF2-40B4-BE49-F238E27FC236}">
                  <a16:creationId xmlns:a16="http://schemas.microsoft.com/office/drawing/2014/main" id="{6DE37873-BE56-4189-975E-EE7D06064630}"/>
                </a:ext>
              </a:extLst>
            </p:cNvPr>
            <p:cNvSpPr/>
            <p:nvPr/>
          </p:nvSpPr>
          <p:spPr>
            <a:xfrm>
              <a:off x="324384" y="1066801"/>
              <a:ext cx="5352516"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rIns="27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Landing zone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well-architected, multi-account AWS environment based on security and compliance best practices. </a:t>
              </a:r>
            </a:p>
          </p:txBody>
        </p:sp>
        <p:sp>
          <p:nvSpPr>
            <p:cNvPr id="11" name="Freeform: Shape 10">
              <a:extLst>
                <a:ext uri="{FF2B5EF4-FFF2-40B4-BE49-F238E27FC236}">
                  <a16:creationId xmlns:a16="http://schemas.microsoft.com/office/drawing/2014/main" id="{1A39DA0F-425F-4F13-AEC0-604C6E2F8198}"/>
                </a:ext>
              </a:extLst>
            </p:cNvPr>
            <p:cNvSpPr/>
            <p:nvPr/>
          </p:nvSpPr>
          <p:spPr>
            <a:xfrm>
              <a:off x="3225800" y="911226"/>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descr="Screenshot 2019-12-18 at 12.35.40">
              <a:extLst>
                <a:ext uri="{FF2B5EF4-FFF2-40B4-BE49-F238E27FC236}">
                  <a16:creationId xmlns:a16="http://schemas.microsoft.com/office/drawing/2014/main" id="{466039FD-AE44-4ED4-ACAF-F2181AD53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86" r="25000"/>
            <a:stretch/>
          </p:blipFill>
          <p:spPr bwMode="auto">
            <a:xfrm>
              <a:off x="3390900" y="1047114"/>
              <a:ext cx="2286000" cy="2271297"/>
            </a:xfrm>
            <a:prstGeom prst="roundRect">
              <a:avLst>
                <a:gd name="adj" fmla="val 16562"/>
              </a:avLst>
            </a:prstGeom>
            <a:solidFill>
              <a:srgbClr val="FFFFFF">
                <a:shade val="85000"/>
              </a:srgbClr>
            </a:solidFill>
            <a:ln>
              <a:noFill/>
            </a:ln>
            <a:effectLst/>
          </p:spPr>
        </p:pic>
      </p:grpSp>
    </p:spTree>
    <p:extLst>
      <p:ext uri="{BB962C8B-B14F-4D97-AF65-F5344CB8AC3E}">
        <p14:creationId xmlns:p14="http://schemas.microsoft.com/office/powerpoint/2010/main" val="2935624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F862A-5732-424E-9DB3-4938AD34CD48}"/>
              </a:ext>
            </a:extLst>
          </p:cNvPr>
          <p:cNvSpPr>
            <a:spLocks noGrp="1"/>
          </p:cNvSpPr>
          <p:nvPr>
            <p:ph type="body" sz="quarter" idx="10"/>
          </p:nvPr>
        </p:nvSpPr>
        <p:spPr/>
        <p:txBody>
          <a:bodyPr/>
          <a:lstStyle/>
          <a:p>
            <a:r>
              <a:rPr lang="en-GB" dirty="0"/>
              <a:t>Landing Zone Structure</a:t>
            </a:r>
          </a:p>
        </p:txBody>
      </p:sp>
      <p:sp>
        <p:nvSpPr>
          <p:cNvPr id="4" name="Text Placeholder 3">
            <a:extLst>
              <a:ext uri="{FF2B5EF4-FFF2-40B4-BE49-F238E27FC236}">
                <a16:creationId xmlns:a16="http://schemas.microsoft.com/office/drawing/2014/main" id="{7F7AC8C7-97E3-42A2-A283-AFF75B11FDF1}"/>
              </a:ext>
            </a:extLst>
          </p:cNvPr>
          <p:cNvSpPr>
            <a:spLocks noGrp="1"/>
          </p:cNvSpPr>
          <p:nvPr>
            <p:ph type="body" sz="quarter" idx="11"/>
          </p:nvPr>
        </p:nvSpPr>
        <p:spPr/>
        <p:txBody>
          <a:bodyPr/>
          <a:lstStyle/>
          <a:p>
            <a:endParaRPr lang="en-GB"/>
          </a:p>
        </p:txBody>
      </p:sp>
      <p:pic>
        <p:nvPicPr>
          <p:cNvPr id="5122" name="Picture 2" descr="Architectural diagram of the components and services in AWS Control Tower">
            <a:extLst>
              <a:ext uri="{FF2B5EF4-FFF2-40B4-BE49-F238E27FC236}">
                <a16:creationId xmlns:a16="http://schemas.microsoft.com/office/drawing/2014/main" id="{7395379A-0CC5-4D7A-9779-6042D858B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49" y="780146"/>
            <a:ext cx="6416675" cy="5658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948770-950C-4A77-B4CD-F148DEB0255D}"/>
              </a:ext>
            </a:extLst>
          </p:cNvPr>
          <p:cNvPicPr>
            <a:picLocks noChangeAspect="1"/>
          </p:cNvPicPr>
          <p:nvPr/>
        </p:nvPicPr>
        <p:blipFill>
          <a:blip r:embed="rId3"/>
          <a:stretch>
            <a:fillRect/>
          </a:stretch>
        </p:blipFill>
        <p:spPr>
          <a:xfrm>
            <a:off x="6991350" y="780146"/>
            <a:ext cx="2350045" cy="5658661"/>
          </a:xfrm>
          <a:prstGeom prst="rect">
            <a:avLst/>
          </a:prstGeom>
        </p:spPr>
      </p:pic>
      <p:pic>
        <p:nvPicPr>
          <p:cNvPr id="7" name="Picture 6">
            <a:extLst>
              <a:ext uri="{FF2B5EF4-FFF2-40B4-BE49-F238E27FC236}">
                <a16:creationId xmlns:a16="http://schemas.microsoft.com/office/drawing/2014/main" id="{207872EE-F2B7-4A6D-908C-F0446E083027}"/>
              </a:ext>
            </a:extLst>
          </p:cNvPr>
          <p:cNvPicPr>
            <a:picLocks noChangeAspect="1"/>
          </p:cNvPicPr>
          <p:nvPr/>
        </p:nvPicPr>
        <p:blipFill>
          <a:blip r:embed="rId4"/>
          <a:stretch>
            <a:fillRect/>
          </a:stretch>
        </p:blipFill>
        <p:spPr>
          <a:xfrm>
            <a:off x="9404351" y="780147"/>
            <a:ext cx="2374900" cy="1434346"/>
          </a:xfrm>
          <a:prstGeom prst="rect">
            <a:avLst/>
          </a:prstGeom>
        </p:spPr>
      </p:pic>
      <p:grpSp>
        <p:nvGrpSpPr>
          <p:cNvPr id="3" name="Group 2">
            <a:extLst>
              <a:ext uri="{FF2B5EF4-FFF2-40B4-BE49-F238E27FC236}">
                <a16:creationId xmlns:a16="http://schemas.microsoft.com/office/drawing/2014/main" id="{569DF46C-CB1D-4E2B-8ECC-16A79B6F2484}"/>
              </a:ext>
            </a:extLst>
          </p:cNvPr>
          <p:cNvGrpSpPr/>
          <p:nvPr/>
        </p:nvGrpSpPr>
        <p:grpSpPr>
          <a:xfrm>
            <a:off x="9347202" y="4267200"/>
            <a:ext cx="2374900" cy="2171607"/>
            <a:chOff x="9347202" y="4267200"/>
            <a:chExt cx="2374900" cy="2171607"/>
          </a:xfrm>
        </p:grpSpPr>
        <p:sp>
          <p:nvSpPr>
            <p:cNvPr id="10" name="TextBox 9">
              <a:extLst>
                <a:ext uri="{FF2B5EF4-FFF2-40B4-BE49-F238E27FC236}">
                  <a16:creationId xmlns:a16="http://schemas.microsoft.com/office/drawing/2014/main" id="{58FC40DD-275D-42A7-8D5F-E6BF79D9755F}"/>
                </a:ext>
              </a:extLst>
            </p:cNvPr>
            <p:cNvSpPr txBox="1"/>
            <p:nvPr/>
          </p:nvSpPr>
          <p:spPr>
            <a:xfrm>
              <a:off x="9404351" y="5515477"/>
              <a:ext cx="231194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6191F"/>
                  </a:solidFill>
                  <a:effectLst/>
                  <a:uLnTx/>
                  <a:uFillTx/>
                  <a:latin typeface="Amazon Ember" panose="020B0603020204020204"/>
                  <a:ea typeface="+mn-ea"/>
                  <a:cs typeface="+mn-cs"/>
                </a:rPr>
                <a:t>No additional charge exists for using AWS Control Tower.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124" name="Picture 4" descr="illustration_enterprise_100x260">
              <a:extLst>
                <a:ext uri="{FF2B5EF4-FFF2-40B4-BE49-F238E27FC236}">
                  <a16:creationId xmlns:a16="http://schemas.microsoft.com/office/drawing/2014/main" id="{AAE2ED41-3104-418F-80AE-352C21BE5D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51" r="9143"/>
            <a:stretch/>
          </p:blipFill>
          <p:spPr bwMode="auto">
            <a:xfrm>
              <a:off x="9347202" y="4267200"/>
              <a:ext cx="2374900" cy="104863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A4E28CA5-0122-40F4-A354-89927248C466}"/>
              </a:ext>
            </a:extLst>
          </p:cNvPr>
          <p:cNvSpPr txBox="1"/>
          <p:nvPr/>
        </p:nvSpPr>
        <p:spPr>
          <a:xfrm>
            <a:off x="851645" y="869576"/>
            <a:ext cx="2644590" cy="338554"/>
          </a:xfrm>
          <a:prstGeom prst="rect">
            <a:avLst/>
          </a:prstGeom>
          <a:solidFill>
            <a:srgbClr val="002B46"/>
          </a:solidFill>
        </p:spPr>
        <p:txBody>
          <a:bodyPr wrap="square" rtlCol="0">
            <a:spAutoFit/>
          </a:bodyPr>
          <a:lstStyle/>
          <a:p>
            <a:r>
              <a:rPr lang="en-US" sz="1600" dirty="0">
                <a:solidFill>
                  <a:schemeClr val="bg1"/>
                </a:solidFill>
              </a:rPr>
              <a:t>Management Account</a:t>
            </a:r>
            <a:endParaRPr lang="en-GB" sz="1600" dirty="0">
              <a:solidFill>
                <a:schemeClr val="bg1"/>
              </a:solidFill>
            </a:endParaRPr>
          </a:p>
        </p:txBody>
      </p:sp>
    </p:spTree>
    <p:extLst>
      <p:ext uri="{BB962C8B-B14F-4D97-AF65-F5344CB8AC3E}">
        <p14:creationId xmlns:p14="http://schemas.microsoft.com/office/powerpoint/2010/main" val="57592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121E8-79AB-403C-9A82-94E1D17A64FB}"/>
              </a:ext>
            </a:extLst>
          </p:cNvPr>
          <p:cNvSpPr>
            <a:spLocks noGrp="1"/>
          </p:cNvSpPr>
          <p:nvPr>
            <p:ph type="body" sz="quarter" idx="10"/>
          </p:nvPr>
        </p:nvSpPr>
        <p:spPr/>
        <p:txBody>
          <a:bodyPr/>
          <a:lstStyle/>
          <a:p>
            <a:r>
              <a:rPr lang="en-GB" dirty="0"/>
              <a:t>AWS Control Tower - Guardrails</a:t>
            </a:r>
          </a:p>
        </p:txBody>
      </p:sp>
      <p:sp>
        <p:nvSpPr>
          <p:cNvPr id="3" name="Text Placeholder 2">
            <a:extLst>
              <a:ext uri="{FF2B5EF4-FFF2-40B4-BE49-F238E27FC236}">
                <a16:creationId xmlns:a16="http://schemas.microsoft.com/office/drawing/2014/main" id="{B0A37AC7-22B6-4D9A-8D2C-F07B7C1426DB}"/>
              </a:ext>
            </a:extLst>
          </p:cNvPr>
          <p:cNvSpPr>
            <a:spLocks noGrp="1"/>
          </p:cNvSpPr>
          <p:nvPr>
            <p:ph type="body" sz="quarter" idx="11"/>
          </p:nvPr>
        </p:nvSpPr>
        <p:spPr/>
        <p:txBody>
          <a:bodyPr/>
          <a:lstStyle/>
          <a:p>
            <a:endParaRPr lang="en-GB"/>
          </a:p>
        </p:txBody>
      </p:sp>
      <p:grpSp>
        <p:nvGrpSpPr>
          <p:cNvPr id="37" name="Group 36">
            <a:extLst>
              <a:ext uri="{FF2B5EF4-FFF2-40B4-BE49-F238E27FC236}">
                <a16:creationId xmlns:a16="http://schemas.microsoft.com/office/drawing/2014/main" id="{86A09FA0-85F2-4660-958D-0E2A858B676A}"/>
              </a:ext>
            </a:extLst>
          </p:cNvPr>
          <p:cNvGrpSpPr/>
          <p:nvPr/>
        </p:nvGrpSpPr>
        <p:grpSpPr>
          <a:xfrm>
            <a:off x="381534" y="892176"/>
            <a:ext cx="5504916" cy="2567938"/>
            <a:chOff x="324384" y="911226"/>
            <a:chExt cx="5504916" cy="2567938"/>
          </a:xfrm>
        </p:grpSpPr>
        <p:sp>
          <p:nvSpPr>
            <p:cNvPr id="18" name="Rectangle: Rounded Corners 17">
              <a:extLst>
                <a:ext uri="{FF2B5EF4-FFF2-40B4-BE49-F238E27FC236}">
                  <a16:creationId xmlns:a16="http://schemas.microsoft.com/office/drawing/2014/main" id="{6DE37873-BE56-4189-975E-EE7D06064630}"/>
                </a:ext>
              </a:extLst>
            </p:cNvPr>
            <p:cNvSpPr/>
            <p:nvPr/>
          </p:nvSpPr>
          <p:spPr>
            <a:xfrm>
              <a:off x="324384" y="1066801"/>
              <a:ext cx="5352516"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rIns="27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Landing zone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well-architected, multi-account AWS environment based on security and compliance best practices. </a:t>
              </a:r>
            </a:p>
          </p:txBody>
        </p:sp>
        <p:sp>
          <p:nvSpPr>
            <p:cNvPr id="11" name="Freeform: Shape 10">
              <a:extLst>
                <a:ext uri="{FF2B5EF4-FFF2-40B4-BE49-F238E27FC236}">
                  <a16:creationId xmlns:a16="http://schemas.microsoft.com/office/drawing/2014/main" id="{1A39DA0F-425F-4F13-AEC0-604C6E2F8198}"/>
                </a:ext>
              </a:extLst>
            </p:cNvPr>
            <p:cNvSpPr/>
            <p:nvPr/>
          </p:nvSpPr>
          <p:spPr>
            <a:xfrm>
              <a:off x="3225800" y="911226"/>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descr="Screenshot 2019-12-18 at 12.35.40">
              <a:extLst>
                <a:ext uri="{FF2B5EF4-FFF2-40B4-BE49-F238E27FC236}">
                  <a16:creationId xmlns:a16="http://schemas.microsoft.com/office/drawing/2014/main" id="{466039FD-AE44-4ED4-ACAF-F2181AD53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86" r="25000"/>
            <a:stretch/>
          </p:blipFill>
          <p:spPr bwMode="auto">
            <a:xfrm>
              <a:off x="3390900" y="1047114"/>
              <a:ext cx="2286000" cy="2271297"/>
            </a:xfrm>
            <a:prstGeom prst="roundRect">
              <a:avLst>
                <a:gd name="adj" fmla="val 16562"/>
              </a:avLst>
            </a:prstGeom>
            <a:solidFill>
              <a:srgbClr val="FFFFFF">
                <a:shade val="85000"/>
              </a:srgbClr>
            </a:solidFill>
            <a:ln>
              <a:noFill/>
            </a:ln>
            <a:effectLst/>
          </p:spPr>
        </p:pic>
      </p:grpSp>
      <p:grpSp>
        <p:nvGrpSpPr>
          <p:cNvPr id="52" name="Group 51">
            <a:extLst>
              <a:ext uri="{FF2B5EF4-FFF2-40B4-BE49-F238E27FC236}">
                <a16:creationId xmlns:a16="http://schemas.microsoft.com/office/drawing/2014/main" id="{B79CF04A-078E-4ABC-8278-0775CD150CF0}"/>
              </a:ext>
            </a:extLst>
          </p:cNvPr>
          <p:cNvGrpSpPr/>
          <p:nvPr/>
        </p:nvGrpSpPr>
        <p:grpSpPr>
          <a:xfrm>
            <a:off x="6229349" y="901335"/>
            <a:ext cx="5571592" cy="2567938"/>
            <a:chOff x="6296024" y="901335"/>
            <a:chExt cx="5571592" cy="2567938"/>
          </a:xfrm>
        </p:grpSpPr>
        <p:sp>
          <p:nvSpPr>
            <p:cNvPr id="20" name="Rectangle: Rounded Corners 19">
              <a:extLst>
                <a:ext uri="{FF2B5EF4-FFF2-40B4-BE49-F238E27FC236}">
                  <a16:creationId xmlns:a16="http://schemas.microsoft.com/office/drawing/2014/main" id="{AD39E3AC-6C03-4CB4-A8B0-7FE18712F0E4}"/>
                </a:ext>
              </a:extLst>
            </p:cNvPr>
            <p:cNvSpPr/>
            <p:nvPr/>
          </p:nvSpPr>
          <p:spPr>
            <a:xfrm>
              <a:off x="6454242" y="1047751"/>
              <a:ext cx="5413374"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lIns="252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Guardrails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high-level rule that provides ongoing governance for your overall AWS environment. </a:t>
              </a:r>
            </a:p>
          </p:txBody>
        </p:sp>
        <p:sp>
          <p:nvSpPr>
            <p:cNvPr id="7" name="Freeform: Shape 6">
              <a:extLst>
                <a:ext uri="{FF2B5EF4-FFF2-40B4-BE49-F238E27FC236}">
                  <a16:creationId xmlns:a16="http://schemas.microsoft.com/office/drawing/2014/main" id="{9BA0E9F5-9A4E-45BA-BB51-FA0BA848AF47}"/>
                </a:ext>
              </a:extLst>
            </p:cNvPr>
            <p:cNvSpPr/>
            <p:nvPr/>
          </p:nvSpPr>
          <p:spPr>
            <a:xfrm>
              <a:off x="6296024" y="901335"/>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5A70A654-C46C-41CE-A1B4-06DCF7ED5698}"/>
                </a:ext>
              </a:extLst>
            </p:cNvPr>
            <p:cNvSpPr/>
            <p:nvPr/>
          </p:nvSpPr>
          <p:spPr>
            <a:xfrm>
              <a:off x="6454241" y="1071248"/>
              <a:ext cx="2276475" cy="2228113"/>
            </a:xfrm>
            <a:prstGeom prst="roundRect">
              <a:avLst/>
            </a:prstGeom>
            <a:solidFill>
              <a:srgbClr val="363437"/>
            </a:solidFill>
            <a:ln>
              <a:solidFill>
                <a:srgbClr val="363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descr=" ">
              <a:extLst>
                <a:ext uri="{FF2B5EF4-FFF2-40B4-BE49-F238E27FC236}">
                  <a16:creationId xmlns:a16="http://schemas.microsoft.com/office/drawing/2014/main" id="{F7449AA8-C874-4781-9B1F-0141E5147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008" y="1983847"/>
              <a:ext cx="2388940" cy="1177162"/>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950866D5-9B10-4530-A53A-EF58BF280E03}"/>
                </a:ext>
              </a:extLst>
            </p:cNvPr>
            <p:cNvGrpSpPr/>
            <p:nvPr/>
          </p:nvGrpSpPr>
          <p:grpSpPr>
            <a:xfrm>
              <a:off x="6695658" y="1348866"/>
              <a:ext cx="1736692" cy="462406"/>
              <a:chOff x="6695658" y="1348866"/>
              <a:chExt cx="1736692" cy="462406"/>
            </a:xfrm>
          </p:grpSpPr>
          <p:pic>
            <p:nvPicPr>
              <p:cNvPr id="41" name="Picture 40" descr="009-paper">
                <a:extLst>
                  <a:ext uri="{FF2B5EF4-FFF2-40B4-BE49-F238E27FC236}">
                    <a16:creationId xmlns:a16="http://schemas.microsoft.com/office/drawing/2014/main" id="{07EED4B1-4515-4F94-99D0-490B013C6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804" y="1406277"/>
                <a:ext cx="362546" cy="36254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004-internet">
                <a:extLst>
                  <a:ext uri="{FF2B5EF4-FFF2-40B4-BE49-F238E27FC236}">
                    <a16:creationId xmlns:a16="http://schemas.microsoft.com/office/drawing/2014/main" id="{96807F7E-DEF5-415F-B0C3-2BB0279BC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5658" y="1348866"/>
                <a:ext cx="457854" cy="4578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003-shield">
                <a:extLst>
                  <a:ext uri="{FF2B5EF4-FFF2-40B4-BE49-F238E27FC236}">
                    <a16:creationId xmlns:a16="http://schemas.microsoft.com/office/drawing/2014/main" id="{9C2DE4FD-85CF-4D67-8D48-239F1C7BD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4928" y="1353418"/>
                <a:ext cx="457854" cy="45785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777519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121E8-79AB-403C-9A82-94E1D17A64FB}"/>
              </a:ext>
            </a:extLst>
          </p:cNvPr>
          <p:cNvSpPr>
            <a:spLocks noGrp="1"/>
          </p:cNvSpPr>
          <p:nvPr>
            <p:ph type="body" sz="quarter" idx="10"/>
          </p:nvPr>
        </p:nvSpPr>
        <p:spPr/>
        <p:txBody>
          <a:bodyPr/>
          <a:lstStyle/>
          <a:p>
            <a:r>
              <a:rPr lang="en-GB" dirty="0"/>
              <a:t>AWS Control Tower – Account Factory</a:t>
            </a:r>
          </a:p>
        </p:txBody>
      </p:sp>
      <p:sp>
        <p:nvSpPr>
          <p:cNvPr id="3" name="Text Placeholder 2">
            <a:extLst>
              <a:ext uri="{FF2B5EF4-FFF2-40B4-BE49-F238E27FC236}">
                <a16:creationId xmlns:a16="http://schemas.microsoft.com/office/drawing/2014/main" id="{D37BF9CD-3AC4-42CF-8F20-65EF13D475B1}"/>
              </a:ext>
            </a:extLst>
          </p:cNvPr>
          <p:cNvSpPr>
            <a:spLocks noGrp="1"/>
          </p:cNvSpPr>
          <p:nvPr>
            <p:ph type="body" sz="quarter" idx="11"/>
          </p:nvPr>
        </p:nvSpPr>
        <p:spPr/>
        <p:txBody>
          <a:bodyPr/>
          <a:lstStyle/>
          <a:p>
            <a:endParaRPr lang="en-GB"/>
          </a:p>
        </p:txBody>
      </p:sp>
      <p:grpSp>
        <p:nvGrpSpPr>
          <p:cNvPr id="37" name="Group 36">
            <a:extLst>
              <a:ext uri="{FF2B5EF4-FFF2-40B4-BE49-F238E27FC236}">
                <a16:creationId xmlns:a16="http://schemas.microsoft.com/office/drawing/2014/main" id="{86A09FA0-85F2-4660-958D-0E2A858B676A}"/>
              </a:ext>
            </a:extLst>
          </p:cNvPr>
          <p:cNvGrpSpPr/>
          <p:nvPr/>
        </p:nvGrpSpPr>
        <p:grpSpPr>
          <a:xfrm>
            <a:off x="381534" y="892176"/>
            <a:ext cx="5504916" cy="2567938"/>
            <a:chOff x="324384" y="911226"/>
            <a:chExt cx="5504916" cy="2567938"/>
          </a:xfrm>
        </p:grpSpPr>
        <p:sp>
          <p:nvSpPr>
            <p:cNvPr id="18" name="Rectangle: Rounded Corners 17">
              <a:extLst>
                <a:ext uri="{FF2B5EF4-FFF2-40B4-BE49-F238E27FC236}">
                  <a16:creationId xmlns:a16="http://schemas.microsoft.com/office/drawing/2014/main" id="{6DE37873-BE56-4189-975E-EE7D06064630}"/>
                </a:ext>
              </a:extLst>
            </p:cNvPr>
            <p:cNvSpPr/>
            <p:nvPr/>
          </p:nvSpPr>
          <p:spPr>
            <a:xfrm>
              <a:off x="324384" y="1066801"/>
              <a:ext cx="5352516"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rIns="27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Landing zone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well-architected, multi-account AWS environment based on security and compliance best practices. </a:t>
              </a:r>
            </a:p>
          </p:txBody>
        </p:sp>
        <p:sp>
          <p:nvSpPr>
            <p:cNvPr id="11" name="Freeform: Shape 10">
              <a:extLst>
                <a:ext uri="{FF2B5EF4-FFF2-40B4-BE49-F238E27FC236}">
                  <a16:creationId xmlns:a16="http://schemas.microsoft.com/office/drawing/2014/main" id="{1A39DA0F-425F-4F13-AEC0-604C6E2F8198}"/>
                </a:ext>
              </a:extLst>
            </p:cNvPr>
            <p:cNvSpPr/>
            <p:nvPr/>
          </p:nvSpPr>
          <p:spPr>
            <a:xfrm>
              <a:off x="3225800" y="911226"/>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descr="Screenshot 2019-12-18 at 12.35.40">
              <a:extLst>
                <a:ext uri="{FF2B5EF4-FFF2-40B4-BE49-F238E27FC236}">
                  <a16:creationId xmlns:a16="http://schemas.microsoft.com/office/drawing/2014/main" id="{466039FD-AE44-4ED4-ACAF-F2181AD53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86" r="25000"/>
            <a:stretch/>
          </p:blipFill>
          <p:spPr bwMode="auto">
            <a:xfrm>
              <a:off x="3390900" y="1047114"/>
              <a:ext cx="2286000" cy="2271297"/>
            </a:xfrm>
            <a:prstGeom prst="roundRect">
              <a:avLst>
                <a:gd name="adj" fmla="val 16562"/>
              </a:avLst>
            </a:prstGeom>
            <a:solidFill>
              <a:srgbClr val="FFFFFF">
                <a:shade val="85000"/>
              </a:srgbClr>
            </a:solidFill>
            <a:ln>
              <a:noFill/>
            </a:ln>
            <a:effectLst/>
          </p:spPr>
        </p:pic>
      </p:grpSp>
      <p:grpSp>
        <p:nvGrpSpPr>
          <p:cNvPr id="49" name="Group 48">
            <a:extLst>
              <a:ext uri="{FF2B5EF4-FFF2-40B4-BE49-F238E27FC236}">
                <a16:creationId xmlns:a16="http://schemas.microsoft.com/office/drawing/2014/main" id="{D08A3919-95B1-4D28-8543-A23680CCAB17}"/>
              </a:ext>
            </a:extLst>
          </p:cNvPr>
          <p:cNvGrpSpPr/>
          <p:nvPr/>
        </p:nvGrpSpPr>
        <p:grpSpPr>
          <a:xfrm>
            <a:off x="381534" y="3855084"/>
            <a:ext cx="5504916" cy="2567938"/>
            <a:chOff x="324384" y="3855084"/>
            <a:chExt cx="5504916" cy="2567938"/>
          </a:xfrm>
        </p:grpSpPr>
        <p:sp>
          <p:nvSpPr>
            <p:cNvPr id="21" name="Rectangle: Rounded Corners 20">
              <a:extLst>
                <a:ext uri="{FF2B5EF4-FFF2-40B4-BE49-F238E27FC236}">
                  <a16:creationId xmlns:a16="http://schemas.microsoft.com/office/drawing/2014/main" id="{076AB30E-88DE-41A7-A5A1-0C68FE578B65}"/>
                </a:ext>
              </a:extLst>
            </p:cNvPr>
            <p:cNvSpPr/>
            <p:nvPr/>
          </p:nvSpPr>
          <p:spPr>
            <a:xfrm>
              <a:off x="324384" y="4010662"/>
              <a:ext cx="5352516"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rIns="252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Account Factory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configurable account template that helps provisioning of new AWS accounts with pre-approved account configurations.</a:t>
              </a:r>
            </a:p>
          </p:txBody>
        </p:sp>
        <p:sp>
          <p:nvSpPr>
            <p:cNvPr id="5" name="Freeform: Shape 4">
              <a:extLst>
                <a:ext uri="{FF2B5EF4-FFF2-40B4-BE49-F238E27FC236}">
                  <a16:creationId xmlns:a16="http://schemas.microsoft.com/office/drawing/2014/main" id="{EAAF298C-3BE0-4135-A51C-A105A3DC6CAF}"/>
                </a:ext>
              </a:extLst>
            </p:cNvPr>
            <p:cNvSpPr/>
            <p:nvPr/>
          </p:nvSpPr>
          <p:spPr>
            <a:xfrm>
              <a:off x="3225800" y="3855084"/>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450FAB5B-8BE5-4069-8A24-2B7EE91EE0AF}"/>
                </a:ext>
              </a:extLst>
            </p:cNvPr>
            <p:cNvSpPr/>
            <p:nvPr/>
          </p:nvSpPr>
          <p:spPr>
            <a:xfrm>
              <a:off x="3389312" y="4024996"/>
              <a:ext cx="2276475" cy="2228113"/>
            </a:xfrm>
            <a:prstGeom prst="roundRect">
              <a:avLst/>
            </a:prstGeom>
            <a:solidFill>
              <a:srgbClr val="363437"/>
            </a:solidFill>
            <a:ln>
              <a:solidFill>
                <a:srgbClr val="363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32" descr="Site-Merch_Hogun_MidPage-Banner">
              <a:extLst>
                <a:ext uri="{FF2B5EF4-FFF2-40B4-BE49-F238E27FC236}">
                  <a16:creationId xmlns:a16="http://schemas.microsoft.com/office/drawing/2014/main" id="{9C1F66D7-3E14-489B-9D12-BD5DEF3B4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722" y="4910939"/>
              <a:ext cx="2260356" cy="11137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 ">
              <a:extLst>
                <a:ext uri="{FF2B5EF4-FFF2-40B4-BE49-F238E27FC236}">
                  <a16:creationId xmlns:a16="http://schemas.microsoft.com/office/drawing/2014/main" id="{43E4C653-A512-4057-A673-7C729378C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271" y="4234161"/>
              <a:ext cx="1331479" cy="653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B79CF04A-078E-4ABC-8278-0775CD150CF0}"/>
              </a:ext>
            </a:extLst>
          </p:cNvPr>
          <p:cNvGrpSpPr/>
          <p:nvPr/>
        </p:nvGrpSpPr>
        <p:grpSpPr>
          <a:xfrm>
            <a:off x="6229349" y="901335"/>
            <a:ext cx="5571592" cy="2567938"/>
            <a:chOff x="6296024" y="901335"/>
            <a:chExt cx="5571592" cy="2567938"/>
          </a:xfrm>
        </p:grpSpPr>
        <p:sp>
          <p:nvSpPr>
            <p:cNvPr id="20" name="Rectangle: Rounded Corners 19">
              <a:extLst>
                <a:ext uri="{FF2B5EF4-FFF2-40B4-BE49-F238E27FC236}">
                  <a16:creationId xmlns:a16="http://schemas.microsoft.com/office/drawing/2014/main" id="{AD39E3AC-6C03-4CB4-A8B0-7FE18712F0E4}"/>
                </a:ext>
              </a:extLst>
            </p:cNvPr>
            <p:cNvSpPr/>
            <p:nvPr/>
          </p:nvSpPr>
          <p:spPr>
            <a:xfrm>
              <a:off x="6454242" y="1047751"/>
              <a:ext cx="5413374"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lIns="252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Guardrails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high-level rule that provides ongoing governance for your overall AWS environment. </a:t>
              </a:r>
            </a:p>
          </p:txBody>
        </p:sp>
        <p:sp>
          <p:nvSpPr>
            <p:cNvPr id="7" name="Freeform: Shape 6">
              <a:extLst>
                <a:ext uri="{FF2B5EF4-FFF2-40B4-BE49-F238E27FC236}">
                  <a16:creationId xmlns:a16="http://schemas.microsoft.com/office/drawing/2014/main" id="{9BA0E9F5-9A4E-45BA-BB51-FA0BA848AF47}"/>
                </a:ext>
              </a:extLst>
            </p:cNvPr>
            <p:cNvSpPr/>
            <p:nvPr/>
          </p:nvSpPr>
          <p:spPr>
            <a:xfrm>
              <a:off x="6296024" y="901335"/>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5A70A654-C46C-41CE-A1B4-06DCF7ED5698}"/>
                </a:ext>
              </a:extLst>
            </p:cNvPr>
            <p:cNvSpPr/>
            <p:nvPr/>
          </p:nvSpPr>
          <p:spPr>
            <a:xfrm>
              <a:off x="6454241" y="1071248"/>
              <a:ext cx="2276475" cy="2228113"/>
            </a:xfrm>
            <a:prstGeom prst="roundRect">
              <a:avLst/>
            </a:prstGeom>
            <a:solidFill>
              <a:srgbClr val="363437"/>
            </a:solidFill>
            <a:ln>
              <a:solidFill>
                <a:srgbClr val="363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descr=" ">
              <a:extLst>
                <a:ext uri="{FF2B5EF4-FFF2-40B4-BE49-F238E27FC236}">
                  <a16:creationId xmlns:a16="http://schemas.microsoft.com/office/drawing/2014/main" id="{F7449AA8-C874-4781-9B1F-0141E5147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008" y="1983847"/>
              <a:ext cx="2388940" cy="1177162"/>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950866D5-9B10-4530-A53A-EF58BF280E03}"/>
                </a:ext>
              </a:extLst>
            </p:cNvPr>
            <p:cNvGrpSpPr/>
            <p:nvPr/>
          </p:nvGrpSpPr>
          <p:grpSpPr>
            <a:xfrm>
              <a:off x="6695658" y="1348866"/>
              <a:ext cx="1736692" cy="462406"/>
              <a:chOff x="6695658" y="1348866"/>
              <a:chExt cx="1736692" cy="462406"/>
            </a:xfrm>
          </p:grpSpPr>
          <p:pic>
            <p:nvPicPr>
              <p:cNvPr id="41" name="Picture 40" descr="009-paper">
                <a:extLst>
                  <a:ext uri="{FF2B5EF4-FFF2-40B4-BE49-F238E27FC236}">
                    <a16:creationId xmlns:a16="http://schemas.microsoft.com/office/drawing/2014/main" id="{07EED4B1-4515-4F94-99D0-490B013C65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9804" y="1406277"/>
                <a:ext cx="362546" cy="36254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004-internet">
                <a:extLst>
                  <a:ext uri="{FF2B5EF4-FFF2-40B4-BE49-F238E27FC236}">
                    <a16:creationId xmlns:a16="http://schemas.microsoft.com/office/drawing/2014/main" id="{96807F7E-DEF5-415F-B0C3-2BB0279BCB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5658" y="1348866"/>
                <a:ext cx="457854" cy="4578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003-shield">
                <a:extLst>
                  <a:ext uri="{FF2B5EF4-FFF2-40B4-BE49-F238E27FC236}">
                    <a16:creationId xmlns:a16="http://schemas.microsoft.com/office/drawing/2014/main" id="{9C2DE4FD-85CF-4D67-8D48-239F1C7BD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4928" y="1353418"/>
                <a:ext cx="457854" cy="45785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33675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121E8-79AB-403C-9A82-94E1D17A64FB}"/>
              </a:ext>
            </a:extLst>
          </p:cNvPr>
          <p:cNvSpPr>
            <a:spLocks noGrp="1"/>
          </p:cNvSpPr>
          <p:nvPr>
            <p:ph type="body" sz="quarter" idx="10"/>
          </p:nvPr>
        </p:nvSpPr>
        <p:spPr/>
        <p:txBody>
          <a:bodyPr/>
          <a:lstStyle/>
          <a:p>
            <a:r>
              <a:rPr lang="en-GB" dirty="0"/>
              <a:t>AWS Control Tower</a:t>
            </a:r>
          </a:p>
        </p:txBody>
      </p:sp>
      <p:sp>
        <p:nvSpPr>
          <p:cNvPr id="3" name="Text Placeholder 2">
            <a:extLst>
              <a:ext uri="{FF2B5EF4-FFF2-40B4-BE49-F238E27FC236}">
                <a16:creationId xmlns:a16="http://schemas.microsoft.com/office/drawing/2014/main" id="{858F05C9-2511-4249-B0A8-685A046BD130}"/>
              </a:ext>
            </a:extLst>
          </p:cNvPr>
          <p:cNvSpPr>
            <a:spLocks noGrp="1"/>
          </p:cNvSpPr>
          <p:nvPr>
            <p:ph type="body" sz="quarter" idx="11"/>
          </p:nvPr>
        </p:nvSpPr>
        <p:spPr/>
        <p:txBody>
          <a:bodyPr/>
          <a:lstStyle/>
          <a:p>
            <a:endParaRPr lang="en-GB"/>
          </a:p>
        </p:txBody>
      </p:sp>
      <p:grpSp>
        <p:nvGrpSpPr>
          <p:cNvPr id="37" name="Group 36">
            <a:extLst>
              <a:ext uri="{FF2B5EF4-FFF2-40B4-BE49-F238E27FC236}">
                <a16:creationId xmlns:a16="http://schemas.microsoft.com/office/drawing/2014/main" id="{86A09FA0-85F2-4660-958D-0E2A858B676A}"/>
              </a:ext>
            </a:extLst>
          </p:cNvPr>
          <p:cNvGrpSpPr/>
          <p:nvPr/>
        </p:nvGrpSpPr>
        <p:grpSpPr>
          <a:xfrm>
            <a:off x="381534" y="892176"/>
            <a:ext cx="5504916" cy="2567938"/>
            <a:chOff x="324384" y="911226"/>
            <a:chExt cx="5504916" cy="2567938"/>
          </a:xfrm>
        </p:grpSpPr>
        <p:sp>
          <p:nvSpPr>
            <p:cNvPr id="18" name="Rectangle: Rounded Corners 17">
              <a:extLst>
                <a:ext uri="{FF2B5EF4-FFF2-40B4-BE49-F238E27FC236}">
                  <a16:creationId xmlns:a16="http://schemas.microsoft.com/office/drawing/2014/main" id="{6DE37873-BE56-4189-975E-EE7D06064630}"/>
                </a:ext>
              </a:extLst>
            </p:cNvPr>
            <p:cNvSpPr/>
            <p:nvPr/>
          </p:nvSpPr>
          <p:spPr>
            <a:xfrm>
              <a:off x="324384" y="1066801"/>
              <a:ext cx="5352516"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rIns="27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Landing zone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well-architected, multi-account AWS environment based on security and compliance best practices. </a:t>
              </a:r>
            </a:p>
          </p:txBody>
        </p:sp>
        <p:sp>
          <p:nvSpPr>
            <p:cNvPr id="11" name="Freeform: Shape 10">
              <a:extLst>
                <a:ext uri="{FF2B5EF4-FFF2-40B4-BE49-F238E27FC236}">
                  <a16:creationId xmlns:a16="http://schemas.microsoft.com/office/drawing/2014/main" id="{1A39DA0F-425F-4F13-AEC0-604C6E2F8198}"/>
                </a:ext>
              </a:extLst>
            </p:cNvPr>
            <p:cNvSpPr/>
            <p:nvPr/>
          </p:nvSpPr>
          <p:spPr>
            <a:xfrm>
              <a:off x="3225800" y="911226"/>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descr="Screenshot 2019-12-18 at 12.35.40">
              <a:extLst>
                <a:ext uri="{FF2B5EF4-FFF2-40B4-BE49-F238E27FC236}">
                  <a16:creationId xmlns:a16="http://schemas.microsoft.com/office/drawing/2014/main" id="{466039FD-AE44-4ED4-ACAF-F2181AD53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86" r="25000"/>
            <a:stretch/>
          </p:blipFill>
          <p:spPr bwMode="auto">
            <a:xfrm>
              <a:off x="3390900" y="1047114"/>
              <a:ext cx="2286000" cy="2271297"/>
            </a:xfrm>
            <a:prstGeom prst="roundRect">
              <a:avLst>
                <a:gd name="adj" fmla="val 16562"/>
              </a:avLst>
            </a:prstGeom>
            <a:solidFill>
              <a:srgbClr val="FFFFFF">
                <a:shade val="85000"/>
              </a:srgbClr>
            </a:solidFill>
            <a:ln>
              <a:noFill/>
            </a:ln>
            <a:effectLst/>
          </p:spPr>
        </p:pic>
      </p:grpSp>
      <p:grpSp>
        <p:nvGrpSpPr>
          <p:cNvPr id="49" name="Group 48">
            <a:extLst>
              <a:ext uri="{FF2B5EF4-FFF2-40B4-BE49-F238E27FC236}">
                <a16:creationId xmlns:a16="http://schemas.microsoft.com/office/drawing/2014/main" id="{D08A3919-95B1-4D28-8543-A23680CCAB17}"/>
              </a:ext>
            </a:extLst>
          </p:cNvPr>
          <p:cNvGrpSpPr/>
          <p:nvPr/>
        </p:nvGrpSpPr>
        <p:grpSpPr>
          <a:xfrm>
            <a:off x="381534" y="3855084"/>
            <a:ext cx="5504916" cy="2567938"/>
            <a:chOff x="324384" y="3855084"/>
            <a:chExt cx="5504916" cy="2567938"/>
          </a:xfrm>
        </p:grpSpPr>
        <p:sp>
          <p:nvSpPr>
            <p:cNvPr id="21" name="Rectangle: Rounded Corners 20">
              <a:extLst>
                <a:ext uri="{FF2B5EF4-FFF2-40B4-BE49-F238E27FC236}">
                  <a16:creationId xmlns:a16="http://schemas.microsoft.com/office/drawing/2014/main" id="{076AB30E-88DE-41A7-A5A1-0C68FE578B65}"/>
                </a:ext>
              </a:extLst>
            </p:cNvPr>
            <p:cNvSpPr/>
            <p:nvPr/>
          </p:nvSpPr>
          <p:spPr>
            <a:xfrm>
              <a:off x="324384" y="4010662"/>
              <a:ext cx="5352516"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rIns="252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Account Factory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configurable account template that helps provisioning of new AWS accounts with pre-approved account configurations.</a:t>
              </a:r>
            </a:p>
          </p:txBody>
        </p:sp>
        <p:sp>
          <p:nvSpPr>
            <p:cNvPr id="5" name="Freeform: Shape 4">
              <a:extLst>
                <a:ext uri="{FF2B5EF4-FFF2-40B4-BE49-F238E27FC236}">
                  <a16:creationId xmlns:a16="http://schemas.microsoft.com/office/drawing/2014/main" id="{EAAF298C-3BE0-4135-A51C-A105A3DC6CAF}"/>
                </a:ext>
              </a:extLst>
            </p:cNvPr>
            <p:cNvSpPr/>
            <p:nvPr/>
          </p:nvSpPr>
          <p:spPr>
            <a:xfrm>
              <a:off x="3225800" y="3855084"/>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450FAB5B-8BE5-4069-8A24-2B7EE91EE0AF}"/>
                </a:ext>
              </a:extLst>
            </p:cNvPr>
            <p:cNvSpPr/>
            <p:nvPr/>
          </p:nvSpPr>
          <p:spPr>
            <a:xfrm>
              <a:off x="3389312" y="4024996"/>
              <a:ext cx="2276475" cy="2228113"/>
            </a:xfrm>
            <a:prstGeom prst="roundRect">
              <a:avLst/>
            </a:prstGeom>
            <a:solidFill>
              <a:srgbClr val="363437"/>
            </a:solidFill>
            <a:ln>
              <a:solidFill>
                <a:srgbClr val="363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32" descr="Site-Merch_Hogun_MidPage-Banner">
              <a:extLst>
                <a:ext uri="{FF2B5EF4-FFF2-40B4-BE49-F238E27FC236}">
                  <a16:creationId xmlns:a16="http://schemas.microsoft.com/office/drawing/2014/main" id="{9C1F66D7-3E14-489B-9D12-BD5DEF3B4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722" y="4910939"/>
              <a:ext cx="2260356" cy="11137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 ">
              <a:extLst>
                <a:ext uri="{FF2B5EF4-FFF2-40B4-BE49-F238E27FC236}">
                  <a16:creationId xmlns:a16="http://schemas.microsoft.com/office/drawing/2014/main" id="{43E4C653-A512-4057-A673-7C729378C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271" y="4234161"/>
              <a:ext cx="1331479" cy="653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B79CF04A-078E-4ABC-8278-0775CD150CF0}"/>
              </a:ext>
            </a:extLst>
          </p:cNvPr>
          <p:cNvGrpSpPr/>
          <p:nvPr/>
        </p:nvGrpSpPr>
        <p:grpSpPr>
          <a:xfrm>
            <a:off x="6229349" y="901335"/>
            <a:ext cx="5571592" cy="2567938"/>
            <a:chOff x="6296024" y="901335"/>
            <a:chExt cx="5571592" cy="2567938"/>
          </a:xfrm>
        </p:grpSpPr>
        <p:sp>
          <p:nvSpPr>
            <p:cNvPr id="20" name="Rectangle: Rounded Corners 19">
              <a:extLst>
                <a:ext uri="{FF2B5EF4-FFF2-40B4-BE49-F238E27FC236}">
                  <a16:creationId xmlns:a16="http://schemas.microsoft.com/office/drawing/2014/main" id="{AD39E3AC-6C03-4CB4-A8B0-7FE18712F0E4}"/>
                </a:ext>
              </a:extLst>
            </p:cNvPr>
            <p:cNvSpPr/>
            <p:nvPr/>
          </p:nvSpPr>
          <p:spPr>
            <a:xfrm>
              <a:off x="6454242" y="1047751"/>
              <a:ext cx="5413374"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lIns="252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Guardrails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high-level rule that provides ongoing governance for your overall AWS environment. </a:t>
              </a:r>
            </a:p>
          </p:txBody>
        </p:sp>
        <p:sp>
          <p:nvSpPr>
            <p:cNvPr id="7" name="Freeform: Shape 6">
              <a:extLst>
                <a:ext uri="{FF2B5EF4-FFF2-40B4-BE49-F238E27FC236}">
                  <a16:creationId xmlns:a16="http://schemas.microsoft.com/office/drawing/2014/main" id="{9BA0E9F5-9A4E-45BA-BB51-FA0BA848AF47}"/>
                </a:ext>
              </a:extLst>
            </p:cNvPr>
            <p:cNvSpPr/>
            <p:nvPr/>
          </p:nvSpPr>
          <p:spPr>
            <a:xfrm>
              <a:off x="6296024" y="901335"/>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5A70A654-C46C-41CE-A1B4-06DCF7ED5698}"/>
                </a:ext>
              </a:extLst>
            </p:cNvPr>
            <p:cNvSpPr/>
            <p:nvPr/>
          </p:nvSpPr>
          <p:spPr>
            <a:xfrm>
              <a:off x="6454241" y="1071248"/>
              <a:ext cx="2276475" cy="2228113"/>
            </a:xfrm>
            <a:prstGeom prst="roundRect">
              <a:avLst/>
            </a:prstGeom>
            <a:solidFill>
              <a:srgbClr val="363437"/>
            </a:solidFill>
            <a:ln>
              <a:solidFill>
                <a:srgbClr val="363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descr=" ">
              <a:extLst>
                <a:ext uri="{FF2B5EF4-FFF2-40B4-BE49-F238E27FC236}">
                  <a16:creationId xmlns:a16="http://schemas.microsoft.com/office/drawing/2014/main" id="{F7449AA8-C874-4781-9B1F-0141E5147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008" y="1983847"/>
              <a:ext cx="2388940" cy="1177162"/>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950866D5-9B10-4530-A53A-EF58BF280E03}"/>
                </a:ext>
              </a:extLst>
            </p:cNvPr>
            <p:cNvGrpSpPr/>
            <p:nvPr/>
          </p:nvGrpSpPr>
          <p:grpSpPr>
            <a:xfrm>
              <a:off x="6695658" y="1348866"/>
              <a:ext cx="1736692" cy="462406"/>
              <a:chOff x="6695658" y="1348866"/>
              <a:chExt cx="1736692" cy="462406"/>
            </a:xfrm>
          </p:grpSpPr>
          <p:pic>
            <p:nvPicPr>
              <p:cNvPr id="41" name="Picture 40" descr="009-paper">
                <a:extLst>
                  <a:ext uri="{FF2B5EF4-FFF2-40B4-BE49-F238E27FC236}">
                    <a16:creationId xmlns:a16="http://schemas.microsoft.com/office/drawing/2014/main" id="{07EED4B1-4515-4F94-99D0-490B013C65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9804" y="1406277"/>
                <a:ext cx="362546" cy="36254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004-internet">
                <a:extLst>
                  <a:ext uri="{FF2B5EF4-FFF2-40B4-BE49-F238E27FC236}">
                    <a16:creationId xmlns:a16="http://schemas.microsoft.com/office/drawing/2014/main" id="{96807F7E-DEF5-415F-B0C3-2BB0279BCB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5658" y="1348866"/>
                <a:ext cx="457854" cy="4578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003-shield">
                <a:extLst>
                  <a:ext uri="{FF2B5EF4-FFF2-40B4-BE49-F238E27FC236}">
                    <a16:creationId xmlns:a16="http://schemas.microsoft.com/office/drawing/2014/main" id="{9C2DE4FD-85CF-4D67-8D48-239F1C7BD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4928" y="1353418"/>
                <a:ext cx="457854" cy="45785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 name="Group 49">
            <a:extLst>
              <a:ext uri="{FF2B5EF4-FFF2-40B4-BE49-F238E27FC236}">
                <a16:creationId xmlns:a16="http://schemas.microsoft.com/office/drawing/2014/main" id="{744A708F-EFFB-41FA-99FA-7BE2C0CC2193}"/>
              </a:ext>
            </a:extLst>
          </p:cNvPr>
          <p:cNvGrpSpPr/>
          <p:nvPr/>
        </p:nvGrpSpPr>
        <p:grpSpPr>
          <a:xfrm>
            <a:off x="6270623" y="3855084"/>
            <a:ext cx="5530318" cy="2567938"/>
            <a:chOff x="6337298" y="3855084"/>
            <a:chExt cx="5530318" cy="2567938"/>
          </a:xfrm>
        </p:grpSpPr>
        <p:sp>
          <p:nvSpPr>
            <p:cNvPr id="22" name="Rectangle: Rounded Corners 21">
              <a:extLst>
                <a:ext uri="{FF2B5EF4-FFF2-40B4-BE49-F238E27FC236}">
                  <a16:creationId xmlns:a16="http://schemas.microsoft.com/office/drawing/2014/main" id="{F176BCB8-F674-4CED-92DD-2B03ED7065FA}"/>
                </a:ext>
              </a:extLst>
            </p:cNvPr>
            <p:cNvSpPr/>
            <p:nvPr/>
          </p:nvSpPr>
          <p:spPr>
            <a:xfrm>
              <a:off x="6515098" y="4010662"/>
              <a:ext cx="5352518" cy="2256788"/>
            </a:xfrm>
            <a:prstGeom prst="roundRect">
              <a:avLst>
                <a:gd name="adj" fmla="val 9484"/>
              </a:avLst>
            </a:prstGeom>
          </p:spPr>
          <p:style>
            <a:lnRef idx="1">
              <a:schemeClr val="accent6"/>
            </a:lnRef>
            <a:fillRef idx="2">
              <a:schemeClr val="accent6"/>
            </a:fillRef>
            <a:effectRef idx="1">
              <a:schemeClr val="accent6"/>
            </a:effectRef>
            <a:fontRef idx="minor">
              <a:schemeClr val="dk1"/>
            </a:fontRef>
          </p:style>
          <p:txBody>
            <a:bodyPr lIns="252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Dashboard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Offers continuous oversight of your landing zone to your team of central cloud administrators.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B130DD7-8681-4754-A6C3-6A484779F97D}"/>
                </a:ext>
              </a:extLst>
            </p:cNvPr>
            <p:cNvSpPr/>
            <p:nvPr/>
          </p:nvSpPr>
          <p:spPr>
            <a:xfrm>
              <a:off x="6362698" y="3855084"/>
              <a:ext cx="2603500" cy="2567938"/>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C5CE2B20-1D16-4C47-9328-809E18DD7B3E}"/>
                </a:ext>
              </a:extLst>
            </p:cNvPr>
            <p:cNvSpPr/>
            <p:nvPr/>
          </p:nvSpPr>
          <p:spPr>
            <a:xfrm>
              <a:off x="6526210" y="4024995"/>
              <a:ext cx="2276475" cy="2228113"/>
            </a:xfrm>
            <a:prstGeom prst="roundRect">
              <a:avLst/>
            </a:prstGeom>
            <a:solidFill>
              <a:srgbClr val="363437"/>
            </a:solidFill>
            <a:ln>
              <a:solidFill>
                <a:srgbClr val="363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descr="illustration_digital_blue-inverse_275x135">
              <a:extLst>
                <a:ext uri="{FF2B5EF4-FFF2-40B4-BE49-F238E27FC236}">
                  <a16:creationId xmlns:a16="http://schemas.microsoft.com/office/drawing/2014/main" id="{9E0BFBBB-913C-45CF-B14A-E029ED13F5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7298" y="4738861"/>
              <a:ext cx="2619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8" descr="Machine Learning">
              <a:extLst>
                <a:ext uri="{FF2B5EF4-FFF2-40B4-BE49-F238E27FC236}">
                  <a16:creationId xmlns:a16="http://schemas.microsoft.com/office/drawing/2014/main" id="{4B438C53-819A-45C4-A0F2-92513975F2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5127" y="4138783"/>
              <a:ext cx="555943" cy="555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6936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24EC13-99F6-4889-A3E4-5EEC184EF063}"/>
              </a:ext>
            </a:extLst>
          </p:cNvPr>
          <p:cNvSpPr>
            <a:spLocks noGrp="1"/>
          </p:cNvSpPr>
          <p:nvPr>
            <p:ph type="body" sz="quarter" idx="12"/>
          </p:nvPr>
        </p:nvSpPr>
        <p:spPr>
          <a:xfrm>
            <a:off x="6231379" y="3429000"/>
            <a:ext cx="5649982" cy="917900"/>
          </a:xfrm>
        </p:spPr>
        <p:txBody>
          <a:bodyPr/>
          <a:lstStyle/>
          <a:p>
            <a:r>
              <a:rPr lang="en-GB" dirty="0"/>
              <a:t>Protect</a:t>
            </a:r>
          </a:p>
        </p:txBody>
      </p:sp>
      <p:pic>
        <p:nvPicPr>
          <p:cNvPr id="7" name="Picture 6">
            <a:extLst>
              <a:ext uri="{FF2B5EF4-FFF2-40B4-BE49-F238E27FC236}">
                <a16:creationId xmlns:a16="http://schemas.microsoft.com/office/drawing/2014/main" id="{3EFD1A83-6394-4D30-9F78-2D9B38E999CE}"/>
              </a:ext>
            </a:extLst>
          </p:cNvPr>
          <p:cNvPicPr>
            <a:picLocks noChangeAspect="1"/>
          </p:cNvPicPr>
          <p:nvPr/>
        </p:nvPicPr>
        <p:blipFill rotWithShape="1">
          <a:blip r:embed="rId2">
            <a:extLst>
              <a:ext uri="{28A0092B-C50C-407E-A947-70E740481C1C}">
                <a14:useLocalDpi xmlns:a14="http://schemas.microsoft.com/office/drawing/2010/main" val="0"/>
              </a:ext>
            </a:extLst>
          </a:blip>
          <a:srcRect l="13529" t="15294" r="13529" b="15294"/>
          <a:stretch/>
        </p:blipFill>
        <p:spPr>
          <a:xfrm>
            <a:off x="7511401" y="411911"/>
            <a:ext cx="3089938" cy="2940424"/>
          </a:xfrm>
          <a:prstGeom prst="ellipse">
            <a:avLst/>
          </a:prstGeom>
        </p:spPr>
      </p:pic>
    </p:spTree>
    <p:extLst>
      <p:ext uri="{BB962C8B-B14F-4D97-AF65-F5344CB8AC3E}">
        <p14:creationId xmlns:p14="http://schemas.microsoft.com/office/powerpoint/2010/main" val="524838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a:extLst>
              <a:ext uri="{FF2B5EF4-FFF2-40B4-BE49-F238E27FC236}">
                <a16:creationId xmlns:a16="http://schemas.microsoft.com/office/drawing/2014/main" id="{ACB1A819-A2BF-4B71-A8DC-4DE5891485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0"/>
          <a:stretch/>
        </p:blipFill>
        <p:spPr>
          <a:xfrm>
            <a:off x="128587" y="672798"/>
            <a:ext cx="11934825" cy="6058803"/>
          </a:xfrm>
          <a:prstGeom prst="rect">
            <a:avLst/>
          </a:prstGeom>
        </p:spPr>
      </p:pic>
      <p:grpSp>
        <p:nvGrpSpPr>
          <p:cNvPr id="130" name="Group 129"/>
          <p:cNvGrpSpPr/>
          <p:nvPr/>
        </p:nvGrpSpPr>
        <p:grpSpPr>
          <a:xfrm>
            <a:off x="7481402" y="802752"/>
            <a:ext cx="2539882" cy="5715000"/>
            <a:chOff x="7481402" y="1143000"/>
            <a:chExt cx="2539882" cy="5715000"/>
          </a:xfrm>
        </p:grpSpPr>
        <p:sp>
          <p:nvSpPr>
            <p:cNvPr id="116" name="Rectangle 115"/>
            <p:cNvSpPr/>
            <p:nvPr/>
          </p:nvSpPr>
          <p:spPr>
            <a:xfrm>
              <a:off x="7481402" y="1143000"/>
              <a:ext cx="2539882" cy="57150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77A4605-6B8C-BC42-A3F7-E617E650095F}"/>
                </a:ext>
              </a:extLst>
            </p:cNvPr>
            <p:cNvSpPr/>
            <p:nvPr/>
          </p:nvSpPr>
          <p:spPr>
            <a:xfrm>
              <a:off x="8093830" y="3197110"/>
              <a:ext cx="1111397"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Automate</a:t>
              </a:r>
            </a:p>
          </p:txBody>
        </p:sp>
        <p:pic>
          <p:nvPicPr>
            <p:cNvPr id="20" name="Graphic 91">
              <a:extLst>
                <a:ext uri="{FF2B5EF4-FFF2-40B4-BE49-F238E27FC236}">
                  <a16:creationId xmlns:a16="http://schemas.microsoft.com/office/drawing/2014/main" id="{DA07B231-A55F-E94A-9C3F-841077DB8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0639" y="2336289"/>
              <a:ext cx="576000" cy="576000"/>
            </a:xfrm>
            <a:prstGeom prst="rect">
              <a:avLst/>
            </a:prstGeom>
          </p:spPr>
        </p:pic>
        <p:sp>
          <p:nvSpPr>
            <p:cNvPr id="21" name="TextBox 20">
              <a:extLst>
                <a:ext uri="{FF2B5EF4-FFF2-40B4-BE49-F238E27FC236}">
                  <a16:creationId xmlns:a16="http://schemas.microsoft.com/office/drawing/2014/main" id="{AC719FE2-66E7-0A4E-904E-DC238308C97D}"/>
                </a:ext>
              </a:extLst>
            </p:cNvPr>
            <p:cNvSpPr txBox="1"/>
            <p:nvPr/>
          </p:nvSpPr>
          <p:spPr>
            <a:xfrm>
              <a:off x="8914670" y="2919432"/>
              <a:ext cx="63590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Lambda</a:t>
              </a:r>
            </a:p>
          </p:txBody>
        </p:sp>
        <p:sp>
          <p:nvSpPr>
            <p:cNvPr id="22" name="TextBox 21">
              <a:extLst>
                <a:ext uri="{FF2B5EF4-FFF2-40B4-BE49-F238E27FC236}">
                  <a16:creationId xmlns:a16="http://schemas.microsoft.com/office/drawing/2014/main" id="{7C499AC1-6EF5-E644-A6D4-9EC9589BD82F}"/>
                </a:ext>
              </a:extLst>
            </p:cNvPr>
            <p:cNvSpPr txBox="1"/>
            <p:nvPr/>
          </p:nvSpPr>
          <p:spPr>
            <a:xfrm>
              <a:off x="7829646" y="1853411"/>
              <a:ext cx="959239" cy="307776"/>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23" name="Graphic 100">
              <a:extLst>
                <a:ext uri="{FF2B5EF4-FFF2-40B4-BE49-F238E27FC236}">
                  <a16:creationId xmlns:a16="http://schemas.microsoft.com/office/drawing/2014/main" id="{291E4841-3A35-0040-89D5-C240C1651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8747" y="1271147"/>
              <a:ext cx="576000" cy="576000"/>
            </a:xfrm>
            <a:prstGeom prst="rect">
              <a:avLst/>
            </a:prstGeom>
          </p:spPr>
        </p:pic>
        <p:sp>
          <p:nvSpPr>
            <p:cNvPr id="71" name="TextBox 70">
              <a:extLst>
                <a:ext uri="{FF2B5EF4-FFF2-40B4-BE49-F238E27FC236}">
                  <a16:creationId xmlns:a16="http://schemas.microsoft.com/office/drawing/2014/main" id="{33E12C25-5685-DE49-9FA2-066BEE4202B0}"/>
                </a:ext>
              </a:extLst>
            </p:cNvPr>
            <p:cNvSpPr txBox="1"/>
            <p:nvPr/>
          </p:nvSpPr>
          <p:spPr>
            <a:xfrm>
              <a:off x="8857674" y="1853411"/>
              <a:ext cx="737560" cy="307776"/>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Step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Functions</a:t>
              </a:r>
            </a:p>
          </p:txBody>
        </p:sp>
        <p:pic>
          <p:nvPicPr>
            <p:cNvPr id="72" name="Graphic 77">
              <a:extLst>
                <a:ext uri="{FF2B5EF4-FFF2-40B4-BE49-F238E27FC236}">
                  <a16:creationId xmlns:a16="http://schemas.microsoft.com/office/drawing/2014/main" id="{871005A7-6E0E-E541-B9D9-A6B437F15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639" y="1271146"/>
              <a:ext cx="576000" cy="576000"/>
            </a:xfrm>
            <a:prstGeom prst="rect">
              <a:avLst/>
            </a:prstGeom>
          </p:spPr>
        </p:pic>
        <p:sp>
          <p:nvSpPr>
            <p:cNvPr id="97" name="TextBox 96">
              <a:extLst>
                <a:ext uri="{FF2B5EF4-FFF2-40B4-BE49-F238E27FC236}">
                  <a16:creationId xmlns:a16="http://schemas.microsoft.com/office/drawing/2014/main" id="{BE6FE3C3-764F-B848-ADCE-F4C632EDBADC}"/>
                </a:ext>
              </a:extLst>
            </p:cNvPr>
            <p:cNvSpPr txBox="1"/>
            <p:nvPr/>
          </p:nvSpPr>
          <p:spPr>
            <a:xfrm>
              <a:off x="7868741" y="2919432"/>
              <a:ext cx="87216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Systems Manager</a:t>
              </a:r>
            </a:p>
          </p:txBody>
        </p:sp>
        <p:pic>
          <p:nvPicPr>
            <p:cNvPr id="98" name="Graphic 105">
              <a:extLst>
                <a:ext uri="{FF2B5EF4-FFF2-40B4-BE49-F238E27FC236}">
                  <a16:creationId xmlns:a16="http://schemas.microsoft.com/office/drawing/2014/main" id="{185EA557-31A0-FA4C-88DC-056FF52D2A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009" y="2336289"/>
              <a:ext cx="576000" cy="576000"/>
            </a:xfrm>
            <a:prstGeom prst="rect">
              <a:avLst/>
            </a:prstGeom>
          </p:spPr>
        </p:pic>
      </p:grpSp>
      <p:sp>
        <p:nvSpPr>
          <p:cNvPr id="3" name="Text Placeholder 2">
            <a:extLst>
              <a:ext uri="{FF2B5EF4-FFF2-40B4-BE49-F238E27FC236}">
                <a16:creationId xmlns:a16="http://schemas.microsoft.com/office/drawing/2014/main" id="{11F6C491-28CE-4558-B532-3560427C9BAA}"/>
              </a:ext>
            </a:extLst>
          </p:cNvPr>
          <p:cNvSpPr>
            <a:spLocks noGrp="1"/>
          </p:cNvSpPr>
          <p:nvPr>
            <p:ph type="body" sz="quarter" idx="10"/>
          </p:nvPr>
        </p:nvSpPr>
        <p:spPr/>
        <p:txBody>
          <a:bodyPr/>
          <a:lstStyle/>
          <a:p>
            <a:r>
              <a:rPr lang="en-GB" dirty="0"/>
              <a:t>AWS Foundational and Layered Security Services</a:t>
            </a:r>
          </a:p>
        </p:txBody>
      </p:sp>
      <p:grpSp>
        <p:nvGrpSpPr>
          <p:cNvPr id="122" name="Group 121"/>
          <p:cNvGrpSpPr/>
          <p:nvPr/>
        </p:nvGrpSpPr>
        <p:grpSpPr>
          <a:xfrm>
            <a:off x="215026" y="802752"/>
            <a:ext cx="1905339" cy="5715000"/>
            <a:chOff x="215026" y="1143000"/>
            <a:chExt cx="1905339" cy="5715000"/>
          </a:xfrm>
        </p:grpSpPr>
        <p:sp>
          <p:nvSpPr>
            <p:cNvPr id="113" name="Rectangle 112"/>
            <p:cNvSpPr/>
            <p:nvPr/>
          </p:nvSpPr>
          <p:spPr>
            <a:xfrm>
              <a:off x="215026" y="1143000"/>
              <a:ext cx="1905339" cy="5715000"/>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330805" y="1274317"/>
              <a:ext cx="1697555" cy="5447188"/>
              <a:chOff x="330805" y="1274317"/>
              <a:chExt cx="1697555" cy="5447188"/>
            </a:xfrm>
          </p:grpSpPr>
          <p:sp>
            <p:nvSpPr>
              <p:cNvPr id="16" name="TextBox 15">
                <a:extLst>
                  <a:ext uri="{FF2B5EF4-FFF2-40B4-BE49-F238E27FC236}">
                    <a16:creationId xmlns:a16="http://schemas.microsoft.com/office/drawing/2014/main" id="{56C6603E-A489-8F45-B4CF-E1D9B1CA57A7}"/>
                  </a:ext>
                </a:extLst>
              </p:cNvPr>
              <p:cNvSpPr txBox="1"/>
              <p:nvPr/>
            </p:nvSpPr>
            <p:spPr>
              <a:xfrm>
                <a:off x="1097291" y="6244643"/>
                <a:ext cx="872161"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Systems Manager</a:t>
                </a:r>
              </a:p>
            </p:txBody>
          </p:sp>
          <p:pic>
            <p:nvPicPr>
              <p:cNvPr id="17" name="Graphic 85">
                <a:extLst>
                  <a:ext uri="{FF2B5EF4-FFF2-40B4-BE49-F238E27FC236}">
                    <a16:creationId xmlns:a16="http://schemas.microsoft.com/office/drawing/2014/main" id="{800B173A-436D-C542-A031-FAC5692A9F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5502" y="5647649"/>
                <a:ext cx="576000" cy="576000"/>
              </a:xfrm>
              <a:prstGeom prst="rect">
                <a:avLst/>
              </a:prstGeom>
            </p:spPr>
          </p:pic>
          <p:sp>
            <p:nvSpPr>
              <p:cNvPr id="18" name="TextBox 17">
                <a:extLst>
                  <a:ext uri="{FF2B5EF4-FFF2-40B4-BE49-F238E27FC236}">
                    <a16:creationId xmlns:a16="http://schemas.microsoft.com/office/drawing/2014/main" id="{E2EDEC96-4CBA-4349-A647-984A93D9DABB}"/>
                  </a:ext>
                </a:extLst>
              </p:cNvPr>
              <p:cNvSpPr txBox="1"/>
              <p:nvPr/>
            </p:nvSpPr>
            <p:spPr>
              <a:xfrm>
                <a:off x="1124416" y="5159246"/>
                <a:ext cx="903944"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19" name="Graphic 87">
                <a:extLst>
                  <a:ext uri="{FF2B5EF4-FFF2-40B4-BE49-F238E27FC236}">
                    <a16:creationId xmlns:a16="http://schemas.microsoft.com/office/drawing/2014/main" id="{AE05F96D-4545-7644-8732-54DA271C8E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4642" y="4559287"/>
                <a:ext cx="576000" cy="576000"/>
              </a:xfrm>
              <a:prstGeom prst="rect">
                <a:avLst/>
              </a:prstGeom>
            </p:spPr>
          </p:pic>
          <p:sp>
            <p:nvSpPr>
              <p:cNvPr id="30" name="TextBox 29">
                <a:extLst>
                  <a:ext uri="{FF2B5EF4-FFF2-40B4-BE49-F238E27FC236}">
                    <a16:creationId xmlns:a16="http://schemas.microsoft.com/office/drawing/2014/main" id="{DD2C0BE4-67B9-9644-BB10-658C5500ABED}"/>
                  </a:ext>
                </a:extLst>
              </p:cNvPr>
              <p:cNvSpPr txBox="1"/>
              <p:nvPr/>
            </p:nvSpPr>
            <p:spPr>
              <a:xfrm>
                <a:off x="330805" y="1866977"/>
                <a:ext cx="875385"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Hub </a:t>
                </a:r>
              </a:p>
            </p:txBody>
          </p:sp>
          <p:pic>
            <p:nvPicPr>
              <p:cNvPr id="31" name="Graphic 114">
                <a:extLst>
                  <a:ext uri="{FF2B5EF4-FFF2-40B4-BE49-F238E27FC236}">
                    <a16:creationId xmlns:a16="http://schemas.microsoft.com/office/drawing/2014/main" id="{97A024B2-1D6D-394A-B2A1-BDDC9867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022" y="1274317"/>
                <a:ext cx="576000" cy="576000"/>
              </a:xfrm>
              <a:prstGeom prst="rect">
                <a:avLst/>
              </a:prstGeom>
            </p:spPr>
          </p:pic>
          <p:sp>
            <p:nvSpPr>
              <p:cNvPr id="59" name="TextBox 58">
                <a:extLst>
                  <a:ext uri="{FF2B5EF4-FFF2-40B4-BE49-F238E27FC236}">
                    <a16:creationId xmlns:a16="http://schemas.microsoft.com/office/drawing/2014/main" id="{3DF31B4F-E03E-F549-8D82-49238F6E73E7}"/>
                  </a:ext>
                </a:extLst>
              </p:cNvPr>
              <p:cNvSpPr txBox="1"/>
              <p:nvPr/>
            </p:nvSpPr>
            <p:spPr>
              <a:xfrm>
                <a:off x="1033742" y="1866977"/>
                <a:ext cx="9081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Organizations</a:t>
                </a:r>
              </a:p>
            </p:txBody>
          </p:sp>
          <p:pic>
            <p:nvPicPr>
              <p:cNvPr id="60" name="Graphic 63">
                <a:extLst>
                  <a:ext uri="{FF2B5EF4-FFF2-40B4-BE49-F238E27FC236}">
                    <a16:creationId xmlns:a16="http://schemas.microsoft.com/office/drawing/2014/main" id="{372E3E83-5AEF-F34B-BFBE-950BD7D4F7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6774" y="1274317"/>
                <a:ext cx="576000" cy="576000"/>
              </a:xfrm>
              <a:prstGeom prst="rect">
                <a:avLst/>
              </a:prstGeom>
            </p:spPr>
          </p:pic>
          <p:sp>
            <p:nvSpPr>
              <p:cNvPr id="79" name="TextBox 78">
                <a:extLst>
                  <a:ext uri="{FF2B5EF4-FFF2-40B4-BE49-F238E27FC236}">
                    <a16:creationId xmlns:a16="http://schemas.microsoft.com/office/drawing/2014/main" id="{B8C6A6E9-D1D8-6F4E-BC17-A5171B50FA40}"/>
                  </a:ext>
                </a:extLst>
              </p:cNvPr>
              <p:cNvSpPr txBox="1"/>
              <p:nvPr/>
            </p:nvSpPr>
            <p:spPr>
              <a:xfrm>
                <a:off x="358052" y="2909253"/>
                <a:ext cx="791769"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Control Tower</a:t>
                </a:r>
              </a:p>
            </p:txBody>
          </p:sp>
          <p:pic>
            <p:nvPicPr>
              <p:cNvPr id="80" name="Graphic 93">
                <a:extLst>
                  <a:ext uri="{FF2B5EF4-FFF2-40B4-BE49-F238E27FC236}">
                    <a16:creationId xmlns:a16="http://schemas.microsoft.com/office/drawing/2014/main" id="{2196D254-2D21-3D47-9F07-201C510E3C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6169" y="2320855"/>
                <a:ext cx="576000" cy="576000"/>
              </a:xfrm>
              <a:prstGeom prst="rect">
                <a:avLst/>
              </a:prstGeom>
            </p:spPr>
          </p:pic>
          <p:sp>
            <p:nvSpPr>
              <p:cNvPr id="81" name="TextBox 80">
                <a:extLst>
                  <a:ext uri="{FF2B5EF4-FFF2-40B4-BE49-F238E27FC236}">
                    <a16:creationId xmlns:a16="http://schemas.microsoft.com/office/drawing/2014/main" id="{71AF66F2-E0AB-A247-9457-993FC2273C29}"/>
                  </a:ext>
                </a:extLst>
              </p:cNvPr>
              <p:cNvSpPr txBox="1"/>
              <p:nvPr/>
            </p:nvSpPr>
            <p:spPr>
              <a:xfrm>
                <a:off x="379938" y="5159246"/>
                <a:ext cx="855281"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Service Catalog</a:t>
                </a:r>
              </a:p>
            </p:txBody>
          </p:sp>
          <p:pic>
            <p:nvPicPr>
              <p:cNvPr id="82" name="Graphic 95">
                <a:extLst>
                  <a:ext uri="{FF2B5EF4-FFF2-40B4-BE49-F238E27FC236}">
                    <a16:creationId xmlns:a16="http://schemas.microsoft.com/office/drawing/2014/main" id="{009CBAA6-3B56-1C45-B102-904CF4A502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845" y="4563737"/>
                <a:ext cx="576000" cy="576000"/>
              </a:xfrm>
              <a:prstGeom prst="rect">
                <a:avLst/>
              </a:prstGeom>
            </p:spPr>
          </p:pic>
          <p:sp>
            <p:nvSpPr>
              <p:cNvPr id="83" name="TextBox 82">
                <a:extLst>
                  <a:ext uri="{FF2B5EF4-FFF2-40B4-BE49-F238E27FC236}">
                    <a16:creationId xmlns:a16="http://schemas.microsoft.com/office/drawing/2014/main" id="{61B30F6E-434D-174B-BD11-3B86760FF41A}"/>
                  </a:ext>
                </a:extLst>
              </p:cNvPr>
              <p:cNvSpPr txBox="1"/>
              <p:nvPr/>
            </p:nvSpPr>
            <p:spPr>
              <a:xfrm>
                <a:off x="344385" y="6244643"/>
                <a:ext cx="855335"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Well-Architected Tool </a:t>
                </a:r>
              </a:p>
            </p:txBody>
          </p:sp>
          <p:pic>
            <p:nvPicPr>
              <p:cNvPr id="84" name="Graphic 97">
                <a:extLst>
                  <a:ext uri="{FF2B5EF4-FFF2-40B4-BE49-F238E27FC236}">
                    <a16:creationId xmlns:a16="http://schemas.microsoft.com/office/drawing/2014/main" id="{D5D26A2B-36E3-4E41-A6A1-7A21E5A3D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7778" y="5647648"/>
                <a:ext cx="576000" cy="576000"/>
              </a:xfrm>
              <a:prstGeom prst="rect">
                <a:avLst/>
              </a:prstGeom>
            </p:spPr>
          </p:pic>
          <p:sp>
            <p:nvSpPr>
              <p:cNvPr id="85" name="TextBox 84">
                <a:extLst>
                  <a:ext uri="{FF2B5EF4-FFF2-40B4-BE49-F238E27FC236}">
                    <a16:creationId xmlns:a16="http://schemas.microsoft.com/office/drawing/2014/main" id="{818AFF1D-11FF-354F-BA6D-F1BB4BFBA239}"/>
                  </a:ext>
                </a:extLst>
              </p:cNvPr>
              <p:cNvSpPr txBox="1"/>
              <p:nvPr/>
            </p:nvSpPr>
            <p:spPr>
              <a:xfrm>
                <a:off x="1128999" y="2909253"/>
                <a:ext cx="678637"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Trusted Advisor</a:t>
                </a:r>
              </a:p>
            </p:txBody>
          </p:sp>
          <p:pic>
            <p:nvPicPr>
              <p:cNvPr id="86" name="Graphic 101">
                <a:extLst>
                  <a:ext uri="{FF2B5EF4-FFF2-40B4-BE49-F238E27FC236}">
                    <a16:creationId xmlns:a16="http://schemas.microsoft.com/office/drawing/2014/main" id="{0E90ED15-BEB5-004D-8C9A-2FDC4FB604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0139" y="2320855"/>
                <a:ext cx="576000" cy="576000"/>
              </a:xfrm>
              <a:prstGeom prst="rect">
                <a:avLst/>
              </a:prstGeom>
            </p:spPr>
          </p:pic>
        </p:grpSp>
      </p:grpSp>
      <p:grpSp>
        <p:nvGrpSpPr>
          <p:cNvPr id="123" name="Group 122"/>
          <p:cNvGrpSpPr/>
          <p:nvPr/>
        </p:nvGrpSpPr>
        <p:grpSpPr>
          <a:xfrm>
            <a:off x="2120366" y="802752"/>
            <a:ext cx="3709338" cy="5715000"/>
            <a:chOff x="2120366" y="1143000"/>
            <a:chExt cx="3709338" cy="5715000"/>
          </a:xfrm>
        </p:grpSpPr>
        <p:sp>
          <p:nvSpPr>
            <p:cNvPr id="114" name="Rectangle 113"/>
            <p:cNvSpPr/>
            <p:nvPr/>
          </p:nvSpPr>
          <p:spPr>
            <a:xfrm>
              <a:off x="2120366" y="1143000"/>
              <a:ext cx="3709338" cy="5715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0E2758A-C41F-BD4C-9216-06B19B3C140D}"/>
                </a:ext>
              </a:extLst>
            </p:cNvPr>
            <p:cNvSpPr txBox="1"/>
            <p:nvPr/>
          </p:nvSpPr>
          <p:spPr>
            <a:xfrm>
              <a:off x="4012488" y="1874588"/>
              <a:ext cx="80017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IoT Device Defender</a:t>
              </a:r>
            </a:p>
          </p:txBody>
        </p:sp>
        <p:pic>
          <p:nvPicPr>
            <p:cNvPr id="33" name="Graphic 116">
              <a:extLst>
                <a:ext uri="{FF2B5EF4-FFF2-40B4-BE49-F238E27FC236}">
                  <a16:creationId xmlns:a16="http://schemas.microsoft.com/office/drawing/2014/main" id="{1BBFFEC6-9D9C-1C4C-ACAF-8342F95F5B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36305" y="1274318"/>
              <a:ext cx="582036" cy="582036"/>
            </a:xfrm>
            <a:prstGeom prst="rect">
              <a:avLst/>
            </a:prstGeom>
          </p:spPr>
        </p:pic>
        <p:sp>
          <p:nvSpPr>
            <p:cNvPr id="34" name="TextBox 33">
              <a:extLst>
                <a:ext uri="{FF2B5EF4-FFF2-40B4-BE49-F238E27FC236}">
                  <a16:creationId xmlns:a16="http://schemas.microsoft.com/office/drawing/2014/main" id="{D85D4524-C62B-E243-8FE3-0F3147DD8411}"/>
                </a:ext>
              </a:extLst>
            </p:cNvPr>
            <p:cNvSpPr txBox="1"/>
            <p:nvPr/>
          </p:nvSpPr>
          <p:spPr>
            <a:xfrm>
              <a:off x="4329643" y="5142092"/>
              <a:ext cx="523308"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KMS</a:t>
              </a:r>
            </a:p>
          </p:txBody>
        </p:sp>
        <p:pic>
          <p:nvPicPr>
            <p:cNvPr id="35" name="Graphic 118">
              <a:extLst>
                <a:ext uri="{FF2B5EF4-FFF2-40B4-BE49-F238E27FC236}">
                  <a16:creationId xmlns:a16="http://schemas.microsoft.com/office/drawing/2014/main" id="{22CAA697-2296-AB46-963F-5FBFE28DCF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2389" y="4547009"/>
              <a:ext cx="576000" cy="576000"/>
            </a:xfrm>
            <a:prstGeom prst="rect">
              <a:avLst/>
            </a:prstGeom>
          </p:spPr>
        </p:pic>
        <p:sp>
          <p:nvSpPr>
            <p:cNvPr id="36" name="TextBox 35">
              <a:extLst>
                <a:ext uri="{FF2B5EF4-FFF2-40B4-BE49-F238E27FC236}">
                  <a16:creationId xmlns:a16="http://schemas.microsoft.com/office/drawing/2014/main" id="{ABD6A417-4B3C-6A4A-81BA-F2A7204E03AC}"/>
                </a:ext>
              </a:extLst>
            </p:cNvPr>
            <p:cNvSpPr txBox="1"/>
            <p:nvPr/>
          </p:nvSpPr>
          <p:spPr>
            <a:xfrm>
              <a:off x="2857515" y="5142092"/>
              <a:ext cx="89536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IAM</a:t>
              </a:r>
            </a:p>
          </p:txBody>
        </p:sp>
        <p:pic>
          <p:nvPicPr>
            <p:cNvPr id="37" name="Graphic 120">
              <a:extLst>
                <a:ext uri="{FF2B5EF4-FFF2-40B4-BE49-F238E27FC236}">
                  <a16:creationId xmlns:a16="http://schemas.microsoft.com/office/drawing/2014/main" id="{29AAA392-437B-104C-8107-2128B6573E1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25901" y="4547009"/>
              <a:ext cx="576000" cy="576000"/>
            </a:xfrm>
            <a:prstGeom prst="rect">
              <a:avLst/>
            </a:prstGeom>
          </p:spPr>
        </p:pic>
        <p:sp>
          <p:nvSpPr>
            <p:cNvPr id="38" name="TextBox 37">
              <a:extLst>
                <a:ext uri="{FF2B5EF4-FFF2-40B4-BE49-F238E27FC236}">
                  <a16:creationId xmlns:a16="http://schemas.microsoft.com/office/drawing/2014/main" id="{CAFECB64-10F5-CA4E-A751-0662743F4831}"/>
                </a:ext>
              </a:extLst>
            </p:cNvPr>
            <p:cNvSpPr txBox="1"/>
            <p:nvPr/>
          </p:nvSpPr>
          <p:spPr>
            <a:xfrm>
              <a:off x="4950201" y="6248250"/>
              <a:ext cx="635515"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IAM Identity Center</a:t>
              </a:r>
            </a:p>
          </p:txBody>
        </p:sp>
        <p:pic>
          <p:nvPicPr>
            <p:cNvPr id="39" name="Graphic 122">
              <a:extLst>
                <a:ext uri="{FF2B5EF4-FFF2-40B4-BE49-F238E27FC236}">
                  <a16:creationId xmlns:a16="http://schemas.microsoft.com/office/drawing/2014/main" id="{9111603F-F389-9D4C-A508-7872100F6A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03140" y="5644105"/>
              <a:ext cx="576000" cy="576000"/>
            </a:xfrm>
            <a:prstGeom prst="rect">
              <a:avLst/>
            </a:prstGeom>
          </p:spPr>
        </p:pic>
        <p:sp>
          <p:nvSpPr>
            <p:cNvPr id="48" name="TextBox 47">
              <a:extLst>
                <a:ext uri="{FF2B5EF4-FFF2-40B4-BE49-F238E27FC236}">
                  <a16:creationId xmlns:a16="http://schemas.microsoft.com/office/drawing/2014/main" id="{F474F8E7-5DFA-6D4E-960D-0927C3E71F49}"/>
                </a:ext>
              </a:extLst>
            </p:cNvPr>
            <p:cNvSpPr txBox="1"/>
            <p:nvPr/>
          </p:nvSpPr>
          <p:spPr>
            <a:xfrm>
              <a:off x="3210926" y="1874588"/>
              <a:ext cx="640253"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VPC</a:t>
              </a:r>
            </a:p>
          </p:txBody>
        </p:sp>
        <p:pic>
          <p:nvPicPr>
            <p:cNvPr id="49" name="Graphic 132">
              <a:extLst>
                <a:ext uri="{FF2B5EF4-FFF2-40B4-BE49-F238E27FC236}">
                  <a16:creationId xmlns:a16="http://schemas.microsoft.com/office/drawing/2014/main" id="{F6D8CBCF-731A-3543-A9A2-D04D2E5B4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30115" y="1274317"/>
              <a:ext cx="590328" cy="590328"/>
            </a:xfrm>
            <a:prstGeom prst="rect">
              <a:avLst/>
            </a:prstGeom>
          </p:spPr>
        </p:pic>
        <p:sp>
          <p:nvSpPr>
            <p:cNvPr id="50" name="TextBox 49">
              <a:extLst>
                <a:ext uri="{FF2B5EF4-FFF2-40B4-BE49-F238E27FC236}">
                  <a16:creationId xmlns:a16="http://schemas.microsoft.com/office/drawing/2014/main" id="{5B4D7B14-6A4E-4C4F-8B62-F73FFB89CB3C}"/>
                </a:ext>
              </a:extLst>
            </p:cNvPr>
            <p:cNvSpPr txBox="1"/>
            <p:nvPr/>
          </p:nvSpPr>
          <p:spPr>
            <a:xfrm>
              <a:off x="2338904" y="6248250"/>
              <a:ext cx="633227"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WAF</a:t>
              </a:r>
            </a:p>
          </p:txBody>
        </p:sp>
        <p:pic>
          <p:nvPicPr>
            <p:cNvPr id="51" name="Graphic 134">
              <a:extLst>
                <a:ext uri="{FF2B5EF4-FFF2-40B4-BE49-F238E27FC236}">
                  <a16:creationId xmlns:a16="http://schemas.microsoft.com/office/drawing/2014/main" id="{B4ED574D-87C9-E04D-A25C-4F93890FD0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378300" y="5644105"/>
              <a:ext cx="576000" cy="576000"/>
            </a:xfrm>
            <a:prstGeom prst="rect">
              <a:avLst/>
            </a:prstGeom>
          </p:spPr>
        </p:pic>
        <p:sp>
          <p:nvSpPr>
            <p:cNvPr id="52" name="TextBox 51">
              <a:extLst>
                <a:ext uri="{FF2B5EF4-FFF2-40B4-BE49-F238E27FC236}">
                  <a16:creationId xmlns:a16="http://schemas.microsoft.com/office/drawing/2014/main" id="{BEDE0537-BB81-814F-B012-BED255BF5070}"/>
                </a:ext>
              </a:extLst>
            </p:cNvPr>
            <p:cNvSpPr txBox="1"/>
            <p:nvPr/>
          </p:nvSpPr>
          <p:spPr>
            <a:xfrm>
              <a:off x="2250685" y="5142092"/>
              <a:ext cx="76205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Shield</a:t>
              </a:r>
            </a:p>
          </p:txBody>
        </p:sp>
        <p:pic>
          <p:nvPicPr>
            <p:cNvPr id="53" name="Graphic 136">
              <a:extLst>
                <a:ext uri="{FF2B5EF4-FFF2-40B4-BE49-F238E27FC236}">
                  <a16:creationId xmlns:a16="http://schemas.microsoft.com/office/drawing/2014/main" id="{5D4549F2-65E4-5044-BFE3-E50A963DDD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69302" y="4547010"/>
              <a:ext cx="576000" cy="576000"/>
            </a:xfrm>
            <a:prstGeom prst="rect">
              <a:avLst/>
            </a:prstGeom>
          </p:spPr>
        </p:pic>
        <p:sp>
          <p:nvSpPr>
            <p:cNvPr id="54" name="TextBox 53">
              <a:extLst>
                <a:ext uri="{FF2B5EF4-FFF2-40B4-BE49-F238E27FC236}">
                  <a16:creationId xmlns:a16="http://schemas.microsoft.com/office/drawing/2014/main" id="{D9E8FD76-4819-2A4F-84F1-A6F40386CF88}"/>
                </a:ext>
              </a:extLst>
            </p:cNvPr>
            <p:cNvSpPr txBox="1"/>
            <p:nvPr/>
          </p:nvSpPr>
          <p:spPr>
            <a:xfrm>
              <a:off x="3515967" y="5142092"/>
              <a:ext cx="826228"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Secrets Manager</a:t>
              </a:r>
            </a:p>
          </p:txBody>
        </p:sp>
        <p:pic>
          <p:nvPicPr>
            <p:cNvPr id="55" name="Graphic 138">
              <a:extLst>
                <a:ext uri="{FF2B5EF4-FFF2-40B4-BE49-F238E27FC236}">
                  <a16:creationId xmlns:a16="http://schemas.microsoft.com/office/drawing/2014/main" id="{10F5CEFC-8E0D-9A4C-83D8-1DB03534C03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84145" y="4547009"/>
              <a:ext cx="576000" cy="576000"/>
            </a:xfrm>
            <a:prstGeom prst="rect">
              <a:avLst/>
            </a:prstGeom>
          </p:spPr>
        </p:pic>
        <p:sp>
          <p:nvSpPr>
            <p:cNvPr id="56" name="TextBox 55">
              <a:extLst>
                <a:ext uri="{FF2B5EF4-FFF2-40B4-BE49-F238E27FC236}">
                  <a16:creationId xmlns:a16="http://schemas.microsoft.com/office/drawing/2014/main" id="{6845E9D7-6F35-AF4D-A3B2-CD3144A26DBB}"/>
                </a:ext>
              </a:extLst>
            </p:cNvPr>
            <p:cNvSpPr txBox="1"/>
            <p:nvPr/>
          </p:nvSpPr>
          <p:spPr>
            <a:xfrm>
              <a:off x="2945170" y="6248250"/>
              <a:ext cx="68349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Firewall Manager</a:t>
              </a:r>
            </a:p>
          </p:txBody>
        </p:sp>
        <p:pic>
          <p:nvPicPr>
            <p:cNvPr id="57" name="Graphic 140">
              <a:extLst>
                <a:ext uri="{FF2B5EF4-FFF2-40B4-BE49-F238E27FC236}">
                  <a16:creationId xmlns:a16="http://schemas.microsoft.com/office/drawing/2014/main" id="{FC738B6F-18BD-B04A-9BAC-DEBC81B297D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37530" y="5644105"/>
              <a:ext cx="576000" cy="576000"/>
            </a:xfrm>
            <a:prstGeom prst="rect">
              <a:avLst/>
            </a:prstGeom>
          </p:spPr>
        </p:pic>
        <p:sp>
          <p:nvSpPr>
            <p:cNvPr id="65" name="TextBox 64">
              <a:extLst>
                <a:ext uri="{FF2B5EF4-FFF2-40B4-BE49-F238E27FC236}">
                  <a16:creationId xmlns:a16="http://schemas.microsoft.com/office/drawing/2014/main" id="{99E414AF-89AC-3C4F-AD63-2DFC96C773B2}"/>
                </a:ext>
              </a:extLst>
            </p:cNvPr>
            <p:cNvSpPr txBox="1"/>
            <p:nvPr/>
          </p:nvSpPr>
          <p:spPr>
            <a:xfrm>
              <a:off x="3173312" y="2914611"/>
              <a:ext cx="647840"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Direct Connect</a:t>
              </a:r>
            </a:p>
          </p:txBody>
        </p:sp>
        <p:pic>
          <p:nvPicPr>
            <p:cNvPr id="66" name="Graphic 71">
              <a:extLst>
                <a:ext uri="{FF2B5EF4-FFF2-40B4-BE49-F238E27FC236}">
                  <a16:creationId xmlns:a16="http://schemas.microsoft.com/office/drawing/2014/main" id="{A4A7265C-8DA2-DA4C-8AE0-7F091E8591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29474" y="2332641"/>
              <a:ext cx="564543" cy="564543"/>
            </a:xfrm>
            <a:prstGeom prst="rect">
              <a:avLst/>
            </a:prstGeom>
          </p:spPr>
        </p:pic>
        <p:sp>
          <p:nvSpPr>
            <p:cNvPr id="67" name="TextBox 66">
              <a:extLst>
                <a:ext uri="{FF2B5EF4-FFF2-40B4-BE49-F238E27FC236}">
                  <a16:creationId xmlns:a16="http://schemas.microsoft.com/office/drawing/2014/main" id="{ECF3BAC8-3355-D749-ACBB-8A590BB02446}"/>
                </a:ext>
              </a:extLst>
            </p:cNvPr>
            <p:cNvSpPr txBox="1"/>
            <p:nvPr/>
          </p:nvSpPr>
          <p:spPr>
            <a:xfrm>
              <a:off x="2246342" y="1874588"/>
              <a:ext cx="816830"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Transit Gateway </a:t>
              </a:r>
            </a:p>
          </p:txBody>
        </p:sp>
        <p:pic>
          <p:nvPicPr>
            <p:cNvPr id="68" name="Graphic 73">
              <a:extLst>
                <a:ext uri="{FF2B5EF4-FFF2-40B4-BE49-F238E27FC236}">
                  <a16:creationId xmlns:a16="http://schemas.microsoft.com/office/drawing/2014/main" id="{8FBA0A14-9DEC-8541-A904-A8E33E67820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375813" y="1274318"/>
              <a:ext cx="592895" cy="592895"/>
            </a:xfrm>
            <a:prstGeom prst="rect">
              <a:avLst/>
            </a:prstGeom>
          </p:spPr>
        </p:pic>
        <p:sp>
          <p:nvSpPr>
            <p:cNvPr id="69" name="TextBox 68">
              <a:extLst>
                <a:ext uri="{FF2B5EF4-FFF2-40B4-BE49-F238E27FC236}">
                  <a16:creationId xmlns:a16="http://schemas.microsoft.com/office/drawing/2014/main" id="{EEC52CB8-A7C4-4F4A-BD76-FA9B6EEAE20A}"/>
                </a:ext>
              </a:extLst>
            </p:cNvPr>
            <p:cNvSpPr txBox="1"/>
            <p:nvPr/>
          </p:nvSpPr>
          <p:spPr>
            <a:xfrm>
              <a:off x="2293084" y="2914611"/>
              <a:ext cx="780608"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VPC </a:t>
              </a:r>
              <a:r>
                <a:rPr kumimoji="0" lang="en-US" sz="800" b="0" i="0" u="none" strike="noStrike" kern="1200" cap="none" spc="0" normalizeH="0" baseline="0" noProof="0" dirty="0" err="1">
                  <a:ln>
                    <a:noFill/>
                  </a:ln>
                  <a:solidFill>
                    <a:srgbClr val="000000"/>
                  </a:solidFill>
                  <a:effectLst/>
                  <a:uLnTx/>
                  <a:uFillTx/>
                  <a:latin typeface="Arial"/>
                  <a:ea typeface="+mn-ea"/>
                  <a:cs typeface="+mn-cs"/>
                </a:rPr>
                <a:t>PrivateLink</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0" name="Graphic 75">
              <a:extLst>
                <a:ext uri="{FF2B5EF4-FFF2-40B4-BE49-F238E27FC236}">
                  <a16:creationId xmlns:a16="http://schemas.microsoft.com/office/drawing/2014/main" id="{6125B503-2EF2-9B40-93FE-8BD9DB4E1C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83703" y="2332641"/>
              <a:ext cx="569724" cy="569724"/>
            </a:xfrm>
            <a:prstGeom prst="rect">
              <a:avLst/>
            </a:prstGeom>
          </p:spPr>
        </p:pic>
        <p:sp>
          <p:nvSpPr>
            <p:cNvPr id="73" name="TextBox 72">
              <a:extLst>
                <a:ext uri="{FF2B5EF4-FFF2-40B4-BE49-F238E27FC236}">
                  <a16:creationId xmlns:a16="http://schemas.microsoft.com/office/drawing/2014/main" id="{AA9158A8-7B13-5345-9861-872FABE45BE6}"/>
                </a:ext>
              </a:extLst>
            </p:cNvPr>
            <p:cNvSpPr txBox="1"/>
            <p:nvPr/>
          </p:nvSpPr>
          <p:spPr>
            <a:xfrm>
              <a:off x="4952849" y="1874588"/>
              <a:ext cx="68849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 Directory</a:t>
              </a:r>
            </a:p>
          </p:txBody>
        </p:sp>
        <p:pic>
          <p:nvPicPr>
            <p:cNvPr id="74" name="Graphic 79">
              <a:extLst>
                <a:ext uri="{FF2B5EF4-FFF2-40B4-BE49-F238E27FC236}">
                  <a16:creationId xmlns:a16="http://schemas.microsoft.com/office/drawing/2014/main" id="{A313A8CE-136D-1644-A96F-2C22ABB65B6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000023" y="1274317"/>
              <a:ext cx="587880" cy="587880"/>
            </a:xfrm>
            <a:prstGeom prst="rect">
              <a:avLst/>
            </a:prstGeom>
          </p:spPr>
        </p:pic>
        <p:sp>
          <p:nvSpPr>
            <p:cNvPr id="75" name="TextBox 74">
              <a:extLst>
                <a:ext uri="{FF2B5EF4-FFF2-40B4-BE49-F238E27FC236}">
                  <a16:creationId xmlns:a16="http://schemas.microsoft.com/office/drawing/2014/main" id="{90F4F683-4522-6543-B139-0FD2DE35654F}"/>
                </a:ext>
              </a:extLst>
            </p:cNvPr>
            <p:cNvSpPr txBox="1"/>
            <p:nvPr/>
          </p:nvSpPr>
          <p:spPr>
            <a:xfrm>
              <a:off x="4231738" y="6248250"/>
              <a:ext cx="771496"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r>
                <a:rPr kumimoji="0" lang="en-US" sz="800" b="0" i="0" u="none" strike="noStrike" kern="1200" cap="none" spc="0" normalizeH="0" baseline="0" noProof="0" dirty="0" err="1">
                  <a:ln>
                    <a:noFill/>
                  </a:ln>
                  <a:solidFill>
                    <a:srgbClr val="000000"/>
                  </a:solidFill>
                  <a:effectLst/>
                  <a:uLnTx/>
                  <a:uFillTx/>
                  <a:latin typeface="Arial"/>
                  <a:ea typeface="+mn-ea"/>
                  <a:cs typeface="+mn-cs"/>
                </a:rPr>
                <a:t>CloudHSM</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Graphic 81">
              <a:extLst>
                <a:ext uri="{FF2B5EF4-FFF2-40B4-BE49-F238E27FC236}">
                  <a16:creationId xmlns:a16="http://schemas.microsoft.com/office/drawing/2014/main" id="{83DEF15C-EFE0-D440-8ED4-CF11C92CD2D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347261" y="5644105"/>
              <a:ext cx="576000" cy="576000"/>
            </a:xfrm>
            <a:prstGeom prst="rect">
              <a:avLst/>
            </a:prstGeom>
          </p:spPr>
        </p:pic>
        <p:sp>
          <p:nvSpPr>
            <p:cNvPr id="77" name="TextBox 76">
              <a:extLst>
                <a:ext uri="{FF2B5EF4-FFF2-40B4-BE49-F238E27FC236}">
                  <a16:creationId xmlns:a16="http://schemas.microsoft.com/office/drawing/2014/main" id="{7510E2B4-80C0-EC4D-914E-506A2ECD9EA5}"/>
                </a:ext>
              </a:extLst>
            </p:cNvPr>
            <p:cNvSpPr txBox="1"/>
            <p:nvPr/>
          </p:nvSpPr>
          <p:spPr>
            <a:xfrm>
              <a:off x="3576106" y="6248250"/>
              <a:ext cx="75644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Certificate Manager</a:t>
              </a:r>
            </a:p>
          </p:txBody>
        </p:sp>
        <p:pic>
          <p:nvPicPr>
            <p:cNvPr id="78" name="Graphic 83">
              <a:extLst>
                <a:ext uri="{FF2B5EF4-FFF2-40B4-BE49-F238E27FC236}">
                  <a16:creationId xmlns:a16="http://schemas.microsoft.com/office/drawing/2014/main" id="{B501A455-8DB0-F040-A83E-F434DBC5212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696761" y="5644105"/>
              <a:ext cx="576000" cy="576000"/>
            </a:xfrm>
            <a:prstGeom prst="rect">
              <a:avLst/>
            </a:prstGeom>
          </p:spPr>
        </p:pic>
        <p:pic>
          <p:nvPicPr>
            <p:cNvPr id="87" name="Graphic 106">
              <a:extLst>
                <a:ext uri="{FF2B5EF4-FFF2-40B4-BE49-F238E27FC236}">
                  <a16:creationId xmlns:a16="http://schemas.microsoft.com/office/drawing/2014/main" id="{8D04D5C3-A12B-C94C-823C-FBA049FEF00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24644" y="2332641"/>
              <a:ext cx="567917" cy="567917"/>
            </a:xfrm>
            <a:prstGeom prst="rect">
              <a:avLst/>
            </a:prstGeom>
          </p:spPr>
        </p:pic>
        <p:sp>
          <p:nvSpPr>
            <p:cNvPr id="88" name="TextBox 87">
              <a:extLst>
                <a:ext uri="{FF2B5EF4-FFF2-40B4-BE49-F238E27FC236}">
                  <a16:creationId xmlns:a16="http://schemas.microsoft.com/office/drawing/2014/main" id="{FCBE8BFA-15FF-6348-9F15-2F1AC62560A4}"/>
                </a:ext>
              </a:extLst>
            </p:cNvPr>
            <p:cNvSpPr txBox="1"/>
            <p:nvPr/>
          </p:nvSpPr>
          <p:spPr>
            <a:xfrm>
              <a:off x="4030302" y="2914611"/>
              <a:ext cx="759279"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Resource Access manager</a:t>
              </a:r>
            </a:p>
          </p:txBody>
        </p:sp>
        <p:sp>
          <p:nvSpPr>
            <p:cNvPr id="89" name="TextBox 88">
              <a:extLst>
                <a:ext uri="{FF2B5EF4-FFF2-40B4-BE49-F238E27FC236}">
                  <a16:creationId xmlns:a16="http://schemas.microsoft.com/office/drawing/2014/main" id="{B45F7A59-6F99-B34C-83AF-E1CDDA629F68}"/>
                </a:ext>
              </a:extLst>
            </p:cNvPr>
            <p:cNvSpPr txBox="1"/>
            <p:nvPr/>
          </p:nvSpPr>
          <p:spPr>
            <a:xfrm>
              <a:off x="4978650" y="2914611"/>
              <a:ext cx="673013"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Directory Service</a:t>
              </a:r>
            </a:p>
          </p:txBody>
        </p:sp>
        <p:pic>
          <p:nvPicPr>
            <p:cNvPr id="90" name="Graphic 147">
              <a:extLst>
                <a:ext uri="{FF2B5EF4-FFF2-40B4-BE49-F238E27FC236}">
                  <a16:creationId xmlns:a16="http://schemas.microsoft.com/office/drawing/2014/main" id="{BD2BF4F1-4D5D-A14D-BD5C-7BCD7200434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992631" y="2332641"/>
              <a:ext cx="573615" cy="573615"/>
            </a:xfrm>
            <a:prstGeom prst="rect">
              <a:avLst/>
            </a:prstGeom>
          </p:spPr>
        </p:pic>
        <p:sp>
          <p:nvSpPr>
            <p:cNvPr id="91" name="TextBox 90">
              <a:extLst>
                <a:ext uri="{FF2B5EF4-FFF2-40B4-BE49-F238E27FC236}">
                  <a16:creationId xmlns:a16="http://schemas.microsoft.com/office/drawing/2014/main" id="{DC84C98E-0B04-6142-AC5D-26B00A4F1DC7}"/>
                </a:ext>
              </a:extLst>
            </p:cNvPr>
            <p:cNvSpPr txBox="1"/>
            <p:nvPr/>
          </p:nvSpPr>
          <p:spPr>
            <a:xfrm>
              <a:off x="4902772" y="5142092"/>
              <a:ext cx="762339"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Cognito</a:t>
              </a:r>
            </a:p>
          </p:txBody>
        </p:sp>
        <p:pic>
          <p:nvPicPr>
            <p:cNvPr id="92" name="Graphic 149">
              <a:extLst>
                <a:ext uri="{FF2B5EF4-FFF2-40B4-BE49-F238E27FC236}">
                  <a16:creationId xmlns:a16="http://schemas.microsoft.com/office/drawing/2014/main" id="{D124CC4D-5B7A-214D-9137-C032FCBC9CD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00635" y="4547010"/>
              <a:ext cx="576000" cy="576000"/>
            </a:xfrm>
            <a:prstGeom prst="rect">
              <a:avLst/>
            </a:prstGeom>
          </p:spPr>
        </p:pic>
      </p:grpSp>
      <p:grpSp>
        <p:nvGrpSpPr>
          <p:cNvPr id="125" name="Group 124"/>
          <p:cNvGrpSpPr/>
          <p:nvPr/>
        </p:nvGrpSpPr>
        <p:grpSpPr>
          <a:xfrm>
            <a:off x="5829705" y="802752"/>
            <a:ext cx="1665934" cy="5715000"/>
            <a:chOff x="5829705" y="1143000"/>
            <a:chExt cx="1665934" cy="5715000"/>
          </a:xfrm>
        </p:grpSpPr>
        <p:sp>
          <p:nvSpPr>
            <p:cNvPr id="115" name="Rectangle 114"/>
            <p:cNvSpPr/>
            <p:nvPr/>
          </p:nvSpPr>
          <p:spPr>
            <a:xfrm>
              <a:off x="5829705" y="1143000"/>
              <a:ext cx="1665934" cy="5715000"/>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BD7765-2AA2-2346-A4B8-A55D389C7916}"/>
                </a:ext>
              </a:extLst>
            </p:cNvPr>
            <p:cNvSpPr txBox="1"/>
            <p:nvPr/>
          </p:nvSpPr>
          <p:spPr>
            <a:xfrm>
              <a:off x="6244312" y="2923700"/>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Inspector</a:t>
              </a:r>
            </a:p>
          </p:txBody>
        </p:sp>
        <p:pic>
          <p:nvPicPr>
            <p:cNvPr id="25" name="Graphic 108">
              <a:extLst>
                <a:ext uri="{FF2B5EF4-FFF2-40B4-BE49-F238E27FC236}">
                  <a16:creationId xmlns:a16="http://schemas.microsoft.com/office/drawing/2014/main" id="{0DB61091-ABDB-954D-8474-2C03417CF40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356838" y="2335763"/>
              <a:ext cx="576000" cy="576000"/>
            </a:xfrm>
            <a:prstGeom prst="rect">
              <a:avLst/>
            </a:prstGeom>
          </p:spPr>
        </p:pic>
        <p:sp>
          <p:nvSpPr>
            <p:cNvPr id="26" name="TextBox 25">
              <a:extLst>
                <a:ext uri="{FF2B5EF4-FFF2-40B4-BE49-F238E27FC236}">
                  <a16:creationId xmlns:a16="http://schemas.microsoft.com/office/drawing/2014/main" id="{484C8213-ED36-B246-9B5F-B6C26E5D4BA5}"/>
                </a:ext>
              </a:extLst>
            </p:cNvPr>
            <p:cNvSpPr txBox="1"/>
            <p:nvPr/>
          </p:nvSpPr>
          <p:spPr>
            <a:xfrm>
              <a:off x="6285887" y="5147225"/>
              <a:ext cx="74238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Macie</a:t>
              </a:r>
            </a:p>
          </p:txBody>
        </p:sp>
        <p:pic>
          <p:nvPicPr>
            <p:cNvPr id="27" name="Graphic 110">
              <a:extLst>
                <a:ext uri="{FF2B5EF4-FFF2-40B4-BE49-F238E27FC236}">
                  <a16:creationId xmlns:a16="http://schemas.microsoft.com/office/drawing/2014/main" id="{F858B473-14F7-4C4B-A114-FACFB720E42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64662" y="4559287"/>
              <a:ext cx="576000" cy="576000"/>
            </a:xfrm>
            <a:prstGeom prst="rect">
              <a:avLst/>
            </a:prstGeom>
          </p:spPr>
        </p:pic>
        <p:sp>
          <p:nvSpPr>
            <p:cNvPr id="28" name="TextBox 27">
              <a:extLst>
                <a:ext uri="{FF2B5EF4-FFF2-40B4-BE49-F238E27FC236}">
                  <a16:creationId xmlns:a16="http://schemas.microsoft.com/office/drawing/2014/main" id="{9A3AA445-4DA8-5041-89B6-84E1A7E1197C}"/>
                </a:ext>
              </a:extLst>
            </p:cNvPr>
            <p:cNvSpPr txBox="1"/>
            <p:nvPr/>
          </p:nvSpPr>
          <p:spPr>
            <a:xfrm>
              <a:off x="6226467" y="1855646"/>
              <a:ext cx="82139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GuardDuty</a:t>
              </a:r>
            </a:p>
          </p:txBody>
        </p:sp>
        <p:pic>
          <p:nvPicPr>
            <p:cNvPr id="29" name="Graphic 112">
              <a:extLst>
                <a:ext uri="{FF2B5EF4-FFF2-40B4-BE49-F238E27FC236}">
                  <a16:creationId xmlns:a16="http://schemas.microsoft.com/office/drawing/2014/main" id="{21BAD5BD-9C78-294E-8847-483372C4310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63652" y="1271147"/>
              <a:ext cx="576000" cy="576000"/>
            </a:xfrm>
            <a:prstGeom prst="rect">
              <a:avLst/>
            </a:prstGeom>
          </p:spPr>
        </p:pic>
        <p:sp>
          <p:nvSpPr>
            <p:cNvPr id="95" name="TextBox 94">
              <a:extLst>
                <a:ext uri="{FF2B5EF4-FFF2-40B4-BE49-F238E27FC236}">
                  <a16:creationId xmlns:a16="http://schemas.microsoft.com/office/drawing/2014/main" id="{DD3CC9F8-B5DA-A840-A6E1-A79DB6024B7E}"/>
                </a:ext>
              </a:extLst>
            </p:cNvPr>
            <p:cNvSpPr txBox="1"/>
            <p:nvPr/>
          </p:nvSpPr>
          <p:spPr>
            <a:xfrm>
              <a:off x="6227555" y="6224668"/>
              <a:ext cx="86416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Hub </a:t>
              </a:r>
            </a:p>
          </p:txBody>
        </p:sp>
        <p:pic>
          <p:nvPicPr>
            <p:cNvPr id="96" name="Graphic 103">
              <a:extLst>
                <a:ext uri="{FF2B5EF4-FFF2-40B4-BE49-F238E27FC236}">
                  <a16:creationId xmlns:a16="http://schemas.microsoft.com/office/drawing/2014/main" id="{0F432F9B-97AB-974C-9220-DBC344746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804" y="5644105"/>
              <a:ext cx="576000" cy="576000"/>
            </a:xfrm>
            <a:prstGeom prst="rect">
              <a:avLst/>
            </a:prstGeom>
          </p:spPr>
        </p:pic>
      </p:grpSp>
      <p:grpSp>
        <p:nvGrpSpPr>
          <p:cNvPr id="129" name="Group 128"/>
          <p:cNvGrpSpPr/>
          <p:nvPr/>
        </p:nvGrpSpPr>
        <p:grpSpPr>
          <a:xfrm>
            <a:off x="10021284" y="802752"/>
            <a:ext cx="1972130" cy="5715000"/>
            <a:chOff x="10021284" y="1143000"/>
            <a:chExt cx="1972130" cy="5715000"/>
          </a:xfrm>
        </p:grpSpPr>
        <p:sp>
          <p:nvSpPr>
            <p:cNvPr id="117" name="Rectangle 116"/>
            <p:cNvSpPr/>
            <p:nvPr/>
          </p:nvSpPr>
          <p:spPr>
            <a:xfrm>
              <a:off x="10021284" y="1143000"/>
              <a:ext cx="1972130" cy="57150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EE205EB-3302-F14D-AD9E-A7FF141E966E}"/>
                </a:ext>
              </a:extLst>
            </p:cNvPr>
            <p:cNvSpPr txBox="1"/>
            <p:nvPr/>
          </p:nvSpPr>
          <p:spPr>
            <a:xfrm>
              <a:off x="10049702" y="6229616"/>
              <a:ext cx="738208" cy="220510"/>
            </a:xfrm>
            <a:prstGeom prst="rect">
              <a:avLst/>
            </a:prstGeom>
            <a:noFill/>
          </p:spPr>
          <p:txBody>
            <a:bodyPr wrap="square" rtlCol="0">
              <a:spAutoFit/>
            </a:bodyPr>
            <a:lstStyle>
              <a:defPPr>
                <a:defRPr lang="en-US"/>
              </a:defPPr>
              <a:lvl1pPr algn="ctr">
                <a:defRPr sz="1000"/>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Snapshot</a:t>
              </a:r>
            </a:p>
          </p:txBody>
        </p:sp>
        <p:pic>
          <p:nvPicPr>
            <p:cNvPr id="41" name="Graphic 124">
              <a:extLst>
                <a:ext uri="{FF2B5EF4-FFF2-40B4-BE49-F238E27FC236}">
                  <a16:creationId xmlns:a16="http://schemas.microsoft.com/office/drawing/2014/main" id="{3881F653-C6F7-F84A-BEB5-21EC64E8EFA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152326" y="5675727"/>
              <a:ext cx="580295" cy="580295"/>
            </a:xfrm>
            <a:prstGeom prst="rect">
              <a:avLst/>
            </a:prstGeom>
          </p:spPr>
        </p:pic>
        <p:pic>
          <p:nvPicPr>
            <p:cNvPr id="42" name="Graphic 125">
              <a:extLst>
                <a:ext uri="{FF2B5EF4-FFF2-40B4-BE49-F238E27FC236}">
                  <a16:creationId xmlns:a16="http://schemas.microsoft.com/office/drawing/2014/main" id="{A260EF80-9D82-514E-AA02-51726E60615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370906" y="5675726"/>
              <a:ext cx="568917" cy="568917"/>
            </a:xfrm>
            <a:prstGeom prst="rect">
              <a:avLst/>
            </a:prstGeom>
          </p:spPr>
        </p:pic>
        <p:sp>
          <p:nvSpPr>
            <p:cNvPr id="43" name="TextBox 42">
              <a:extLst>
                <a:ext uri="{FF2B5EF4-FFF2-40B4-BE49-F238E27FC236}">
                  <a16:creationId xmlns:a16="http://schemas.microsoft.com/office/drawing/2014/main" id="{57C0AC6A-F6A3-9D4B-AF2C-BBA66453258B}"/>
                </a:ext>
              </a:extLst>
            </p:cNvPr>
            <p:cNvSpPr txBox="1"/>
            <p:nvPr/>
          </p:nvSpPr>
          <p:spPr>
            <a:xfrm>
              <a:off x="11384321" y="6222875"/>
              <a:ext cx="555502"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Archive</a:t>
              </a:r>
            </a:p>
          </p:txBody>
        </p:sp>
        <p:pic>
          <p:nvPicPr>
            <p:cNvPr id="93" name="Graphic 150">
              <a:extLst>
                <a:ext uri="{FF2B5EF4-FFF2-40B4-BE49-F238E27FC236}">
                  <a16:creationId xmlns:a16="http://schemas.microsoft.com/office/drawing/2014/main" id="{0BB23019-1EAE-AE4D-81F5-C0B44206EAF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0725161" y="4748689"/>
              <a:ext cx="611497" cy="611497"/>
            </a:xfrm>
            <a:prstGeom prst="rect">
              <a:avLst/>
            </a:prstGeom>
          </p:spPr>
        </p:pic>
        <p:sp>
          <p:nvSpPr>
            <p:cNvPr id="94" name="TextBox 93">
              <a:extLst>
                <a:ext uri="{FF2B5EF4-FFF2-40B4-BE49-F238E27FC236}">
                  <a16:creationId xmlns:a16="http://schemas.microsoft.com/office/drawing/2014/main" id="{2B8E91C6-F0F5-B74E-9EFD-FE7D7FAF86A3}"/>
                </a:ext>
              </a:extLst>
            </p:cNvPr>
            <p:cNvSpPr txBox="1"/>
            <p:nvPr/>
          </p:nvSpPr>
          <p:spPr>
            <a:xfrm>
              <a:off x="10475463" y="5326081"/>
              <a:ext cx="11144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S3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Glacier</a:t>
              </a:r>
            </a:p>
          </p:txBody>
        </p:sp>
        <p:sp>
          <p:nvSpPr>
            <p:cNvPr id="99" name="TextBox 98">
              <a:extLst>
                <a:ext uri="{FF2B5EF4-FFF2-40B4-BE49-F238E27FC236}">
                  <a16:creationId xmlns:a16="http://schemas.microsoft.com/office/drawing/2014/main" id="{DB02A111-8634-E14F-9190-1FC12795192E}"/>
                </a:ext>
              </a:extLst>
            </p:cNvPr>
            <p:cNvSpPr txBox="1"/>
            <p:nvPr/>
          </p:nvSpPr>
          <p:spPr>
            <a:xfrm>
              <a:off x="10353599" y="2945868"/>
              <a:ext cx="1231285" cy="220510"/>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CloudFormation</a:t>
              </a:r>
            </a:p>
          </p:txBody>
        </p:sp>
        <p:pic>
          <p:nvPicPr>
            <p:cNvPr id="100" name="Graphic 142">
              <a:extLst>
                <a:ext uri="{FF2B5EF4-FFF2-40B4-BE49-F238E27FC236}">
                  <a16:creationId xmlns:a16="http://schemas.microsoft.com/office/drawing/2014/main" id="{08C68895-33CB-BB4D-8786-76A6F7A277C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0678269" y="2335026"/>
              <a:ext cx="604101" cy="604101"/>
            </a:xfrm>
            <a:prstGeom prst="rect">
              <a:avLst/>
            </a:prstGeom>
          </p:spPr>
        </p:pic>
        <p:sp>
          <p:nvSpPr>
            <p:cNvPr id="101" name="TextBox 100">
              <a:extLst>
                <a:ext uri="{FF2B5EF4-FFF2-40B4-BE49-F238E27FC236}">
                  <a16:creationId xmlns:a16="http://schemas.microsoft.com/office/drawing/2014/main" id="{92520914-4104-0D49-A0BC-CF1419EE5A6D}"/>
                </a:ext>
              </a:extLst>
            </p:cNvPr>
            <p:cNvSpPr txBox="1"/>
            <p:nvPr/>
          </p:nvSpPr>
          <p:spPr>
            <a:xfrm>
              <a:off x="10625425" y="1882786"/>
              <a:ext cx="727965" cy="338554"/>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a:ea typeface="+mn-ea"/>
                  <a:cs typeface="+mn-cs"/>
                </a:rPr>
                <a:t>OpsWorks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 name="Graphic 144">
              <a:extLst>
                <a:ext uri="{FF2B5EF4-FFF2-40B4-BE49-F238E27FC236}">
                  <a16:creationId xmlns:a16="http://schemas.microsoft.com/office/drawing/2014/main" id="{0B4D324B-A59A-AF4E-873E-B0697D9630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703603" y="1272950"/>
              <a:ext cx="603909" cy="603909"/>
            </a:xfrm>
            <a:prstGeom prst="rect">
              <a:avLst/>
            </a:prstGeom>
          </p:spPr>
        </p:pic>
      </p:grpSp>
      <p:grpSp>
        <p:nvGrpSpPr>
          <p:cNvPr id="131" name="Group 130"/>
          <p:cNvGrpSpPr/>
          <p:nvPr/>
        </p:nvGrpSpPr>
        <p:grpSpPr>
          <a:xfrm>
            <a:off x="7552801" y="3974455"/>
            <a:ext cx="2411320" cy="2483943"/>
            <a:chOff x="7599659" y="4314703"/>
            <a:chExt cx="2411320" cy="2483943"/>
          </a:xfrm>
        </p:grpSpPr>
        <p:sp>
          <p:nvSpPr>
            <p:cNvPr id="9" name="Rectangle 8">
              <a:extLst>
                <a:ext uri="{FF2B5EF4-FFF2-40B4-BE49-F238E27FC236}">
                  <a16:creationId xmlns:a16="http://schemas.microsoft.com/office/drawing/2014/main" id="{55DDC487-A738-3C45-9670-701FA80196EB}"/>
                </a:ext>
              </a:extLst>
            </p:cNvPr>
            <p:cNvSpPr/>
            <p:nvPr/>
          </p:nvSpPr>
          <p:spPr>
            <a:xfrm>
              <a:off x="8110247" y="4314703"/>
              <a:ext cx="1199048"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Investigate</a:t>
              </a:r>
            </a:p>
          </p:txBody>
        </p:sp>
        <p:sp>
          <p:nvSpPr>
            <p:cNvPr id="44" name="TextBox 43">
              <a:extLst>
                <a:ext uri="{FF2B5EF4-FFF2-40B4-BE49-F238E27FC236}">
                  <a16:creationId xmlns:a16="http://schemas.microsoft.com/office/drawing/2014/main" id="{9D45A60D-72F1-0C4F-8390-68374DB7C5A0}"/>
                </a:ext>
              </a:extLst>
            </p:cNvPr>
            <p:cNvSpPr txBox="1"/>
            <p:nvPr/>
          </p:nvSpPr>
          <p:spPr>
            <a:xfrm>
              <a:off x="9229928" y="5328710"/>
              <a:ext cx="7810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CloudTrail</a:t>
              </a:r>
            </a:p>
          </p:txBody>
        </p:sp>
        <p:pic>
          <p:nvPicPr>
            <p:cNvPr id="45" name="Graphic 128">
              <a:extLst>
                <a:ext uri="{FF2B5EF4-FFF2-40B4-BE49-F238E27FC236}">
                  <a16:creationId xmlns:a16="http://schemas.microsoft.com/office/drawing/2014/main" id="{A4A486AA-0710-3649-AC68-D9DDFBBF8BB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330009" y="4747695"/>
              <a:ext cx="576000" cy="576000"/>
            </a:xfrm>
            <a:prstGeom prst="rect">
              <a:avLst/>
            </a:prstGeom>
          </p:spPr>
        </p:pic>
        <p:sp>
          <p:nvSpPr>
            <p:cNvPr id="46" name="TextBox 45">
              <a:extLst>
                <a:ext uri="{FF2B5EF4-FFF2-40B4-BE49-F238E27FC236}">
                  <a16:creationId xmlns:a16="http://schemas.microsoft.com/office/drawing/2014/main" id="{5799B776-1B54-BC45-A684-8CAFDB09568A}"/>
                </a:ext>
              </a:extLst>
            </p:cNvPr>
            <p:cNvSpPr txBox="1"/>
            <p:nvPr/>
          </p:nvSpPr>
          <p:spPr>
            <a:xfrm>
              <a:off x="8390852" y="5328710"/>
              <a:ext cx="8448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47" name="Graphic 130">
              <a:extLst>
                <a:ext uri="{FF2B5EF4-FFF2-40B4-BE49-F238E27FC236}">
                  <a16:creationId xmlns:a16="http://schemas.microsoft.com/office/drawing/2014/main" id="{D827DD31-599A-D541-A615-62C23A970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504" y="4750511"/>
              <a:ext cx="576000" cy="576000"/>
            </a:xfrm>
            <a:prstGeom prst="rect">
              <a:avLst/>
            </a:prstGeom>
          </p:spPr>
        </p:pic>
        <p:sp>
          <p:nvSpPr>
            <p:cNvPr id="61" name="TextBox 60">
              <a:extLst>
                <a:ext uri="{FF2B5EF4-FFF2-40B4-BE49-F238E27FC236}">
                  <a16:creationId xmlns:a16="http://schemas.microsoft.com/office/drawing/2014/main" id="{3D2D9123-6DF8-3241-9E79-1F2C9AABD505}"/>
                </a:ext>
              </a:extLst>
            </p:cNvPr>
            <p:cNvSpPr txBox="1"/>
            <p:nvPr/>
          </p:nvSpPr>
          <p:spPr>
            <a:xfrm>
              <a:off x="8268283" y="6449961"/>
              <a:ext cx="98604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Personal Health Dashboard</a:t>
              </a:r>
            </a:p>
          </p:txBody>
        </p:sp>
        <p:pic>
          <p:nvPicPr>
            <p:cNvPr id="62" name="Graphic 65">
              <a:extLst>
                <a:ext uri="{FF2B5EF4-FFF2-40B4-BE49-F238E27FC236}">
                  <a16:creationId xmlns:a16="http://schemas.microsoft.com/office/drawing/2014/main" id="{D88CDFE5-C723-DE47-AB61-179AC7B627C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497522" y="5867386"/>
              <a:ext cx="576000" cy="576000"/>
            </a:xfrm>
            <a:prstGeom prst="rect">
              <a:avLst/>
            </a:prstGeom>
          </p:spPr>
        </p:pic>
        <p:sp>
          <p:nvSpPr>
            <p:cNvPr id="63" name="TextBox 62">
              <a:extLst>
                <a:ext uri="{FF2B5EF4-FFF2-40B4-BE49-F238E27FC236}">
                  <a16:creationId xmlns:a16="http://schemas.microsoft.com/office/drawing/2014/main" id="{7AD5C7B0-5AC7-9B47-BA60-2D15A4921BEE}"/>
                </a:ext>
              </a:extLst>
            </p:cNvPr>
            <p:cNvSpPr txBox="1"/>
            <p:nvPr/>
          </p:nvSpPr>
          <p:spPr>
            <a:xfrm>
              <a:off x="9287091" y="6449961"/>
              <a:ext cx="661728"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Route 53</a:t>
              </a:r>
            </a:p>
          </p:txBody>
        </p:sp>
        <p:pic>
          <p:nvPicPr>
            <p:cNvPr id="64" name="Graphic 69">
              <a:extLst>
                <a:ext uri="{FF2B5EF4-FFF2-40B4-BE49-F238E27FC236}">
                  <a16:creationId xmlns:a16="http://schemas.microsoft.com/office/drawing/2014/main" id="{9A520575-AD71-BD4F-98B3-638ECAB290B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326537" y="5867385"/>
              <a:ext cx="576000" cy="576000"/>
            </a:xfrm>
            <a:prstGeom prst="rect">
              <a:avLst/>
            </a:prstGeom>
          </p:spPr>
        </p:pic>
        <p:sp>
          <p:nvSpPr>
            <p:cNvPr id="103" name="TextBox 102">
              <a:extLst>
                <a:ext uri="{FF2B5EF4-FFF2-40B4-BE49-F238E27FC236}">
                  <a16:creationId xmlns:a16="http://schemas.microsoft.com/office/drawing/2014/main" id="{EFED3017-97CB-C245-962A-969F38E93CDD}"/>
                </a:ext>
              </a:extLst>
            </p:cNvPr>
            <p:cNvSpPr txBox="1"/>
            <p:nvPr/>
          </p:nvSpPr>
          <p:spPr>
            <a:xfrm>
              <a:off x="7599659" y="5709961"/>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Detective</a:t>
              </a:r>
            </a:p>
          </p:txBody>
        </p:sp>
        <p:pic>
          <p:nvPicPr>
            <p:cNvPr id="110" name="Picture 109">
              <a:extLst>
                <a:ext uri="{FF2B5EF4-FFF2-40B4-BE49-F238E27FC236}">
                  <a16:creationId xmlns:a16="http://schemas.microsoft.com/office/drawing/2014/main" id="{6DDC1D9B-B118-2B47-8A5F-658CCEB67A11}"/>
                </a:ext>
              </a:extLst>
            </p:cNvPr>
            <p:cNvPicPr>
              <a:picLocks noChangeAspect="1"/>
            </p:cNvPicPr>
            <p:nvPr/>
          </p:nvPicPr>
          <p:blipFill>
            <a:blip r:embed="rId84">
              <a:extLst>
                <a:ext uri="{28A0092B-C50C-407E-A947-70E740481C1C}">
                  <a14:useLocalDpi xmlns:a14="http://schemas.microsoft.com/office/drawing/2010/main" val="0"/>
                </a:ext>
              </a:extLst>
            </a:blip>
            <a:srcRect/>
            <a:stretch/>
          </p:blipFill>
          <p:spPr>
            <a:xfrm>
              <a:off x="7715756" y="5151990"/>
              <a:ext cx="575908" cy="575908"/>
            </a:xfrm>
            <a:prstGeom prst="rect">
              <a:avLst/>
            </a:prstGeom>
          </p:spPr>
        </p:pic>
      </p:grpSp>
      <p:sp>
        <p:nvSpPr>
          <p:cNvPr id="118" name="Rounded Rectangle 117"/>
          <p:cNvSpPr/>
          <p:nvPr/>
        </p:nvSpPr>
        <p:spPr>
          <a:xfrm>
            <a:off x="0" y="3215849"/>
            <a:ext cx="12192000" cy="721513"/>
          </a:xfrm>
          <a:prstGeom prst="chevron">
            <a:avLst>
              <a:gd name="adj" fmla="val 28877"/>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C6EDA85-45DD-194C-9B53-05F61637CB5B}"/>
              </a:ext>
            </a:extLst>
          </p:cNvPr>
          <p:cNvSpPr/>
          <p:nvPr/>
        </p:nvSpPr>
        <p:spPr>
          <a:xfrm>
            <a:off x="3443409" y="3342535"/>
            <a:ext cx="1174077" cy="468141"/>
          </a:xfrm>
          <a:prstGeom prst="rect">
            <a:avLst/>
          </a:prstGeom>
          <a:noFill/>
        </p:spPr>
        <p:txBody>
          <a:bodyPr wrap="squar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Protect</a:t>
            </a:r>
          </a:p>
        </p:txBody>
      </p:sp>
      <p:sp>
        <p:nvSpPr>
          <p:cNvPr id="12" name="Rectangle 11">
            <a:extLst>
              <a:ext uri="{FF2B5EF4-FFF2-40B4-BE49-F238E27FC236}">
                <a16:creationId xmlns:a16="http://schemas.microsoft.com/office/drawing/2014/main" id="{5880CF16-63D1-ED49-89D9-5D24FBEE7CE2}"/>
              </a:ext>
            </a:extLst>
          </p:cNvPr>
          <p:cNvSpPr/>
          <p:nvPr/>
        </p:nvSpPr>
        <p:spPr>
          <a:xfrm>
            <a:off x="502244" y="3342535"/>
            <a:ext cx="1181544"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Identify</a:t>
            </a:r>
          </a:p>
        </p:txBody>
      </p:sp>
      <p:grpSp>
        <p:nvGrpSpPr>
          <p:cNvPr id="128" name="Group 127"/>
          <p:cNvGrpSpPr/>
          <p:nvPr/>
        </p:nvGrpSpPr>
        <p:grpSpPr>
          <a:xfrm>
            <a:off x="9864234" y="3342535"/>
            <a:ext cx="1791131" cy="468141"/>
            <a:chOff x="9832888" y="3611825"/>
            <a:chExt cx="1791131" cy="468141"/>
          </a:xfrm>
        </p:grpSpPr>
        <p:sp>
          <p:nvSpPr>
            <p:cNvPr id="10" name="Rectangle 9">
              <a:extLst>
                <a:ext uri="{FF2B5EF4-FFF2-40B4-BE49-F238E27FC236}">
                  <a16:creationId xmlns:a16="http://schemas.microsoft.com/office/drawing/2014/main" id="{18378C57-60FF-B74F-A136-0B3E35EFF415}"/>
                </a:ext>
              </a:extLst>
            </p:cNvPr>
            <p:cNvSpPr/>
            <p:nvPr/>
          </p:nvSpPr>
          <p:spPr>
            <a:xfrm>
              <a:off x="10398553" y="3611825"/>
              <a:ext cx="1225466"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Recover</a:t>
              </a:r>
            </a:p>
          </p:txBody>
        </p:sp>
        <p:sp>
          <p:nvSpPr>
            <p:cNvPr id="13" name="Arrow: Right 14">
              <a:extLst>
                <a:ext uri="{FF2B5EF4-FFF2-40B4-BE49-F238E27FC236}">
                  <a16:creationId xmlns:a16="http://schemas.microsoft.com/office/drawing/2014/main" id="{465F29CE-E1BD-FB49-9B86-1CF67914D65F}"/>
                </a:ext>
              </a:extLst>
            </p:cNvPr>
            <p:cNvSpPr/>
            <p:nvPr/>
          </p:nvSpPr>
          <p:spPr>
            <a:xfrm>
              <a:off x="9832888" y="3670483"/>
              <a:ext cx="402589" cy="350824"/>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endParaRPr>
            </a:p>
          </p:txBody>
        </p:sp>
      </p:grpSp>
      <p:sp>
        <p:nvSpPr>
          <p:cNvPr id="6" name="Rectangle 5">
            <a:extLst>
              <a:ext uri="{FF2B5EF4-FFF2-40B4-BE49-F238E27FC236}">
                <a16:creationId xmlns:a16="http://schemas.microsoft.com/office/drawing/2014/main" id="{6E1B8F3E-FE06-6949-8184-4151D03CD517}"/>
              </a:ext>
            </a:extLst>
          </p:cNvPr>
          <p:cNvSpPr/>
          <p:nvPr/>
        </p:nvSpPr>
        <p:spPr>
          <a:xfrm>
            <a:off x="6174208" y="3342535"/>
            <a:ext cx="1031631"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Detect</a:t>
            </a:r>
          </a:p>
        </p:txBody>
      </p:sp>
      <p:grpSp>
        <p:nvGrpSpPr>
          <p:cNvPr id="126" name="Group 125"/>
          <p:cNvGrpSpPr/>
          <p:nvPr/>
        </p:nvGrpSpPr>
        <p:grpSpPr>
          <a:xfrm>
            <a:off x="7338105" y="3342535"/>
            <a:ext cx="2102422" cy="468141"/>
            <a:chOff x="7312674" y="3597205"/>
            <a:chExt cx="2102422" cy="468141"/>
          </a:xfrm>
        </p:grpSpPr>
        <p:sp>
          <p:nvSpPr>
            <p:cNvPr id="7" name="Rectangle 6">
              <a:extLst>
                <a:ext uri="{FF2B5EF4-FFF2-40B4-BE49-F238E27FC236}">
                  <a16:creationId xmlns:a16="http://schemas.microsoft.com/office/drawing/2014/main" id="{A2767755-6EC8-D24A-8740-C306BC04EF31}"/>
                </a:ext>
              </a:extLst>
            </p:cNvPr>
            <p:cNvSpPr/>
            <p:nvPr/>
          </p:nvSpPr>
          <p:spPr>
            <a:xfrm>
              <a:off x="8097041" y="3597205"/>
              <a:ext cx="1318055"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Respond</a:t>
              </a:r>
            </a:p>
          </p:txBody>
        </p:sp>
        <p:sp>
          <p:nvSpPr>
            <p:cNvPr id="112" name="Arrow: Right 14">
              <a:extLst>
                <a:ext uri="{FF2B5EF4-FFF2-40B4-BE49-F238E27FC236}">
                  <a16:creationId xmlns:a16="http://schemas.microsoft.com/office/drawing/2014/main" id="{8102D6A9-C938-944D-81CC-E1C7803630EF}"/>
                </a:ext>
              </a:extLst>
            </p:cNvPr>
            <p:cNvSpPr/>
            <p:nvPr/>
          </p:nvSpPr>
          <p:spPr>
            <a:xfrm>
              <a:off x="7312674" y="3680151"/>
              <a:ext cx="449508" cy="331488"/>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rPr>
                <a:t>  </a:t>
              </a:r>
            </a:p>
          </p:txBody>
        </p:sp>
      </p:grpSp>
      <p:sp>
        <p:nvSpPr>
          <p:cNvPr id="127" name="Rounded Rectangle 117">
            <a:extLst>
              <a:ext uri="{FF2B5EF4-FFF2-40B4-BE49-F238E27FC236}">
                <a16:creationId xmlns:a16="http://schemas.microsoft.com/office/drawing/2014/main" id="{04AB745D-1A4C-4FF3-9D65-0274A8CB67F1}"/>
              </a:ext>
            </a:extLst>
          </p:cNvPr>
          <p:cNvSpPr/>
          <p:nvPr/>
        </p:nvSpPr>
        <p:spPr>
          <a:xfrm>
            <a:off x="5829704" y="3215849"/>
            <a:ext cx="6376636" cy="721513"/>
          </a:xfrm>
          <a:prstGeom prst="chevron">
            <a:avLst>
              <a:gd name="adj" fmla="val 28877"/>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9F3E91D-EA2C-487B-ACF2-B17E5E9F89BC}"/>
              </a:ext>
            </a:extLst>
          </p:cNvPr>
          <p:cNvSpPr/>
          <p:nvPr/>
        </p:nvSpPr>
        <p:spPr>
          <a:xfrm>
            <a:off x="5805295" y="802752"/>
            <a:ext cx="6188119" cy="5715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84434184-CDD4-47F5-AF30-D208B357B013}"/>
              </a:ext>
            </a:extLst>
          </p:cNvPr>
          <p:cNvSpPr/>
          <p:nvPr/>
        </p:nvSpPr>
        <p:spPr>
          <a:xfrm>
            <a:off x="210479" y="802752"/>
            <a:ext cx="1911218" cy="5715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185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C5B3FE-E9DE-4C42-92CE-F19F5411AC19}"/>
              </a:ext>
            </a:extLst>
          </p:cNvPr>
          <p:cNvPicPr>
            <a:picLocks noChangeAspect="1"/>
          </p:cNvPicPr>
          <p:nvPr/>
        </p:nvPicPr>
        <p:blipFill rotWithShape="1">
          <a:blip r:embed="rId2">
            <a:extLst>
              <a:ext uri="{28A0092B-C50C-407E-A947-70E740481C1C}">
                <a14:useLocalDpi xmlns:a14="http://schemas.microsoft.com/office/drawing/2010/main" val="0"/>
              </a:ext>
            </a:extLst>
          </a:blip>
          <a:srcRect l="6794" r="11381"/>
          <a:stretch/>
        </p:blipFill>
        <p:spPr>
          <a:xfrm>
            <a:off x="6353389" y="1318502"/>
            <a:ext cx="5643978" cy="4586806"/>
          </a:xfrm>
          <a:prstGeom prst="rect">
            <a:avLst/>
          </a:prstGeom>
        </p:spPr>
      </p:pic>
      <p:sp>
        <p:nvSpPr>
          <p:cNvPr id="2" name="Text Placeholder 1">
            <a:extLst>
              <a:ext uri="{FF2B5EF4-FFF2-40B4-BE49-F238E27FC236}">
                <a16:creationId xmlns:a16="http://schemas.microsoft.com/office/drawing/2014/main" id="{F206C6CC-F334-41BF-A0AE-41BFA4862EAA}"/>
              </a:ext>
            </a:extLst>
          </p:cNvPr>
          <p:cNvSpPr>
            <a:spLocks noGrp="1"/>
          </p:cNvSpPr>
          <p:nvPr>
            <p:ph type="body" sz="quarter" idx="10"/>
          </p:nvPr>
        </p:nvSpPr>
        <p:spPr/>
        <p:txBody>
          <a:bodyPr/>
          <a:lstStyle/>
          <a:p>
            <a:r>
              <a:rPr lang="en-GB" dirty="0"/>
              <a:t>Protect your application</a:t>
            </a:r>
          </a:p>
        </p:txBody>
      </p:sp>
      <p:sp>
        <p:nvSpPr>
          <p:cNvPr id="3" name="Text Placeholder 2">
            <a:extLst>
              <a:ext uri="{FF2B5EF4-FFF2-40B4-BE49-F238E27FC236}">
                <a16:creationId xmlns:a16="http://schemas.microsoft.com/office/drawing/2014/main" id="{D865FF5C-E10B-4E98-BD1C-5AD52FC014A6}"/>
              </a:ext>
            </a:extLst>
          </p:cNvPr>
          <p:cNvSpPr>
            <a:spLocks noGrp="1"/>
          </p:cNvSpPr>
          <p:nvPr>
            <p:ph type="body" sz="quarter" idx="11"/>
          </p:nvPr>
        </p:nvSpPr>
        <p:spPr/>
        <p:txBody>
          <a:bodyPr/>
          <a:lstStyle/>
          <a:p>
            <a:r>
              <a:rPr lang="en-US" dirty="0"/>
              <a:t>Encryption</a:t>
            </a:r>
          </a:p>
          <a:p>
            <a:pPr lvl="1"/>
            <a:r>
              <a:rPr lang="en-US" dirty="0"/>
              <a:t>AWS Certificate Manager</a:t>
            </a:r>
          </a:p>
          <a:p>
            <a:pPr lvl="1"/>
            <a:r>
              <a:rPr lang="en-US" dirty="0"/>
              <a:t>AWS Key Management Service</a:t>
            </a:r>
          </a:p>
          <a:p>
            <a:pPr lvl="1"/>
            <a:r>
              <a:rPr lang="en-US" dirty="0"/>
              <a:t>AWS </a:t>
            </a:r>
            <a:r>
              <a:rPr lang="en-US" dirty="0" err="1"/>
              <a:t>CloudHSM</a:t>
            </a:r>
            <a:endParaRPr lang="en-US" dirty="0"/>
          </a:p>
          <a:p>
            <a:r>
              <a:rPr lang="en-US" dirty="0"/>
              <a:t>Mitigation of DDoS attacks</a:t>
            </a:r>
          </a:p>
          <a:p>
            <a:pPr lvl="1"/>
            <a:r>
              <a:rPr lang="en-US" dirty="0"/>
              <a:t>AWS Web Application Firewall (WAF)</a:t>
            </a:r>
          </a:p>
          <a:p>
            <a:pPr lvl="1"/>
            <a:r>
              <a:rPr lang="en-US" dirty="0"/>
              <a:t>AWS Shield</a:t>
            </a:r>
          </a:p>
          <a:p>
            <a:pPr lvl="1"/>
            <a:r>
              <a:rPr lang="en-US" dirty="0"/>
              <a:t>AWS Firewall Manager</a:t>
            </a:r>
          </a:p>
          <a:p>
            <a:r>
              <a:rPr lang="en-US" dirty="0"/>
              <a:t>Authentication &amp; Authorization</a:t>
            </a:r>
          </a:p>
          <a:p>
            <a:pPr lvl="1"/>
            <a:r>
              <a:rPr lang="en-US" dirty="0"/>
              <a:t>AWS Directory Service</a:t>
            </a:r>
            <a:endParaRPr lang="en-GB" dirty="0"/>
          </a:p>
          <a:p>
            <a:pPr lvl="1"/>
            <a:r>
              <a:rPr lang="en-US" dirty="0"/>
              <a:t>Amazon Cognito</a:t>
            </a:r>
          </a:p>
          <a:p>
            <a:pPr lvl="1"/>
            <a:r>
              <a:rPr lang="en-US" dirty="0"/>
              <a:t>AWS Identity and access management (IAM)</a:t>
            </a:r>
          </a:p>
          <a:p>
            <a:pPr lvl="1"/>
            <a:r>
              <a:rPr lang="en-US" dirty="0"/>
              <a:t>AWS Identity Center (AWS Single Sign-On)</a:t>
            </a:r>
          </a:p>
        </p:txBody>
      </p:sp>
    </p:spTree>
    <p:extLst>
      <p:ext uri="{BB962C8B-B14F-4D97-AF65-F5344CB8AC3E}">
        <p14:creationId xmlns:p14="http://schemas.microsoft.com/office/powerpoint/2010/main" val="354088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6835C1-0928-4CA7-836D-CF2889872B68}"/>
              </a:ext>
            </a:extLst>
          </p:cNvPr>
          <p:cNvSpPr>
            <a:spLocks noGrp="1"/>
          </p:cNvSpPr>
          <p:nvPr>
            <p:ph type="body" sz="quarter" idx="12"/>
          </p:nvPr>
        </p:nvSpPr>
        <p:spPr>
          <a:xfrm>
            <a:off x="6231379" y="3704283"/>
            <a:ext cx="5649982" cy="917900"/>
          </a:xfrm>
        </p:spPr>
        <p:txBody>
          <a:bodyPr/>
          <a:lstStyle/>
          <a:p>
            <a:r>
              <a:rPr lang="en-GB" dirty="0"/>
              <a:t>AWS Security Services</a:t>
            </a:r>
          </a:p>
        </p:txBody>
      </p:sp>
      <p:pic>
        <p:nvPicPr>
          <p:cNvPr id="9" name="Picture 8">
            <a:extLst>
              <a:ext uri="{FF2B5EF4-FFF2-40B4-BE49-F238E27FC236}">
                <a16:creationId xmlns:a16="http://schemas.microsoft.com/office/drawing/2014/main" id="{D3994FE6-E09E-416F-9796-04AF4D78F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990" y="671523"/>
            <a:ext cx="3032760" cy="3032760"/>
          </a:xfrm>
          <a:prstGeom prst="rect">
            <a:avLst/>
          </a:prstGeom>
        </p:spPr>
      </p:pic>
    </p:spTree>
    <p:extLst>
      <p:ext uri="{BB962C8B-B14F-4D97-AF65-F5344CB8AC3E}">
        <p14:creationId xmlns:p14="http://schemas.microsoft.com/office/powerpoint/2010/main" val="384477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CE5463-CAC8-40AF-A5AE-A001C9BE3C5A}"/>
              </a:ext>
            </a:extLst>
          </p:cNvPr>
          <p:cNvSpPr>
            <a:spLocks noGrp="1"/>
          </p:cNvSpPr>
          <p:nvPr>
            <p:ph type="body" sz="quarter" idx="12"/>
          </p:nvPr>
        </p:nvSpPr>
        <p:spPr>
          <a:xfrm>
            <a:off x="6231379" y="3429000"/>
            <a:ext cx="5649982" cy="917900"/>
          </a:xfrm>
        </p:spPr>
        <p:txBody>
          <a:bodyPr/>
          <a:lstStyle/>
          <a:p>
            <a:r>
              <a:rPr lang="en-GB" dirty="0"/>
              <a:t>Encryption Basics</a:t>
            </a:r>
          </a:p>
        </p:txBody>
      </p:sp>
      <p:pic>
        <p:nvPicPr>
          <p:cNvPr id="6" name="Picture 5">
            <a:extLst>
              <a:ext uri="{FF2B5EF4-FFF2-40B4-BE49-F238E27FC236}">
                <a16:creationId xmlns:a16="http://schemas.microsoft.com/office/drawing/2014/main" id="{F7E4E76A-94E3-459C-B050-57214F94E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996" y="635000"/>
            <a:ext cx="2573154" cy="2573154"/>
          </a:xfrm>
          <a:prstGeom prst="rect">
            <a:avLst/>
          </a:prstGeom>
        </p:spPr>
      </p:pic>
    </p:spTree>
    <p:extLst>
      <p:ext uri="{BB962C8B-B14F-4D97-AF65-F5344CB8AC3E}">
        <p14:creationId xmlns:p14="http://schemas.microsoft.com/office/powerpoint/2010/main" val="1074072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BC5D68-9785-4080-BADC-8954A76808BB}"/>
              </a:ext>
            </a:extLst>
          </p:cNvPr>
          <p:cNvSpPr>
            <a:spLocks noGrp="1"/>
          </p:cNvSpPr>
          <p:nvPr>
            <p:ph type="body" sz="quarter" idx="10"/>
          </p:nvPr>
        </p:nvSpPr>
        <p:spPr/>
        <p:txBody>
          <a:bodyPr/>
          <a:lstStyle/>
          <a:p>
            <a:r>
              <a:rPr lang="en-GB" dirty="0"/>
              <a:t>What is this?</a:t>
            </a:r>
          </a:p>
        </p:txBody>
      </p:sp>
      <p:sp>
        <p:nvSpPr>
          <p:cNvPr id="6" name="Text Placeholder 5">
            <a:extLst>
              <a:ext uri="{FF2B5EF4-FFF2-40B4-BE49-F238E27FC236}">
                <a16:creationId xmlns:a16="http://schemas.microsoft.com/office/drawing/2014/main" id="{D7958146-60E5-4CEC-BB6B-8BFBF6A31244}"/>
              </a:ext>
            </a:extLst>
          </p:cNvPr>
          <p:cNvSpPr>
            <a:spLocks noGrp="1"/>
          </p:cNvSpPr>
          <p:nvPr>
            <p:ph type="body" sz="quarter" idx="11"/>
          </p:nvPr>
        </p:nvSpPr>
        <p:spPr/>
        <p:txBody>
          <a:bodyPr/>
          <a:lstStyle/>
          <a:p>
            <a:r>
              <a:rPr lang="en-GB" dirty="0"/>
              <a:t>Scytale</a:t>
            </a:r>
          </a:p>
        </p:txBody>
      </p:sp>
      <p:pic>
        <p:nvPicPr>
          <p:cNvPr id="8" name="Picture 7">
            <a:extLst>
              <a:ext uri="{FF2B5EF4-FFF2-40B4-BE49-F238E27FC236}">
                <a16:creationId xmlns:a16="http://schemas.microsoft.com/office/drawing/2014/main" id="{76EB5FB3-4906-49F3-AB8B-2E724E926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775" y="1720564"/>
            <a:ext cx="7853748" cy="449136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A3C7CED-C9E0-45CB-98CC-1A8FD69B48D4}"/>
              </a:ext>
            </a:extLst>
          </p:cNvPr>
          <p:cNvGrpSpPr/>
          <p:nvPr/>
        </p:nvGrpSpPr>
        <p:grpSpPr>
          <a:xfrm>
            <a:off x="539209" y="4548958"/>
            <a:ext cx="1992922" cy="899665"/>
            <a:chOff x="539262" y="4180782"/>
            <a:chExt cx="1992922" cy="899665"/>
          </a:xfrm>
        </p:grpSpPr>
        <p:sp>
          <p:nvSpPr>
            <p:cNvPr id="14" name="Right Arrow 3">
              <a:extLst>
                <a:ext uri="{FF2B5EF4-FFF2-40B4-BE49-F238E27FC236}">
                  <a16:creationId xmlns:a16="http://schemas.microsoft.com/office/drawing/2014/main" id="{A24BCF7D-D0E6-4787-A794-78D92FA5BF38}"/>
                </a:ext>
              </a:extLst>
            </p:cNvPr>
            <p:cNvSpPr/>
            <p:nvPr/>
          </p:nvSpPr>
          <p:spPr>
            <a:xfrm>
              <a:off x="1477107" y="4325815"/>
              <a:ext cx="1055077" cy="609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5" name="Title 1">
              <a:extLst>
                <a:ext uri="{FF2B5EF4-FFF2-40B4-BE49-F238E27FC236}">
                  <a16:creationId xmlns:a16="http://schemas.microsoft.com/office/drawing/2014/main" id="{A6709804-6E22-41C2-BC35-4173A8B4AB63}"/>
                </a:ext>
              </a:extLst>
            </p:cNvPr>
            <p:cNvSpPr txBox="1">
              <a:spLocks/>
            </p:cNvSpPr>
            <p:nvPr/>
          </p:nvSpPr>
          <p:spPr>
            <a:xfrm>
              <a:off x="539262" y="4180782"/>
              <a:ext cx="1241984" cy="899665"/>
            </a:xfrm>
            <a:prstGeom prst="rect">
              <a:avLst/>
            </a:prstGeom>
          </p:spPr>
          <p:txBody>
            <a:bodyPr vert="horz" lIns="182880" tIns="146304" rIns="182880" bIns="146304"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600" dirty="0"/>
                <a:t>Key</a:t>
              </a:r>
            </a:p>
          </p:txBody>
        </p:sp>
      </p:grpSp>
      <p:grpSp>
        <p:nvGrpSpPr>
          <p:cNvPr id="10" name="Group 9">
            <a:extLst>
              <a:ext uri="{FF2B5EF4-FFF2-40B4-BE49-F238E27FC236}">
                <a16:creationId xmlns:a16="http://schemas.microsoft.com/office/drawing/2014/main" id="{FDA01A59-D853-4E18-BB5C-C2EE3210D561}"/>
              </a:ext>
            </a:extLst>
          </p:cNvPr>
          <p:cNvGrpSpPr/>
          <p:nvPr/>
        </p:nvGrpSpPr>
        <p:grpSpPr>
          <a:xfrm>
            <a:off x="3271627" y="715847"/>
            <a:ext cx="4805520" cy="1849691"/>
            <a:chOff x="3271680" y="1097948"/>
            <a:chExt cx="4805520" cy="1849691"/>
          </a:xfrm>
        </p:grpSpPr>
        <p:sp>
          <p:nvSpPr>
            <p:cNvPr id="12" name="Right Arrow 7">
              <a:extLst>
                <a:ext uri="{FF2B5EF4-FFF2-40B4-BE49-F238E27FC236}">
                  <a16:creationId xmlns:a16="http://schemas.microsoft.com/office/drawing/2014/main" id="{6D29C4E3-088B-4890-8299-C3993CB569C1}"/>
                </a:ext>
              </a:extLst>
            </p:cNvPr>
            <p:cNvSpPr/>
            <p:nvPr/>
          </p:nvSpPr>
          <p:spPr>
            <a:xfrm rot="5400000">
              <a:off x="5146902" y="2115301"/>
              <a:ext cx="1055077" cy="609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3" name="Title 1">
              <a:extLst>
                <a:ext uri="{FF2B5EF4-FFF2-40B4-BE49-F238E27FC236}">
                  <a16:creationId xmlns:a16="http://schemas.microsoft.com/office/drawing/2014/main" id="{0C49F6AA-FD9C-4F39-8614-1E62D354505F}"/>
                </a:ext>
              </a:extLst>
            </p:cNvPr>
            <p:cNvSpPr txBox="1">
              <a:spLocks/>
            </p:cNvSpPr>
            <p:nvPr/>
          </p:nvSpPr>
          <p:spPr>
            <a:xfrm>
              <a:off x="3271680" y="1097948"/>
              <a:ext cx="4805520" cy="899665"/>
            </a:xfrm>
            <a:prstGeom prst="rect">
              <a:avLst/>
            </a:prstGeom>
          </p:spPr>
          <p:txBody>
            <a:bodyPr vert="horz" lIns="182880" tIns="146304" rIns="182880" bIns="146304"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3600" dirty="0"/>
                <a:t>Encrypted Message</a:t>
              </a:r>
            </a:p>
          </p:txBody>
        </p:sp>
      </p:grpSp>
      <p:pic>
        <p:nvPicPr>
          <p:cNvPr id="16" name="Picture 15">
            <a:hlinkClick r:id="rId4"/>
            <a:extLst>
              <a:ext uri="{FF2B5EF4-FFF2-40B4-BE49-F238E27FC236}">
                <a16:creationId xmlns:a16="http://schemas.microsoft.com/office/drawing/2014/main" id="{E330EAFB-41E2-4D6B-A1EC-FE69FAEE2D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3956" y="6160737"/>
            <a:ext cx="548688" cy="542591"/>
          </a:xfrm>
          <a:prstGeom prst="rect">
            <a:avLst/>
          </a:prstGeom>
        </p:spPr>
      </p:pic>
    </p:spTree>
    <p:extLst>
      <p:ext uri="{BB962C8B-B14F-4D97-AF65-F5344CB8AC3E}">
        <p14:creationId xmlns:p14="http://schemas.microsoft.com/office/powerpoint/2010/main" val="331164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TM 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51" y="1077218"/>
            <a:ext cx="5715000" cy="36099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54406" y="3023249"/>
            <a:ext cx="4402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Ink Free" panose="03080402000500000000" pitchFamily="66" charset="0"/>
                <a:ea typeface="+mn-ea"/>
                <a:cs typeface="+mn-cs"/>
              </a:rPr>
              <a:t>4  5  8  2 (Plain Text)</a:t>
            </a:r>
          </a:p>
        </p:txBody>
      </p:sp>
      <p:sp>
        <p:nvSpPr>
          <p:cNvPr id="5" name="TextBox 4"/>
          <p:cNvSpPr txBox="1"/>
          <p:nvPr/>
        </p:nvSpPr>
        <p:spPr>
          <a:xfrm>
            <a:off x="7075005" y="1777318"/>
            <a:ext cx="101983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Key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+ 1  - 1</a:t>
            </a:r>
          </a:p>
        </p:txBody>
      </p:sp>
      <p:grpSp>
        <p:nvGrpSpPr>
          <p:cNvPr id="7" name="Group 6"/>
          <p:cNvGrpSpPr/>
          <p:nvPr/>
        </p:nvGrpSpPr>
        <p:grpSpPr>
          <a:xfrm>
            <a:off x="6586309" y="3630845"/>
            <a:ext cx="2134020" cy="369332"/>
            <a:chOff x="9503680" y="4142470"/>
            <a:chExt cx="2134020" cy="369332"/>
          </a:xfrm>
        </p:grpSpPr>
        <p:sp>
          <p:nvSpPr>
            <p:cNvPr id="6" name="Rectangle 5"/>
            <p:cNvSpPr/>
            <p:nvPr/>
          </p:nvSpPr>
          <p:spPr>
            <a:xfrm>
              <a:off x="9503680" y="4142470"/>
              <a:ext cx="57579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+ 1 </a:t>
              </a:r>
            </a:p>
          </p:txBody>
        </p:sp>
        <p:sp>
          <p:nvSpPr>
            <p:cNvPr id="8" name="Rectangle 7"/>
            <p:cNvSpPr/>
            <p:nvPr/>
          </p:nvSpPr>
          <p:spPr>
            <a:xfrm>
              <a:off x="10038048" y="4142470"/>
              <a:ext cx="4251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a:t>
              </a:r>
            </a:p>
          </p:txBody>
        </p:sp>
        <p:sp>
          <p:nvSpPr>
            <p:cNvPr id="9" name="Rectangle 8"/>
            <p:cNvSpPr/>
            <p:nvPr/>
          </p:nvSpPr>
          <p:spPr>
            <a:xfrm>
              <a:off x="10572416" y="4142470"/>
              <a:ext cx="57579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+ 1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p:cNvSpPr/>
            <p:nvPr/>
          </p:nvSpPr>
          <p:spPr>
            <a:xfrm>
              <a:off x="11106785" y="4142470"/>
              <a:ext cx="5309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- 1 </a:t>
              </a:r>
            </a:p>
          </p:txBody>
        </p:sp>
      </p:grpSp>
      <p:sp>
        <p:nvSpPr>
          <p:cNvPr id="11" name="TextBox 10"/>
          <p:cNvSpPr txBox="1"/>
          <p:nvPr/>
        </p:nvSpPr>
        <p:spPr>
          <a:xfrm>
            <a:off x="6874208" y="4022998"/>
            <a:ext cx="23092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Ink Free" panose="03080402000500000000" pitchFamily="66" charset="0"/>
                <a:ea typeface="+mn-ea"/>
                <a:cs typeface="+mn-cs"/>
              </a:rPr>
              <a:t>5  4  9  1</a:t>
            </a:r>
          </a:p>
        </p:txBody>
      </p:sp>
      <p:sp>
        <p:nvSpPr>
          <p:cNvPr id="12" name="TextBox 11"/>
          <p:cNvSpPr txBox="1"/>
          <p:nvPr/>
        </p:nvSpPr>
        <p:spPr>
          <a:xfrm>
            <a:off x="6500440" y="613971"/>
            <a:ext cx="445784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Ink Free" panose="03080402000500000000" pitchFamily="66" charset="0"/>
                <a:ea typeface="+mn-ea"/>
                <a:cs typeface="+mn-cs"/>
              </a:rPr>
              <a:t>Pin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Ink Free" panose="03080402000500000000" pitchFamily="66" charset="0"/>
                <a:ea typeface="+mn-ea"/>
                <a:cs typeface="+mn-cs"/>
              </a:rPr>
              <a:t>4  5  8  2</a:t>
            </a:r>
          </a:p>
        </p:txBody>
      </p:sp>
      <p:grpSp>
        <p:nvGrpSpPr>
          <p:cNvPr id="26" name="Group 25"/>
          <p:cNvGrpSpPr/>
          <p:nvPr/>
        </p:nvGrpSpPr>
        <p:grpSpPr>
          <a:xfrm>
            <a:off x="8827688" y="4511704"/>
            <a:ext cx="3173833" cy="584775"/>
            <a:chOff x="8827688" y="4511704"/>
            <a:chExt cx="3173833" cy="584775"/>
          </a:xfrm>
        </p:grpSpPr>
        <p:sp>
          <p:nvSpPr>
            <p:cNvPr id="15" name="TextBox 14"/>
            <p:cNvSpPr txBox="1"/>
            <p:nvPr/>
          </p:nvSpPr>
          <p:spPr>
            <a:xfrm>
              <a:off x="9692313" y="4511704"/>
              <a:ext cx="23092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Ink Free" panose="03080402000500000000" pitchFamily="66" charset="0"/>
                  <a:ea typeface="+mn-ea"/>
                  <a:cs typeface="+mn-cs"/>
                </a:rPr>
                <a:t>5  4  9  1</a:t>
              </a:r>
            </a:p>
          </p:txBody>
        </p:sp>
        <p:sp>
          <p:nvSpPr>
            <p:cNvPr id="14" name="Right Arrow 13"/>
            <p:cNvSpPr/>
            <p:nvPr/>
          </p:nvSpPr>
          <p:spPr>
            <a:xfrm>
              <a:off x="8827688" y="4584596"/>
              <a:ext cx="740751" cy="439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p:cNvGrpSpPr/>
          <p:nvPr/>
        </p:nvGrpSpPr>
        <p:grpSpPr>
          <a:xfrm>
            <a:off x="9568439" y="5182798"/>
            <a:ext cx="2134020" cy="369332"/>
            <a:chOff x="9503680" y="4142470"/>
            <a:chExt cx="2134020" cy="369332"/>
          </a:xfrm>
        </p:grpSpPr>
        <p:sp>
          <p:nvSpPr>
            <p:cNvPr id="18" name="Rectangle 17"/>
            <p:cNvSpPr/>
            <p:nvPr/>
          </p:nvSpPr>
          <p:spPr>
            <a:xfrm>
              <a:off x="9503680" y="4142470"/>
              <a:ext cx="5309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- 1 </a:t>
              </a:r>
            </a:p>
          </p:txBody>
        </p:sp>
        <p:sp>
          <p:nvSpPr>
            <p:cNvPr id="19" name="Rectangle 18"/>
            <p:cNvSpPr/>
            <p:nvPr/>
          </p:nvSpPr>
          <p:spPr>
            <a:xfrm>
              <a:off x="10038048" y="4142470"/>
              <a:ext cx="47000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a:t>
              </a:r>
            </a:p>
          </p:txBody>
        </p:sp>
        <p:sp>
          <p:nvSpPr>
            <p:cNvPr id="20" name="Rectangle 19"/>
            <p:cNvSpPr/>
            <p:nvPr/>
          </p:nvSpPr>
          <p:spPr>
            <a:xfrm>
              <a:off x="10572416" y="4142470"/>
              <a:ext cx="5309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- 1 </a:t>
              </a:r>
            </a:p>
          </p:txBody>
        </p:sp>
        <p:sp>
          <p:nvSpPr>
            <p:cNvPr id="21" name="Rectangle 20"/>
            <p:cNvSpPr/>
            <p:nvPr/>
          </p:nvSpPr>
          <p:spPr>
            <a:xfrm>
              <a:off x="11106785" y="4142470"/>
              <a:ext cx="5309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 </a:t>
              </a:r>
            </a:p>
          </p:txBody>
        </p:sp>
      </p:grpSp>
      <p:sp>
        <p:nvSpPr>
          <p:cNvPr id="22" name="TextBox 21"/>
          <p:cNvSpPr txBox="1"/>
          <p:nvPr/>
        </p:nvSpPr>
        <p:spPr>
          <a:xfrm>
            <a:off x="9692313" y="5665731"/>
            <a:ext cx="23092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Ink Free" panose="03080402000500000000" pitchFamily="66" charset="0"/>
                <a:ea typeface="+mn-ea"/>
                <a:cs typeface="+mn-cs"/>
              </a:rPr>
              <a:t>4  5  8  2</a:t>
            </a:r>
          </a:p>
        </p:txBody>
      </p:sp>
      <p:sp>
        <p:nvSpPr>
          <p:cNvPr id="24" name="TextBox 23"/>
          <p:cNvSpPr txBox="1"/>
          <p:nvPr/>
        </p:nvSpPr>
        <p:spPr>
          <a:xfrm>
            <a:off x="6947908" y="4561082"/>
            <a:ext cx="165070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Cypher 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Ink Free" panose="03080402000500000000" pitchFamily="66" charset="0"/>
                <a:ea typeface="+mn-ea"/>
                <a:cs typeface="+mn-cs"/>
              </a:rPr>
              <a:t>5  4  9  1</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p:cNvSpPr txBox="1"/>
          <p:nvPr/>
        </p:nvSpPr>
        <p:spPr>
          <a:xfrm>
            <a:off x="9988288" y="4013771"/>
            <a:ext cx="11690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Decrypt</a:t>
            </a:r>
          </a:p>
        </p:txBody>
      </p:sp>
      <p:sp>
        <p:nvSpPr>
          <p:cNvPr id="23" name="TextBox 22"/>
          <p:cNvSpPr txBox="1"/>
          <p:nvPr/>
        </p:nvSpPr>
        <p:spPr>
          <a:xfrm>
            <a:off x="439743" y="5250232"/>
            <a:ext cx="101983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Key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+ 1  - 1</a:t>
            </a:r>
          </a:p>
        </p:txBody>
      </p:sp>
      <p:grpSp>
        <p:nvGrpSpPr>
          <p:cNvPr id="30" name="Group 29"/>
          <p:cNvGrpSpPr/>
          <p:nvPr/>
        </p:nvGrpSpPr>
        <p:grpSpPr>
          <a:xfrm>
            <a:off x="1459573" y="4863006"/>
            <a:ext cx="3556605" cy="830997"/>
            <a:chOff x="1459573" y="4863006"/>
            <a:chExt cx="3556605" cy="830997"/>
          </a:xfrm>
        </p:grpSpPr>
        <p:sp>
          <p:nvSpPr>
            <p:cNvPr id="27" name="TextBox 26"/>
            <p:cNvSpPr txBox="1"/>
            <p:nvPr/>
          </p:nvSpPr>
          <p:spPr>
            <a:xfrm>
              <a:off x="2228374" y="4863006"/>
              <a:ext cx="278780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&lt;Value&gt;  - &lt;Value&gt;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Algorithm   </a:t>
              </a:r>
            </a:p>
          </p:txBody>
        </p:sp>
        <p:cxnSp>
          <p:nvCxnSpPr>
            <p:cNvPr id="3" name="Straight Arrow Connector 2"/>
            <p:cNvCxnSpPr>
              <a:stCxn id="23" idx="3"/>
              <a:endCxn id="27" idx="1"/>
            </p:cNvCxnSpPr>
            <p:nvPr/>
          </p:nvCxnSpPr>
          <p:spPr>
            <a:xfrm flipV="1">
              <a:off x="1459573" y="5278505"/>
              <a:ext cx="768801" cy="3872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1" name="Group 30"/>
          <p:cNvGrpSpPr/>
          <p:nvPr/>
        </p:nvGrpSpPr>
        <p:grpSpPr>
          <a:xfrm>
            <a:off x="1459573" y="5806735"/>
            <a:ext cx="2584889" cy="859269"/>
            <a:chOff x="1459573" y="5806735"/>
            <a:chExt cx="2584889" cy="859269"/>
          </a:xfrm>
        </p:grpSpPr>
        <p:sp>
          <p:nvSpPr>
            <p:cNvPr id="28" name="TextBox 27"/>
            <p:cNvSpPr txBox="1"/>
            <p:nvPr/>
          </p:nvSpPr>
          <p:spPr>
            <a:xfrm>
              <a:off x="2228374" y="5835007"/>
              <a:ext cx="181608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Value = 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Key Material</a:t>
              </a:r>
            </a:p>
          </p:txBody>
        </p:sp>
        <p:cxnSp>
          <p:nvCxnSpPr>
            <p:cNvPr id="29" name="Straight Arrow Connector 28"/>
            <p:cNvCxnSpPr>
              <a:endCxn id="28" idx="1"/>
            </p:cNvCxnSpPr>
            <p:nvPr/>
          </p:nvCxnSpPr>
          <p:spPr>
            <a:xfrm>
              <a:off x="1459573" y="5806735"/>
              <a:ext cx="768801" cy="443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 name="Text Placeholder 1">
            <a:extLst>
              <a:ext uri="{FF2B5EF4-FFF2-40B4-BE49-F238E27FC236}">
                <a16:creationId xmlns:a16="http://schemas.microsoft.com/office/drawing/2014/main" id="{7CE20452-A82B-40E7-A7C0-A81726E3E54F}"/>
              </a:ext>
            </a:extLst>
          </p:cNvPr>
          <p:cNvSpPr>
            <a:spLocks noGrp="1"/>
          </p:cNvSpPr>
          <p:nvPr>
            <p:ph type="body" sz="quarter" idx="10"/>
          </p:nvPr>
        </p:nvSpPr>
        <p:spPr/>
        <p:txBody>
          <a:bodyPr/>
          <a:lstStyle/>
          <a:p>
            <a:r>
              <a:rPr lang="en-GB" dirty="0"/>
              <a:t>Encryption Analogy</a:t>
            </a:r>
          </a:p>
        </p:txBody>
      </p:sp>
    </p:spTree>
    <p:extLst>
      <p:ext uri="{BB962C8B-B14F-4D97-AF65-F5344CB8AC3E}">
        <p14:creationId xmlns:p14="http://schemas.microsoft.com/office/powerpoint/2010/main" val="28860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1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1" nodeType="clickEffect">
                                  <p:stCondLst>
                                    <p:cond delay="0"/>
                                  </p:stCondLst>
                                  <p:childTnLst>
                                    <p:animMotion origin="layout" path="M -3.54167E-6 3.33333E-6 L -0.29778 -0.25394 " pathEditMode="relative" rAng="0" ptsTypes="AA">
                                      <p:cBhvr>
                                        <p:cTn id="27" dur="2000" fill="hold"/>
                                        <p:tgtEl>
                                          <p:spTgt spid="11"/>
                                        </p:tgtEl>
                                        <p:attrNameLst>
                                          <p:attrName>ppt_x</p:attrName>
                                          <p:attrName>ppt_y</p:attrName>
                                        </p:attrNameLst>
                                      </p:cBhvr>
                                      <p:rCtr x="-14896" y="-12708"/>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1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randombar(horizontal)">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11" grpId="1"/>
      <p:bldP spid="12" grpId="0"/>
      <p:bldP spid="22" grpId="0"/>
      <p:bldP spid="24" grpId="0"/>
      <p:bldP spid="25"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4648EB-35B1-4947-9B11-7705202D3836}"/>
              </a:ext>
            </a:extLst>
          </p:cNvPr>
          <p:cNvSpPr>
            <a:spLocks noGrp="1"/>
          </p:cNvSpPr>
          <p:nvPr>
            <p:ph type="body" sz="quarter" idx="12"/>
          </p:nvPr>
        </p:nvSpPr>
        <p:spPr>
          <a:xfrm>
            <a:off x="6231379" y="3863609"/>
            <a:ext cx="5649982" cy="917900"/>
          </a:xfrm>
        </p:spPr>
        <p:txBody>
          <a:bodyPr/>
          <a:lstStyle/>
          <a:p>
            <a:r>
              <a:rPr lang="en-GB" dirty="0"/>
              <a:t>Encryption in AWS</a:t>
            </a:r>
          </a:p>
        </p:txBody>
      </p:sp>
      <p:pic>
        <p:nvPicPr>
          <p:cNvPr id="8" name="Picture 7">
            <a:extLst>
              <a:ext uri="{FF2B5EF4-FFF2-40B4-BE49-F238E27FC236}">
                <a16:creationId xmlns:a16="http://schemas.microsoft.com/office/drawing/2014/main" id="{D7BC0BC1-5194-4F3B-9C06-A3F186A04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265" y="533612"/>
            <a:ext cx="3204210" cy="3204210"/>
          </a:xfrm>
          <a:prstGeom prst="rect">
            <a:avLst/>
          </a:prstGeom>
        </p:spPr>
      </p:pic>
    </p:spTree>
    <p:extLst>
      <p:ext uri="{BB962C8B-B14F-4D97-AF65-F5344CB8AC3E}">
        <p14:creationId xmlns:p14="http://schemas.microsoft.com/office/powerpoint/2010/main" val="532042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A42153C-3766-46C0-933A-20AC4E4EB02F}"/>
              </a:ext>
            </a:extLst>
          </p:cNvPr>
          <p:cNvSpPr/>
          <p:nvPr/>
        </p:nvSpPr>
        <p:spPr>
          <a:xfrm>
            <a:off x="4199683" y="1345618"/>
            <a:ext cx="1765300" cy="3413708"/>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Entry Point</a:t>
            </a:r>
          </a:p>
        </p:txBody>
      </p:sp>
      <p:sp>
        <p:nvSpPr>
          <p:cNvPr id="2" name="Text Placeholder 1">
            <a:extLst>
              <a:ext uri="{FF2B5EF4-FFF2-40B4-BE49-F238E27FC236}">
                <a16:creationId xmlns:a16="http://schemas.microsoft.com/office/drawing/2014/main" id="{DD95F7E9-F97C-4A25-8804-0BF84038A783}"/>
              </a:ext>
            </a:extLst>
          </p:cNvPr>
          <p:cNvSpPr>
            <a:spLocks noGrp="1"/>
          </p:cNvSpPr>
          <p:nvPr>
            <p:ph type="body" sz="quarter" idx="10"/>
          </p:nvPr>
        </p:nvSpPr>
        <p:spPr/>
        <p:txBody>
          <a:bodyPr/>
          <a:lstStyle/>
          <a:p>
            <a:r>
              <a:rPr lang="en-GB" dirty="0"/>
              <a:t>Encryption in Transit / Encryption at Rest </a:t>
            </a:r>
          </a:p>
        </p:txBody>
      </p:sp>
      <p:grpSp>
        <p:nvGrpSpPr>
          <p:cNvPr id="3" name="Group 2">
            <a:extLst>
              <a:ext uri="{FF2B5EF4-FFF2-40B4-BE49-F238E27FC236}">
                <a16:creationId xmlns:a16="http://schemas.microsoft.com/office/drawing/2014/main" id="{E5392222-C081-4D0C-91F5-55076235C869}"/>
              </a:ext>
            </a:extLst>
          </p:cNvPr>
          <p:cNvGrpSpPr/>
          <p:nvPr/>
        </p:nvGrpSpPr>
        <p:grpSpPr>
          <a:xfrm>
            <a:off x="3812798" y="922337"/>
            <a:ext cx="7327150" cy="5437188"/>
            <a:chOff x="3812798" y="922337"/>
            <a:chExt cx="7327150" cy="5437188"/>
          </a:xfrm>
        </p:grpSpPr>
        <p:sp>
          <p:nvSpPr>
            <p:cNvPr id="4" name="Rectangle 3">
              <a:extLst>
                <a:ext uri="{FF2B5EF4-FFF2-40B4-BE49-F238E27FC236}">
                  <a16:creationId xmlns:a16="http://schemas.microsoft.com/office/drawing/2014/main" id="{7DC8129D-6EEB-40FA-B915-5C555CE76553}"/>
                </a:ext>
              </a:extLst>
            </p:cNvPr>
            <p:cNvSpPr/>
            <p:nvPr/>
          </p:nvSpPr>
          <p:spPr>
            <a:xfrm>
              <a:off x="3812798" y="922337"/>
              <a:ext cx="7327150" cy="54371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AWS Cloud</a:t>
              </a:r>
            </a:p>
          </p:txBody>
        </p:sp>
        <p:pic>
          <p:nvPicPr>
            <p:cNvPr id="5" name="Graphic 5">
              <a:extLst>
                <a:ext uri="{FF2B5EF4-FFF2-40B4-BE49-F238E27FC236}">
                  <a16:creationId xmlns:a16="http://schemas.microsoft.com/office/drawing/2014/main" id="{95BBF3E3-543D-4AEC-B96D-ABB0FB662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2798" y="9223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a:extLst>
              <a:ext uri="{FF2B5EF4-FFF2-40B4-BE49-F238E27FC236}">
                <a16:creationId xmlns:a16="http://schemas.microsoft.com/office/drawing/2014/main" id="{C5CD2165-F3E2-476D-90AE-76D290D32462}"/>
              </a:ext>
            </a:extLst>
          </p:cNvPr>
          <p:cNvSpPr/>
          <p:nvPr/>
        </p:nvSpPr>
        <p:spPr>
          <a:xfrm>
            <a:off x="6641296" y="1345617"/>
            <a:ext cx="1765300" cy="3413708"/>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Frontend / Processing</a:t>
            </a:r>
          </a:p>
        </p:txBody>
      </p:sp>
      <p:grpSp>
        <p:nvGrpSpPr>
          <p:cNvPr id="6" name="Group 5">
            <a:extLst>
              <a:ext uri="{FF2B5EF4-FFF2-40B4-BE49-F238E27FC236}">
                <a16:creationId xmlns:a16="http://schemas.microsoft.com/office/drawing/2014/main" id="{2FE42677-EF8E-4AD6-9100-829CC576003D}"/>
              </a:ext>
            </a:extLst>
          </p:cNvPr>
          <p:cNvGrpSpPr/>
          <p:nvPr/>
        </p:nvGrpSpPr>
        <p:grpSpPr>
          <a:xfrm>
            <a:off x="4758397" y="1917741"/>
            <a:ext cx="631583" cy="2430078"/>
            <a:chOff x="4758397" y="1917741"/>
            <a:chExt cx="631583" cy="2430078"/>
          </a:xfrm>
        </p:grpSpPr>
        <p:grpSp>
          <p:nvGrpSpPr>
            <p:cNvPr id="78" name="Group 77">
              <a:extLst>
                <a:ext uri="{FF2B5EF4-FFF2-40B4-BE49-F238E27FC236}">
                  <a16:creationId xmlns:a16="http://schemas.microsoft.com/office/drawing/2014/main" id="{70EBC59D-6770-46D6-8619-6491995199E7}"/>
                </a:ext>
              </a:extLst>
            </p:cNvPr>
            <p:cNvGrpSpPr/>
            <p:nvPr/>
          </p:nvGrpSpPr>
          <p:grpSpPr>
            <a:xfrm>
              <a:off x="4877063" y="1917741"/>
              <a:ext cx="413447" cy="601625"/>
              <a:chOff x="5204930" y="2527341"/>
              <a:chExt cx="413447" cy="601625"/>
            </a:xfrm>
          </p:grpSpPr>
          <p:pic>
            <p:nvPicPr>
              <p:cNvPr id="14" name="Graphic 17">
                <a:extLst>
                  <a:ext uri="{FF2B5EF4-FFF2-40B4-BE49-F238E27FC236}">
                    <a16:creationId xmlns:a16="http://schemas.microsoft.com/office/drawing/2014/main" id="{A9FFE8D4-E3A0-48CD-AC74-30890ABCD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930" y="2527341"/>
                <a:ext cx="413447" cy="41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6104F0BA-B5FD-403A-94A8-F82AC5A9D4E8}"/>
                  </a:ext>
                </a:extLst>
              </p:cNvPr>
              <p:cNvSpPr txBox="1"/>
              <p:nvPr/>
            </p:nvSpPr>
            <p:spPr>
              <a:xfrm>
                <a:off x="5294143" y="2975078"/>
                <a:ext cx="240450"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ELB</a:t>
                </a:r>
                <a:endParaRPr kumimoji="0" lang="en-GB"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79" name="Group 78">
              <a:extLst>
                <a:ext uri="{FF2B5EF4-FFF2-40B4-BE49-F238E27FC236}">
                  <a16:creationId xmlns:a16="http://schemas.microsoft.com/office/drawing/2014/main" id="{E8A5F625-8B5A-4FAF-B31A-DEC06D6029E5}"/>
                </a:ext>
              </a:extLst>
            </p:cNvPr>
            <p:cNvGrpSpPr/>
            <p:nvPr/>
          </p:nvGrpSpPr>
          <p:grpSpPr>
            <a:xfrm>
              <a:off x="4844151" y="2845965"/>
              <a:ext cx="461665" cy="598718"/>
              <a:chOff x="5172018" y="3455565"/>
              <a:chExt cx="461665" cy="598718"/>
            </a:xfrm>
          </p:grpSpPr>
          <p:pic>
            <p:nvPicPr>
              <p:cNvPr id="28" name="Graphic 16">
                <a:extLst>
                  <a:ext uri="{FF2B5EF4-FFF2-40B4-BE49-F238E27FC236}">
                    <a16:creationId xmlns:a16="http://schemas.microsoft.com/office/drawing/2014/main" id="{A5220F94-1E30-2946-9A46-D4628BA89C1B}"/>
                  </a:ext>
                </a:extLst>
              </p:cNvPr>
              <p:cNvPicPr>
                <a:picLocks noChangeAspect="1"/>
              </p:cNvPicPr>
              <p:nvPr/>
            </p:nvPicPr>
            <p:blipFill>
              <a:blip r:embed="rId4"/>
              <a:stretch>
                <a:fillRect/>
              </a:stretch>
            </p:blipFill>
            <p:spPr>
              <a:xfrm>
                <a:off x="5197580" y="3455565"/>
                <a:ext cx="410540" cy="410540"/>
              </a:xfrm>
              <a:prstGeom prst="rect">
                <a:avLst/>
              </a:prstGeom>
            </p:spPr>
          </p:pic>
          <p:sp>
            <p:nvSpPr>
              <p:cNvPr id="35" name="TextBox 34">
                <a:extLst>
                  <a:ext uri="{FF2B5EF4-FFF2-40B4-BE49-F238E27FC236}">
                    <a16:creationId xmlns:a16="http://schemas.microsoft.com/office/drawing/2014/main" id="{1F26BB19-1F07-4030-9B14-73BE02896183}"/>
                  </a:ext>
                </a:extLst>
              </p:cNvPr>
              <p:cNvSpPr txBox="1"/>
              <p:nvPr/>
            </p:nvSpPr>
            <p:spPr>
              <a:xfrm>
                <a:off x="5172018" y="3900395"/>
                <a:ext cx="461665"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API GW</a:t>
                </a:r>
                <a:endParaRPr kumimoji="0" lang="en-GB"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pic>
          <p:nvPicPr>
            <p:cNvPr id="36" name="Graphic 19">
              <a:extLst>
                <a:ext uri="{FF2B5EF4-FFF2-40B4-BE49-F238E27FC236}">
                  <a16:creationId xmlns:a16="http://schemas.microsoft.com/office/drawing/2014/main" id="{BFB0CDDF-3769-4081-991B-8B44BED8F5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8126" y="3741315"/>
              <a:ext cx="412127" cy="41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C623DB4E-2E70-4B71-A14D-5C55DB72D504}"/>
                </a:ext>
              </a:extLst>
            </p:cNvPr>
            <p:cNvSpPr txBox="1"/>
            <p:nvPr/>
          </p:nvSpPr>
          <p:spPr>
            <a:xfrm>
              <a:off x="4758397" y="4193931"/>
              <a:ext cx="631583"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CloudFront</a:t>
              </a:r>
              <a:endParaRPr kumimoji="0" lang="en-GB"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42" name="Rectangle 41">
            <a:extLst>
              <a:ext uri="{FF2B5EF4-FFF2-40B4-BE49-F238E27FC236}">
                <a16:creationId xmlns:a16="http://schemas.microsoft.com/office/drawing/2014/main" id="{7F37A5BC-AC81-4954-B684-277E9445A39F}"/>
              </a:ext>
            </a:extLst>
          </p:cNvPr>
          <p:cNvSpPr/>
          <p:nvPr/>
        </p:nvSpPr>
        <p:spPr>
          <a:xfrm>
            <a:off x="9076086" y="1345616"/>
            <a:ext cx="1765300" cy="3413708"/>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a:t>
            </a:r>
          </a:p>
        </p:txBody>
      </p:sp>
      <p:cxnSp>
        <p:nvCxnSpPr>
          <p:cNvPr id="44" name="Straight Arrow Connector 43">
            <a:extLst>
              <a:ext uri="{FF2B5EF4-FFF2-40B4-BE49-F238E27FC236}">
                <a16:creationId xmlns:a16="http://schemas.microsoft.com/office/drawing/2014/main" id="{2945A304-C7D4-49D7-9F36-BFB75A5B7D10}"/>
              </a:ext>
            </a:extLst>
          </p:cNvPr>
          <p:cNvCxnSpPr>
            <a:cxnSpLocks/>
          </p:cNvCxnSpPr>
          <p:nvPr/>
        </p:nvCxnSpPr>
        <p:spPr>
          <a:xfrm flipV="1">
            <a:off x="5964983" y="2970239"/>
            <a:ext cx="676313" cy="1"/>
          </a:xfrm>
          <a:prstGeom prst="straightConnector1">
            <a:avLst/>
          </a:prstGeom>
          <a:ln w="28575">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82C67E15-6014-486F-9FFE-49DFF95DC8E7}"/>
              </a:ext>
            </a:extLst>
          </p:cNvPr>
          <p:cNvGrpSpPr/>
          <p:nvPr/>
        </p:nvGrpSpPr>
        <p:grpSpPr>
          <a:xfrm>
            <a:off x="7215368" y="1917742"/>
            <a:ext cx="617157" cy="2423879"/>
            <a:chOff x="7215368" y="1917742"/>
            <a:chExt cx="617157" cy="2423879"/>
          </a:xfrm>
        </p:grpSpPr>
        <p:grpSp>
          <p:nvGrpSpPr>
            <p:cNvPr id="76" name="Group 75">
              <a:extLst>
                <a:ext uri="{FF2B5EF4-FFF2-40B4-BE49-F238E27FC236}">
                  <a16:creationId xmlns:a16="http://schemas.microsoft.com/office/drawing/2014/main" id="{54E33F26-6F16-419A-949C-F439F16F9171}"/>
                </a:ext>
              </a:extLst>
            </p:cNvPr>
            <p:cNvGrpSpPr/>
            <p:nvPr/>
          </p:nvGrpSpPr>
          <p:grpSpPr>
            <a:xfrm>
              <a:off x="7215368" y="2845965"/>
              <a:ext cx="617157" cy="598718"/>
              <a:chOff x="7182421" y="3455565"/>
              <a:chExt cx="617157" cy="598718"/>
            </a:xfrm>
          </p:grpSpPr>
          <p:pic>
            <p:nvPicPr>
              <p:cNvPr id="45" name="Graphic 8">
                <a:extLst>
                  <a:ext uri="{FF2B5EF4-FFF2-40B4-BE49-F238E27FC236}">
                    <a16:creationId xmlns:a16="http://schemas.microsoft.com/office/drawing/2014/main" id="{DB4E8684-1925-448B-9E9D-26B7EA00AF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05" t="5813" r="6705" b="5813"/>
              <a:stretch/>
            </p:blipFill>
            <p:spPr bwMode="auto">
              <a:xfrm>
                <a:off x="7289870" y="3455565"/>
                <a:ext cx="402256" cy="4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9E62BE7F-3C87-426B-8B1D-36AFEBAF0478}"/>
                  </a:ext>
                </a:extLst>
              </p:cNvPr>
              <p:cNvSpPr txBox="1"/>
              <p:nvPr/>
            </p:nvSpPr>
            <p:spPr>
              <a:xfrm>
                <a:off x="7182421" y="3900395"/>
                <a:ext cx="617157"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Containers</a:t>
                </a:r>
                <a:endParaRPr kumimoji="0" lang="en-GB"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75" name="Group 74">
              <a:extLst>
                <a:ext uri="{FF2B5EF4-FFF2-40B4-BE49-F238E27FC236}">
                  <a16:creationId xmlns:a16="http://schemas.microsoft.com/office/drawing/2014/main" id="{CEE797A7-6ADF-4260-960F-67D3F070A92B}"/>
                </a:ext>
              </a:extLst>
            </p:cNvPr>
            <p:cNvGrpSpPr/>
            <p:nvPr/>
          </p:nvGrpSpPr>
          <p:grpSpPr>
            <a:xfrm>
              <a:off x="7303358" y="3742903"/>
              <a:ext cx="460062" cy="598718"/>
              <a:chOff x="7270411" y="4352503"/>
              <a:chExt cx="460062" cy="598718"/>
            </a:xfrm>
          </p:grpSpPr>
          <p:pic>
            <p:nvPicPr>
              <p:cNvPr id="47" name="Graphic 12">
                <a:extLst>
                  <a:ext uri="{FF2B5EF4-FFF2-40B4-BE49-F238E27FC236}">
                    <a16:creationId xmlns:a16="http://schemas.microsoft.com/office/drawing/2014/main" id="{7E2717F3-230D-42A0-A282-C2AAD1B0AA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4769" y="4352503"/>
                <a:ext cx="410540" cy="41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CB18B97F-3BD5-4308-A7BC-4A24FBDE2569}"/>
                  </a:ext>
                </a:extLst>
              </p:cNvPr>
              <p:cNvSpPr txBox="1"/>
              <p:nvPr/>
            </p:nvSpPr>
            <p:spPr>
              <a:xfrm>
                <a:off x="7270411" y="4797333"/>
                <a:ext cx="460062"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Lambda</a:t>
                </a:r>
                <a:endParaRPr kumimoji="0" lang="en-GB"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77" name="Group 76">
              <a:extLst>
                <a:ext uri="{FF2B5EF4-FFF2-40B4-BE49-F238E27FC236}">
                  <a16:creationId xmlns:a16="http://schemas.microsoft.com/office/drawing/2014/main" id="{FE7AC5C3-CE21-470D-9789-98B956D52A61}"/>
                </a:ext>
              </a:extLst>
            </p:cNvPr>
            <p:cNvGrpSpPr/>
            <p:nvPr/>
          </p:nvGrpSpPr>
          <p:grpSpPr>
            <a:xfrm>
              <a:off x="7317223" y="1917742"/>
              <a:ext cx="413446" cy="598174"/>
              <a:chOff x="7284276" y="2527342"/>
              <a:chExt cx="413446" cy="598174"/>
            </a:xfrm>
          </p:grpSpPr>
          <p:sp>
            <p:nvSpPr>
              <p:cNvPr id="24" name="TextBox 23">
                <a:extLst>
                  <a:ext uri="{FF2B5EF4-FFF2-40B4-BE49-F238E27FC236}">
                    <a16:creationId xmlns:a16="http://schemas.microsoft.com/office/drawing/2014/main" id="{E9F0A70F-A72B-4022-AD2A-FAB90C8289C6}"/>
                  </a:ext>
                </a:extLst>
              </p:cNvPr>
              <p:cNvSpPr txBox="1"/>
              <p:nvPr/>
            </p:nvSpPr>
            <p:spPr>
              <a:xfrm>
                <a:off x="7374268" y="2971628"/>
                <a:ext cx="248466"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EC2</a:t>
                </a:r>
                <a:endParaRPr kumimoji="0" lang="en-GB"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9" name="Graphic 23">
                <a:extLst>
                  <a:ext uri="{FF2B5EF4-FFF2-40B4-BE49-F238E27FC236}">
                    <a16:creationId xmlns:a16="http://schemas.microsoft.com/office/drawing/2014/main" id="{846A697C-9DFC-48E0-A5BA-B103835D42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4276" y="2527342"/>
                <a:ext cx="413446" cy="41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 name="Group 7">
            <a:extLst>
              <a:ext uri="{FF2B5EF4-FFF2-40B4-BE49-F238E27FC236}">
                <a16:creationId xmlns:a16="http://schemas.microsoft.com/office/drawing/2014/main" id="{0A99531B-DE1A-4B45-895D-E69FB2003FE8}"/>
              </a:ext>
            </a:extLst>
          </p:cNvPr>
          <p:cNvGrpSpPr/>
          <p:nvPr/>
        </p:nvGrpSpPr>
        <p:grpSpPr>
          <a:xfrm>
            <a:off x="9164358" y="1915251"/>
            <a:ext cx="1646651" cy="2487321"/>
            <a:chOff x="9164358" y="1915251"/>
            <a:chExt cx="1646651" cy="2487321"/>
          </a:xfrm>
        </p:grpSpPr>
        <p:grpSp>
          <p:nvGrpSpPr>
            <p:cNvPr id="71" name="Group 70">
              <a:extLst>
                <a:ext uri="{FF2B5EF4-FFF2-40B4-BE49-F238E27FC236}">
                  <a16:creationId xmlns:a16="http://schemas.microsoft.com/office/drawing/2014/main" id="{02E64A7A-9C2A-4634-B810-D76AEB6522A1}"/>
                </a:ext>
              </a:extLst>
            </p:cNvPr>
            <p:cNvGrpSpPr/>
            <p:nvPr/>
          </p:nvGrpSpPr>
          <p:grpSpPr>
            <a:xfrm>
              <a:off x="9309760" y="3741316"/>
              <a:ext cx="512666" cy="661256"/>
              <a:chOff x="1643614" y="1541767"/>
              <a:chExt cx="512666" cy="661256"/>
            </a:xfrm>
          </p:grpSpPr>
          <p:pic>
            <p:nvPicPr>
              <p:cNvPr id="54" name="Graphic 19">
                <a:extLst>
                  <a:ext uri="{FF2B5EF4-FFF2-40B4-BE49-F238E27FC236}">
                    <a16:creationId xmlns:a16="http://schemas.microsoft.com/office/drawing/2014/main" id="{69C95972-7961-4A4D-ACAC-C40E40E506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3224" y="1541767"/>
                <a:ext cx="413447" cy="41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1">
                <a:extLst>
                  <a:ext uri="{FF2B5EF4-FFF2-40B4-BE49-F238E27FC236}">
                    <a16:creationId xmlns:a16="http://schemas.microsoft.com/office/drawing/2014/main" id="{B55F280A-84D2-4F31-A8EC-46FFB30A3783}"/>
                  </a:ext>
                </a:extLst>
              </p:cNvPr>
              <p:cNvSpPr txBox="1">
                <a:spLocks noChangeArrowheads="1"/>
              </p:cNvSpPr>
              <p:nvPr/>
            </p:nvSpPr>
            <p:spPr bwMode="auto">
              <a:xfrm>
                <a:off x="1643614" y="1956802"/>
                <a:ext cx="5126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EFS</a:t>
                </a:r>
              </a:p>
            </p:txBody>
          </p:sp>
        </p:grpSp>
        <p:grpSp>
          <p:nvGrpSpPr>
            <p:cNvPr id="70" name="Group 69">
              <a:extLst>
                <a:ext uri="{FF2B5EF4-FFF2-40B4-BE49-F238E27FC236}">
                  <a16:creationId xmlns:a16="http://schemas.microsoft.com/office/drawing/2014/main" id="{860D02A3-6CBD-449D-9209-A1C3A6A91021}"/>
                </a:ext>
              </a:extLst>
            </p:cNvPr>
            <p:cNvGrpSpPr/>
            <p:nvPr/>
          </p:nvGrpSpPr>
          <p:grpSpPr>
            <a:xfrm>
              <a:off x="10135379" y="3741316"/>
              <a:ext cx="473472" cy="661256"/>
              <a:chOff x="2406858" y="1543083"/>
              <a:chExt cx="473472" cy="661256"/>
            </a:xfrm>
          </p:grpSpPr>
          <p:pic>
            <p:nvPicPr>
              <p:cNvPr id="56" name="Graphic 18">
                <a:extLst>
                  <a:ext uri="{FF2B5EF4-FFF2-40B4-BE49-F238E27FC236}">
                    <a16:creationId xmlns:a16="http://schemas.microsoft.com/office/drawing/2014/main" id="{571A056C-8406-49D4-967E-197E1D31BE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6871" y="1543083"/>
                <a:ext cx="413447" cy="41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2">
                <a:extLst>
                  <a:ext uri="{FF2B5EF4-FFF2-40B4-BE49-F238E27FC236}">
                    <a16:creationId xmlns:a16="http://schemas.microsoft.com/office/drawing/2014/main" id="{19807255-96B1-4633-A116-0826581299C7}"/>
                  </a:ext>
                </a:extLst>
              </p:cNvPr>
              <p:cNvSpPr txBox="1">
                <a:spLocks noChangeArrowheads="1"/>
              </p:cNvSpPr>
              <p:nvPr/>
            </p:nvSpPr>
            <p:spPr bwMode="auto">
              <a:xfrm>
                <a:off x="2406858" y="1958118"/>
                <a:ext cx="4734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FSx</a:t>
                </a:r>
              </a:p>
            </p:txBody>
          </p:sp>
        </p:grpSp>
        <p:grpSp>
          <p:nvGrpSpPr>
            <p:cNvPr id="73" name="Group 72">
              <a:extLst>
                <a:ext uri="{FF2B5EF4-FFF2-40B4-BE49-F238E27FC236}">
                  <a16:creationId xmlns:a16="http://schemas.microsoft.com/office/drawing/2014/main" id="{3608197A-26CE-415E-BE35-56FA12850479}"/>
                </a:ext>
              </a:extLst>
            </p:cNvPr>
            <p:cNvGrpSpPr/>
            <p:nvPr/>
          </p:nvGrpSpPr>
          <p:grpSpPr>
            <a:xfrm>
              <a:off x="9355067" y="1915251"/>
              <a:ext cx="422054" cy="664431"/>
              <a:chOff x="1688920" y="4179974"/>
              <a:chExt cx="422054" cy="664431"/>
            </a:xfrm>
          </p:grpSpPr>
          <p:pic>
            <p:nvPicPr>
              <p:cNvPr id="58" name="Graphic 8">
                <a:extLst>
                  <a:ext uri="{FF2B5EF4-FFF2-40B4-BE49-F238E27FC236}">
                    <a16:creationId xmlns:a16="http://schemas.microsoft.com/office/drawing/2014/main" id="{0388C0D4-4C7A-4643-96E9-2B571B8971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3224" y="4179974"/>
                <a:ext cx="413447" cy="41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9">
                <a:extLst>
                  <a:ext uri="{FF2B5EF4-FFF2-40B4-BE49-F238E27FC236}">
                    <a16:creationId xmlns:a16="http://schemas.microsoft.com/office/drawing/2014/main" id="{B74193F7-D2A4-4A73-8AA6-BF61B1B69D2A}"/>
                  </a:ext>
                </a:extLst>
              </p:cNvPr>
              <p:cNvSpPr txBox="1">
                <a:spLocks noChangeArrowheads="1"/>
              </p:cNvSpPr>
              <p:nvPr/>
            </p:nvSpPr>
            <p:spPr bwMode="auto">
              <a:xfrm>
                <a:off x="1688920" y="4598184"/>
                <a:ext cx="42205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S3</a:t>
                </a:r>
              </a:p>
            </p:txBody>
          </p:sp>
        </p:grpSp>
        <p:grpSp>
          <p:nvGrpSpPr>
            <p:cNvPr id="74" name="Group 73">
              <a:extLst>
                <a:ext uri="{FF2B5EF4-FFF2-40B4-BE49-F238E27FC236}">
                  <a16:creationId xmlns:a16="http://schemas.microsoft.com/office/drawing/2014/main" id="{D5A8B151-943D-44AD-AF47-5D9FDD11E994}"/>
                </a:ext>
              </a:extLst>
            </p:cNvPr>
            <p:cNvGrpSpPr/>
            <p:nvPr/>
          </p:nvGrpSpPr>
          <p:grpSpPr>
            <a:xfrm>
              <a:off x="10071180" y="1915251"/>
              <a:ext cx="609600" cy="659669"/>
              <a:chOff x="1595147" y="5504951"/>
              <a:chExt cx="609600" cy="659669"/>
            </a:xfrm>
          </p:grpSpPr>
          <p:pic>
            <p:nvPicPr>
              <p:cNvPr id="60" name="Graphic 48">
                <a:extLst>
                  <a:ext uri="{FF2B5EF4-FFF2-40B4-BE49-F238E27FC236}">
                    <a16:creationId xmlns:a16="http://schemas.microsoft.com/office/drawing/2014/main" id="{205E902C-0102-4A8F-BA98-41A10C6AF9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3224" y="5504951"/>
                <a:ext cx="413447" cy="41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44">
                <a:extLst>
                  <a:ext uri="{FF2B5EF4-FFF2-40B4-BE49-F238E27FC236}">
                    <a16:creationId xmlns:a16="http://schemas.microsoft.com/office/drawing/2014/main" id="{D852BD75-6B11-40DE-9CB5-0F11A35E6A75}"/>
                  </a:ext>
                </a:extLst>
              </p:cNvPr>
              <p:cNvSpPr txBox="1">
                <a:spLocks noChangeArrowheads="1"/>
              </p:cNvSpPr>
              <p:nvPr/>
            </p:nvSpPr>
            <p:spPr bwMode="auto">
              <a:xfrm>
                <a:off x="1595147" y="5918399"/>
                <a:ext cx="609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Glacier</a:t>
                </a:r>
              </a:p>
            </p:txBody>
          </p:sp>
        </p:grpSp>
        <p:grpSp>
          <p:nvGrpSpPr>
            <p:cNvPr id="69" name="Group 68">
              <a:extLst>
                <a:ext uri="{FF2B5EF4-FFF2-40B4-BE49-F238E27FC236}">
                  <a16:creationId xmlns:a16="http://schemas.microsoft.com/office/drawing/2014/main" id="{6C0064AE-B6DA-4DB7-B7C7-D6D6FDA81BDF}"/>
                </a:ext>
              </a:extLst>
            </p:cNvPr>
            <p:cNvGrpSpPr/>
            <p:nvPr/>
          </p:nvGrpSpPr>
          <p:grpSpPr>
            <a:xfrm>
              <a:off x="9933221" y="2845965"/>
              <a:ext cx="877788" cy="659669"/>
              <a:chOff x="2143085" y="3030524"/>
              <a:chExt cx="877788" cy="659669"/>
            </a:xfrm>
          </p:grpSpPr>
          <p:pic>
            <p:nvPicPr>
              <p:cNvPr id="63" name="Graphic 23">
                <a:extLst>
                  <a:ext uri="{FF2B5EF4-FFF2-40B4-BE49-F238E27FC236}">
                    <a16:creationId xmlns:a16="http://schemas.microsoft.com/office/drawing/2014/main" id="{ECB4C3AC-90E5-46C5-BE82-87C32864C0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75256" y="3030524"/>
                <a:ext cx="413447" cy="41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2">
                <a:extLst>
                  <a:ext uri="{FF2B5EF4-FFF2-40B4-BE49-F238E27FC236}">
                    <a16:creationId xmlns:a16="http://schemas.microsoft.com/office/drawing/2014/main" id="{D0D8BDFD-1CC9-4B06-8CFD-C5E39757DB13}"/>
                  </a:ext>
                </a:extLst>
              </p:cNvPr>
              <p:cNvSpPr txBox="1">
                <a:spLocks noChangeArrowheads="1"/>
              </p:cNvSpPr>
              <p:nvPr/>
            </p:nvSpPr>
            <p:spPr bwMode="auto">
              <a:xfrm>
                <a:off x="2143085" y="3443972"/>
                <a:ext cx="8777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DynamoDB</a:t>
                </a:r>
              </a:p>
            </p:txBody>
          </p:sp>
        </p:grpSp>
        <p:grpSp>
          <p:nvGrpSpPr>
            <p:cNvPr id="81" name="Group 80">
              <a:extLst>
                <a:ext uri="{FF2B5EF4-FFF2-40B4-BE49-F238E27FC236}">
                  <a16:creationId xmlns:a16="http://schemas.microsoft.com/office/drawing/2014/main" id="{36AD78FF-136F-45B6-B22F-2E00762458A4}"/>
                </a:ext>
              </a:extLst>
            </p:cNvPr>
            <p:cNvGrpSpPr/>
            <p:nvPr/>
          </p:nvGrpSpPr>
          <p:grpSpPr>
            <a:xfrm>
              <a:off x="9164358" y="2844045"/>
              <a:ext cx="803469" cy="661589"/>
              <a:chOff x="8696000" y="3453645"/>
              <a:chExt cx="803469" cy="661589"/>
            </a:xfrm>
          </p:grpSpPr>
          <p:pic>
            <p:nvPicPr>
              <p:cNvPr id="62" name="Graphic 7">
                <a:extLst>
                  <a:ext uri="{FF2B5EF4-FFF2-40B4-BE49-F238E27FC236}">
                    <a16:creationId xmlns:a16="http://schemas.microsoft.com/office/drawing/2014/main" id="{D6A7DA74-3745-4DAC-B7D6-994FF27DC6A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491" t="5224" r="5491" b="5224"/>
              <a:stretch/>
            </p:blipFill>
            <p:spPr bwMode="auto">
              <a:xfrm>
                <a:off x="8891012" y="3453645"/>
                <a:ext cx="413447" cy="41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9">
                <a:extLst>
                  <a:ext uri="{FF2B5EF4-FFF2-40B4-BE49-F238E27FC236}">
                    <a16:creationId xmlns:a16="http://schemas.microsoft.com/office/drawing/2014/main" id="{638DA627-8239-4173-932F-5CBCE4722399}"/>
                  </a:ext>
                </a:extLst>
              </p:cNvPr>
              <p:cNvSpPr txBox="1">
                <a:spLocks noChangeArrowheads="1"/>
              </p:cNvSpPr>
              <p:nvPr/>
            </p:nvSpPr>
            <p:spPr bwMode="auto">
              <a:xfrm>
                <a:off x="8696000" y="3869013"/>
                <a:ext cx="8034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Databases</a:t>
                </a:r>
              </a:p>
            </p:txBody>
          </p:sp>
        </p:grpSp>
      </p:grpSp>
      <p:cxnSp>
        <p:nvCxnSpPr>
          <p:cNvPr id="84" name="Straight Arrow Connector 83">
            <a:extLst>
              <a:ext uri="{FF2B5EF4-FFF2-40B4-BE49-F238E27FC236}">
                <a16:creationId xmlns:a16="http://schemas.microsoft.com/office/drawing/2014/main" id="{A4753752-0A49-4FFF-B479-32E2BAF7A76F}"/>
              </a:ext>
            </a:extLst>
          </p:cNvPr>
          <p:cNvCxnSpPr>
            <a:cxnSpLocks/>
          </p:cNvCxnSpPr>
          <p:nvPr/>
        </p:nvCxnSpPr>
        <p:spPr>
          <a:xfrm flipV="1">
            <a:off x="8406596" y="2970239"/>
            <a:ext cx="669490" cy="1"/>
          </a:xfrm>
          <a:prstGeom prst="straightConnector1">
            <a:avLst/>
          </a:prstGeom>
          <a:ln w="28575">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0CA48CEC-9834-4F79-BACC-EAF9D119466F}"/>
              </a:ext>
            </a:extLst>
          </p:cNvPr>
          <p:cNvGrpSpPr/>
          <p:nvPr/>
        </p:nvGrpSpPr>
        <p:grpSpPr>
          <a:xfrm>
            <a:off x="1696747" y="2242842"/>
            <a:ext cx="2077951" cy="646826"/>
            <a:chOff x="1696747" y="2242842"/>
            <a:chExt cx="2077951" cy="646826"/>
          </a:xfrm>
        </p:grpSpPr>
        <p:sp>
          <p:nvSpPr>
            <p:cNvPr id="105" name="TextBox 104">
              <a:extLst>
                <a:ext uri="{FF2B5EF4-FFF2-40B4-BE49-F238E27FC236}">
                  <a16:creationId xmlns:a16="http://schemas.microsoft.com/office/drawing/2014/main" id="{5890658C-992B-4BF9-8810-50BE0079F50B}"/>
                </a:ext>
              </a:extLst>
            </p:cNvPr>
            <p:cNvSpPr txBox="1"/>
            <p:nvPr/>
          </p:nvSpPr>
          <p:spPr>
            <a:xfrm>
              <a:off x="3114004" y="2515916"/>
              <a:ext cx="660694" cy="307777"/>
            </a:xfrm>
            <a:prstGeom prst="rect">
              <a:avLst/>
            </a:prstGeom>
            <a:solidFill>
              <a:schemeClr val="bg1"/>
            </a:solidFill>
            <a:ln w="12700">
              <a:noFill/>
              <a:prstDash val="solid"/>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BF0816"/>
                  </a:solidFill>
                  <a:effectLst/>
                  <a:uLnTx/>
                  <a:uFillTx/>
                  <a:latin typeface="Calibri" panose="020F0502020204030204"/>
                  <a:ea typeface="+mn-ea"/>
                  <a:cs typeface="Arial" panose="020B0604020202020204" pitchFamily="34" charset="0"/>
                </a:rPr>
                <a:t>Encryption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BF0816"/>
                  </a:solidFill>
                  <a:effectLst/>
                  <a:uLnTx/>
                  <a:uFillTx/>
                  <a:latin typeface="Calibri" panose="020F0502020204030204"/>
                  <a:ea typeface="+mn-ea"/>
                  <a:cs typeface="Arial" panose="020B0604020202020204" pitchFamily="34" charset="0"/>
                </a:rPr>
                <a:t>in Transit</a:t>
              </a:r>
              <a:endParaRPr kumimoji="0" lang="en-GB" sz="1000" b="0" i="0" u="none" strike="noStrike" kern="1200" cap="none" spc="0" normalizeH="0" baseline="0" noProof="0" dirty="0">
                <a:ln>
                  <a:noFill/>
                </a:ln>
                <a:solidFill>
                  <a:srgbClr val="BF0816"/>
                </a:solidFill>
                <a:effectLst/>
                <a:uLnTx/>
                <a:uFillTx/>
                <a:latin typeface="Calibri" panose="020F0502020204030204"/>
                <a:ea typeface="+mn-ea"/>
                <a:cs typeface="Arial" panose="020B0604020202020204" pitchFamily="34" charset="0"/>
              </a:endParaRPr>
            </a:p>
          </p:txBody>
        </p:sp>
        <p:pic>
          <p:nvPicPr>
            <p:cNvPr id="104" name="Graphic 45">
              <a:extLst>
                <a:ext uri="{FF2B5EF4-FFF2-40B4-BE49-F238E27FC236}">
                  <a16:creationId xmlns:a16="http://schemas.microsoft.com/office/drawing/2014/main" id="{70ABED5B-2EA0-4F55-AB06-C5A0CFF507CE}"/>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27604" b="81250" l="29167" r="69792">
                          <a14:foregroundMark x1="33333" y1="47917" x2="58333" y2="48438"/>
                          <a14:foregroundMark x1="57813" y1="32292" x2="59896" y2="45833"/>
                          <a14:foregroundMark x1="30729" y1="56771" x2="29688" y2="71875"/>
                          <a14:foregroundMark x1="35938" y1="81250" x2="69792" y2="80729"/>
                          <a14:foregroundMark x1="45833" y1="27604" x2="40104" y2="34896"/>
                        </a14:backgroundRemoval>
                      </a14:imgEffect>
                    </a14:imgLayer>
                  </a14:imgProps>
                </a:ext>
                <a:ext uri="{28A0092B-C50C-407E-A947-70E740481C1C}">
                  <a14:useLocalDpi xmlns:a14="http://schemas.microsoft.com/office/drawing/2010/main" val="0"/>
                </a:ext>
              </a:extLst>
            </a:blip>
            <a:srcRect l="24353" t="24155" r="25987" b="15853"/>
            <a:stretch/>
          </p:blipFill>
          <p:spPr bwMode="auto">
            <a:xfrm>
              <a:off x="1696747" y="2649851"/>
              <a:ext cx="198514" cy="23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45">
              <a:extLst>
                <a:ext uri="{FF2B5EF4-FFF2-40B4-BE49-F238E27FC236}">
                  <a16:creationId xmlns:a16="http://schemas.microsoft.com/office/drawing/2014/main" id="{A037E2E3-4B25-45CE-B380-C5EF9173074F}"/>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27604" b="81250" l="29167" r="69792">
                          <a14:foregroundMark x1="33333" y1="47917" x2="58333" y2="48438"/>
                          <a14:foregroundMark x1="57813" y1="32292" x2="59896" y2="45833"/>
                          <a14:foregroundMark x1="30729" y1="56771" x2="29688" y2="71875"/>
                          <a14:foregroundMark x1="35938" y1="81250" x2="69792" y2="80729"/>
                          <a14:foregroundMark x1="45833" y1="27604" x2="40104" y2="34896"/>
                        </a14:backgroundRemoval>
                      </a14:imgEffect>
                    </a14:imgLayer>
                  </a14:imgProps>
                </a:ext>
                <a:ext uri="{28A0092B-C50C-407E-A947-70E740481C1C}">
                  <a14:useLocalDpi xmlns:a14="http://schemas.microsoft.com/office/drawing/2010/main" val="0"/>
                </a:ext>
              </a:extLst>
            </a:blip>
            <a:srcRect l="24353" t="24155" r="25987" b="15853"/>
            <a:stretch/>
          </p:blipFill>
          <p:spPr bwMode="auto">
            <a:xfrm>
              <a:off x="3335546" y="2242842"/>
              <a:ext cx="198514" cy="23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0" name="TextBox 119">
            <a:extLst>
              <a:ext uri="{FF2B5EF4-FFF2-40B4-BE49-F238E27FC236}">
                <a16:creationId xmlns:a16="http://schemas.microsoft.com/office/drawing/2014/main" id="{294CD619-51D9-4AD4-8DC1-D09408C20233}"/>
              </a:ext>
            </a:extLst>
          </p:cNvPr>
          <p:cNvSpPr txBox="1"/>
          <p:nvPr/>
        </p:nvSpPr>
        <p:spPr>
          <a:xfrm>
            <a:off x="9454979" y="4518238"/>
            <a:ext cx="1025696" cy="442035"/>
          </a:xfrm>
          <a:prstGeom prst="rect">
            <a:avLst/>
          </a:prstGeom>
          <a:solidFill>
            <a:schemeClr val="bg1"/>
          </a:solidFill>
          <a:ln w="12700">
            <a:solidFill>
              <a:srgbClr val="BF0816"/>
            </a:solidFill>
            <a:prstDash val="solid"/>
          </a:ln>
        </p:spPr>
        <p:txBody>
          <a:bodyPr wrap="square" lIns="0" tIns="36000" rIns="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F0816"/>
                </a:solidFill>
                <a:effectLst/>
                <a:uLnTx/>
                <a:uFillTx/>
                <a:latin typeface="Calibri" panose="020F0502020204030204"/>
                <a:ea typeface="+mn-ea"/>
                <a:cs typeface="Arial" panose="020B0604020202020204" pitchFamily="34" charset="0"/>
              </a:rPr>
              <a:t>Encryption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F0816"/>
                </a:solidFill>
                <a:effectLst/>
                <a:uLnTx/>
                <a:uFillTx/>
                <a:latin typeface="Calibri" panose="020F0502020204030204"/>
                <a:ea typeface="+mn-ea"/>
                <a:cs typeface="Arial" panose="020B0604020202020204" pitchFamily="34" charset="0"/>
              </a:rPr>
              <a:t>at Rest</a:t>
            </a:r>
            <a:endParaRPr kumimoji="0" lang="en-GB" sz="1200" b="0" i="0" u="none" strike="noStrike" kern="1200" cap="none" spc="0" normalizeH="0" baseline="0" noProof="0" dirty="0">
              <a:ln>
                <a:noFill/>
              </a:ln>
              <a:solidFill>
                <a:srgbClr val="BF0816"/>
              </a:solidFill>
              <a:effectLst/>
              <a:uLnTx/>
              <a:uFillTx/>
              <a:latin typeface="Calibri" panose="020F0502020204030204"/>
              <a:ea typeface="+mn-ea"/>
              <a:cs typeface="Arial" panose="020B0604020202020204" pitchFamily="34" charset="0"/>
            </a:endParaRPr>
          </a:p>
        </p:txBody>
      </p:sp>
      <p:grpSp>
        <p:nvGrpSpPr>
          <p:cNvPr id="130" name="Group 129">
            <a:extLst>
              <a:ext uri="{FF2B5EF4-FFF2-40B4-BE49-F238E27FC236}">
                <a16:creationId xmlns:a16="http://schemas.microsoft.com/office/drawing/2014/main" id="{306485BE-C641-407F-A4FC-644E70CD8601}"/>
              </a:ext>
            </a:extLst>
          </p:cNvPr>
          <p:cNvGrpSpPr/>
          <p:nvPr/>
        </p:nvGrpSpPr>
        <p:grpSpPr>
          <a:xfrm>
            <a:off x="4253398" y="5272431"/>
            <a:ext cx="1657870" cy="1054979"/>
            <a:chOff x="3752229" y="5452895"/>
            <a:chExt cx="1657870" cy="1054979"/>
          </a:xfrm>
        </p:grpSpPr>
        <p:pic>
          <p:nvPicPr>
            <p:cNvPr id="121" name="Graphic 20">
              <a:extLst>
                <a:ext uri="{FF2B5EF4-FFF2-40B4-BE49-F238E27FC236}">
                  <a16:creationId xmlns:a16="http://schemas.microsoft.com/office/drawing/2014/main" id="{2E49CD0F-3971-4D0E-8DFD-24E5FE8D26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74014" y="5452895"/>
              <a:ext cx="595250" cy="5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2">
              <a:extLst>
                <a:ext uri="{FF2B5EF4-FFF2-40B4-BE49-F238E27FC236}">
                  <a16:creationId xmlns:a16="http://schemas.microsoft.com/office/drawing/2014/main" id="{4F60E60D-0B18-4B23-990A-38E84A7977F0}"/>
                </a:ext>
              </a:extLst>
            </p:cNvPr>
            <p:cNvSpPr txBox="1">
              <a:spLocks noChangeArrowheads="1"/>
            </p:cNvSpPr>
            <p:nvPr/>
          </p:nvSpPr>
          <p:spPr bwMode="auto">
            <a:xfrm>
              <a:off x="3752229" y="6046209"/>
              <a:ext cx="1657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AWS Certificate</a:t>
              </a:r>
              <a:b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b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Manager</a:t>
              </a:r>
            </a:p>
          </p:txBody>
        </p:sp>
      </p:grpSp>
      <p:grpSp>
        <p:nvGrpSpPr>
          <p:cNvPr id="134" name="Group 133">
            <a:extLst>
              <a:ext uri="{FF2B5EF4-FFF2-40B4-BE49-F238E27FC236}">
                <a16:creationId xmlns:a16="http://schemas.microsoft.com/office/drawing/2014/main" id="{9E3DC1B9-B949-4DC8-829B-6AFDF0ECDBB5}"/>
              </a:ext>
            </a:extLst>
          </p:cNvPr>
          <p:cNvGrpSpPr/>
          <p:nvPr/>
        </p:nvGrpSpPr>
        <p:grpSpPr>
          <a:xfrm>
            <a:off x="8947528" y="5270844"/>
            <a:ext cx="2041464" cy="1056566"/>
            <a:chOff x="8445562" y="5248854"/>
            <a:chExt cx="2041464" cy="1056566"/>
          </a:xfrm>
        </p:grpSpPr>
        <p:pic>
          <p:nvPicPr>
            <p:cNvPr id="127" name="Graphic 7">
              <a:extLst>
                <a:ext uri="{FF2B5EF4-FFF2-40B4-BE49-F238E27FC236}">
                  <a16:creationId xmlns:a16="http://schemas.microsoft.com/office/drawing/2014/main" id="{E6A9AF1B-6456-4546-8A86-880E40C0D00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67875" y="5248854"/>
              <a:ext cx="595250" cy="5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9">
              <a:extLst>
                <a:ext uri="{FF2B5EF4-FFF2-40B4-BE49-F238E27FC236}">
                  <a16:creationId xmlns:a16="http://schemas.microsoft.com/office/drawing/2014/main" id="{039CE2A3-6FB7-43D6-B9D8-562DE49AD542}"/>
                </a:ext>
              </a:extLst>
            </p:cNvPr>
            <p:cNvSpPr txBox="1">
              <a:spLocks noChangeArrowheads="1"/>
            </p:cNvSpPr>
            <p:nvPr/>
          </p:nvSpPr>
          <p:spPr bwMode="auto">
            <a:xfrm>
              <a:off x="8445562" y="5843755"/>
              <a:ext cx="20414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AWS Key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Management Service</a:t>
              </a:r>
            </a:p>
          </p:txBody>
        </p:sp>
      </p:grpSp>
      <p:grpSp>
        <p:nvGrpSpPr>
          <p:cNvPr id="12" name="Group 11">
            <a:extLst>
              <a:ext uri="{FF2B5EF4-FFF2-40B4-BE49-F238E27FC236}">
                <a16:creationId xmlns:a16="http://schemas.microsoft.com/office/drawing/2014/main" id="{6791A82D-C53C-4E5F-BF8C-FF59CC481450}"/>
              </a:ext>
            </a:extLst>
          </p:cNvPr>
          <p:cNvGrpSpPr/>
          <p:nvPr/>
        </p:nvGrpSpPr>
        <p:grpSpPr>
          <a:xfrm>
            <a:off x="858245" y="2340794"/>
            <a:ext cx="3341438" cy="1066149"/>
            <a:chOff x="858245" y="2340794"/>
            <a:chExt cx="3341438" cy="1066149"/>
          </a:xfrm>
        </p:grpSpPr>
        <p:sp>
          <p:nvSpPr>
            <p:cNvPr id="123" name="TextBox 17">
              <a:extLst>
                <a:ext uri="{FF2B5EF4-FFF2-40B4-BE49-F238E27FC236}">
                  <a16:creationId xmlns:a16="http://schemas.microsoft.com/office/drawing/2014/main" id="{BAA55528-683C-497A-8AA7-CCECE2DE8A6E}"/>
                </a:ext>
              </a:extLst>
            </p:cNvPr>
            <p:cNvSpPr txBox="1">
              <a:spLocks noChangeArrowheads="1"/>
            </p:cNvSpPr>
            <p:nvPr/>
          </p:nvSpPr>
          <p:spPr bwMode="auto">
            <a:xfrm>
              <a:off x="2020383" y="2340794"/>
              <a:ext cx="892096"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Internet</a:t>
              </a:r>
            </a:p>
          </p:txBody>
        </p:sp>
        <p:grpSp>
          <p:nvGrpSpPr>
            <p:cNvPr id="9" name="Group 8">
              <a:extLst>
                <a:ext uri="{FF2B5EF4-FFF2-40B4-BE49-F238E27FC236}">
                  <a16:creationId xmlns:a16="http://schemas.microsoft.com/office/drawing/2014/main" id="{536280B9-70B3-4A07-9457-355741ACEE98}"/>
                </a:ext>
              </a:extLst>
            </p:cNvPr>
            <p:cNvGrpSpPr/>
            <p:nvPr/>
          </p:nvGrpSpPr>
          <p:grpSpPr>
            <a:xfrm>
              <a:off x="858245" y="2508247"/>
              <a:ext cx="3341438" cy="898696"/>
              <a:chOff x="858245" y="2508247"/>
              <a:chExt cx="3341438" cy="898696"/>
            </a:xfrm>
          </p:grpSpPr>
          <p:cxnSp>
            <p:nvCxnSpPr>
              <p:cNvPr id="103" name="Straight Arrow Connector 102">
                <a:extLst>
                  <a:ext uri="{FF2B5EF4-FFF2-40B4-BE49-F238E27FC236}">
                    <a16:creationId xmlns:a16="http://schemas.microsoft.com/office/drawing/2014/main" id="{CAB84D89-7FFE-4611-852F-1A98D52D0ED0}"/>
                  </a:ext>
                </a:extLst>
              </p:cNvPr>
              <p:cNvCxnSpPr>
                <a:cxnSpLocks/>
              </p:cNvCxnSpPr>
              <p:nvPr/>
            </p:nvCxnSpPr>
            <p:spPr>
              <a:xfrm>
                <a:off x="1518949" y="2970239"/>
                <a:ext cx="2680734" cy="0"/>
              </a:xfrm>
              <a:prstGeom prst="straightConnector1">
                <a:avLst/>
              </a:prstGeom>
              <a:ln w="28575">
                <a:solidFill>
                  <a:srgbClr val="BF0816"/>
                </a:solidFill>
                <a:headEnd type="none"/>
                <a:tailEnd type="triangle" w="lg" len="med"/>
              </a:ln>
            </p:spPr>
            <p:style>
              <a:lnRef idx="1">
                <a:schemeClr val="dk1"/>
              </a:lnRef>
              <a:fillRef idx="0">
                <a:schemeClr val="dk1"/>
              </a:fillRef>
              <a:effectRef idx="0">
                <a:schemeClr val="dk1"/>
              </a:effectRef>
              <a:fontRef idx="minor">
                <a:schemeClr val="tx1"/>
              </a:fontRef>
            </p:style>
          </p:cxnSp>
          <p:grpSp>
            <p:nvGrpSpPr>
              <p:cNvPr id="140" name="Group 139">
                <a:extLst>
                  <a:ext uri="{FF2B5EF4-FFF2-40B4-BE49-F238E27FC236}">
                    <a16:creationId xmlns:a16="http://schemas.microsoft.com/office/drawing/2014/main" id="{61B56B04-AE4A-40B6-8A15-4A4D9AD4851D}"/>
                  </a:ext>
                </a:extLst>
              </p:cNvPr>
              <p:cNvGrpSpPr/>
              <p:nvPr/>
            </p:nvGrpSpPr>
            <p:grpSpPr>
              <a:xfrm>
                <a:off x="858245" y="2508247"/>
                <a:ext cx="636679" cy="898696"/>
                <a:chOff x="764648" y="5292262"/>
                <a:chExt cx="636679" cy="898696"/>
              </a:xfrm>
            </p:grpSpPr>
            <p:pic>
              <p:nvPicPr>
                <p:cNvPr id="141" name="Picture 140">
                  <a:extLst>
                    <a:ext uri="{FF2B5EF4-FFF2-40B4-BE49-F238E27FC236}">
                      <a16:creationId xmlns:a16="http://schemas.microsoft.com/office/drawing/2014/main" id="{C963C0FD-1CCC-4F75-8B12-AD3E1882EAA3}"/>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64648" y="5292262"/>
                  <a:ext cx="636679" cy="654870"/>
                </a:xfrm>
                <a:prstGeom prst="rect">
                  <a:avLst/>
                </a:prstGeom>
              </p:spPr>
            </p:pic>
            <p:sp>
              <p:nvSpPr>
                <p:cNvPr id="142" name="TextBox 141">
                  <a:extLst>
                    <a:ext uri="{FF2B5EF4-FFF2-40B4-BE49-F238E27FC236}">
                      <a16:creationId xmlns:a16="http://schemas.microsoft.com/office/drawing/2014/main" id="{ABE0F4DC-7196-41F2-AC09-4CF2BF92ACEA}"/>
                    </a:ext>
                  </a:extLst>
                </p:cNvPr>
                <p:cNvSpPr txBox="1"/>
                <p:nvPr/>
              </p:nvSpPr>
              <p:spPr>
                <a:xfrm>
                  <a:off x="816439" y="5913959"/>
                  <a:ext cx="53309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Users</a:t>
                  </a:r>
                </a:p>
              </p:txBody>
            </p:sp>
          </p:grpSp>
          <p:pic>
            <p:nvPicPr>
              <p:cNvPr id="2054" name="Picture 6" descr="Internet icon PNG, ICO or ICNS | Free vector icons">
                <a:extLst>
                  <a:ext uri="{FF2B5EF4-FFF2-40B4-BE49-F238E27FC236}">
                    <a16:creationId xmlns:a16="http://schemas.microsoft.com/office/drawing/2014/main" id="{661E4A17-3F9C-4DE7-A0A0-B97ACD05805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65415" y="2559422"/>
                <a:ext cx="803851" cy="80385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6" name="TextBox 145">
            <a:extLst>
              <a:ext uri="{FF2B5EF4-FFF2-40B4-BE49-F238E27FC236}">
                <a16:creationId xmlns:a16="http://schemas.microsoft.com/office/drawing/2014/main" id="{E392B691-F000-460E-B167-FC9CF0D49DCC}"/>
              </a:ext>
            </a:extLst>
          </p:cNvPr>
          <p:cNvSpPr txBox="1"/>
          <p:nvPr/>
        </p:nvSpPr>
        <p:spPr>
          <a:xfrm>
            <a:off x="4559960" y="4520276"/>
            <a:ext cx="1025696" cy="442035"/>
          </a:xfrm>
          <a:prstGeom prst="rect">
            <a:avLst/>
          </a:prstGeom>
          <a:solidFill>
            <a:schemeClr val="bg1"/>
          </a:solidFill>
          <a:ln w="12700">
            <a:solidFill>
              <a:srgbClr val="BF0816"/>
            </a:solidFill>
            <a:prstDash val="solid"/>
          </a:ln>
        </p:spPr>
        <p:txBody>
          <a:bodyPr wrap="square" lIns="0" tIns="36000" rIns="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F0816"/>
                </a:solidFill>
                <a:effectLst/>
                <a:uLnTx/>
                <a:uFillTx/>
                <a:latin typeface="Calibri" panose="020F0502020204030204"/>
                <a:ea typeface="+mn-ea"/>
                <a:cs typeface="Arial" panose="020B0604020202020204" pitchFamily="34" charset="0"/>
              </a:rPr>
              <a:t>Encryption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F0816"/>
                </a:solidFill>
                <a:effectLst/>
                <a:uLnTx/>
                <a:uFillTx/>
                <a:latin typeface="Calibri" panose="020F0502020204030204"/>
                <a:ea typeface="+mn-ea"/>
                <a:cs typeface="Arial" panose="020B0604020202020204" pitchFamily="34" charset="0"/>
              </a:rPr>
              <a:t>in Transit</a:t>
            </a:r>
            <a:endParaRPr kumimoji="0" lang="en-GB" sz="1200" b="0" i="0" u="none" strike="noStrike" kern="1200" cap="none" spc="0" normalizeH="0" baseline="0" noProof="0" dirty="0">
              <a:ln>
                <a:noFill/>
              </a:ln>
              <a:solidFill>
                <a:srgbClr val="BF0816"/>
              </a:solidFill>
              <a:effectLst/>
              <a:uLnTx/>
              <a:uFillTx/>
              <a:latin typeface="Calibri" panose="020F0502020204030204"/>
              <a:ea typeface="+mn-ea"/>
              <a:cs typeface="Arial" panose="020B0604020202020204" pitchFamily="34" charset="0"/>
            </a:endParaRPr>
          </a:p>
        </p:txBody>
      </p:sp>
      <p:cxnSp>
        <p:nvCxnSpPr>
          <p:cNvPr id="80" name="Straight Arrow Connector 79">
            <a:extLst>
              <a:ext uri="{FF2B5EF4-FFF2-40B4-BE49-F238E27FC236}">
                <a16:creationId xmlns:a16="http://schemas.microsoft.com/office/drawing/2014/main" id="{CBC67D54-0B07-4F4B-BA72-81ED4781DEE7}"/>
              </a:ext>
            </a:extLst>
          </p:cNvPr>
          <p:cNvCxnSpPr>
            <a:cxnSpLocks/>
            <a:stCxn id="121" idx="0"/>
          </p:cNvCxnSpPr>
          <p:nvPr/>
        </p:nvCxnSpPr>
        <p:spPr>
          <a:xfrm flipV="1">
            <a:off x="5072808" y="4960893"/>
            <a:ext cx="0" cy="311538"/>
          </a:xfrm>
          <a:prstGeom prst="straightConnector1">
            <a:avLst/>
          </a:prstGeom>
          <a:ln w="28575">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4E5AC826-0D6C-4E08-B4BD-D7B7DCB2FDD9}"/>
              </a:ext>
            </a:extLst>
          </p:cNvPr>
          <p:cNvCxnSpPr>
            <a:cxnSpLocks/>
            <a:stCxn id="127" idx="0"/>
          </p:cNvCxnSpPr>
          <p:nvPr/>
        </p:nvCxnSpPr>
        <p:spPr>
          <a:xfrm flipV="1">
            <a:off x="9967466" y="4958855"/>
            <a:ext cx="361" cy="311989"/>
          </a:xfrm>
          <a:prstGeom prst="straightConnector1">
            <a:avLst/>
          </a:prstGeom>
          <a:ln w="28575">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247F0ACE-953B-4A56-8245-A149439F3676}"/>
              </a:ext>
            </a:extLst>
          </p:cNvPr>
          <p:cNvGrpSpPr/>
          <p:nvPr/>
        </p:nvGrpSpPr>
        <p:grpSpPr>
          <a:xfrm>
            <a:off x="8465658" y="5389485"/>
            <a:ext cx="1166083" cy="726142"/>
            <a:chOff x="8465658" y="5389485"/>
            <a:chExt cx="1166083" cy="726142"/>
          </a:xfrm>
        </p:grpSpPr>
        <p:pic>
          <p:nvPicPr>
            <p:cNvPr id="94" name="Graphic 9">
              <a:extLst>
                <a:ext uri="{FF2B5EF4-FFF2-40B4-BE49-F238E27FC236}">
                  <a16:creationId xmlns:a16="http://schemas.microsoft.com/office/drawing/2014/main" id="{4AA414C2-0574-450B-9E67-8E604C837E2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6200000">
              <a:off x="8686364" y="5389487"/>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Rounded Corners 88">
              <a:extLst>
                <a:ext uri="{FF2B5EF4-FFF2-40B4-BE49-F238E27FC236}">
                  <a16:creationId xmlns:a16="http://schemas.microsoft.com/office/drawing/2014/main" id="{A33F4163-0F8B-4F5E-8EF9-0A30850871E3}"/>
                </a:ext>
              </a:extLst>
            </p:cNvPr>
            <p:cNvSpPr/>
            <p:nvPr/>
          </p:nvSpPr>
          <p:spPr>
            <a:xfrm>
              <a:off x="8465658" y="5771491"/>
              <a:ext cx="668443" cy="3441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BF0816"/>
                  </a:solidFill>
                  <a:effectLst/>
                  <a:uLnTx/>
                  <a:uFillTx/>
                  <a:latin typeface="Calibri" panose="020F0502020204030204"/>
                  <a:ea typeface="+mn-ea"/>
                  <a:cs typeface="+mn-cs"/>
                </a:rPr>
                <a:t>Encryption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BF0816"/>
                  </a:solidFill>
                  <a:effectLst/>
                  <a:uLnTx/>
                  <a:uFillTx/>
                  <a:latin typeface="Calibri" panose="020F0502020204030204"/>
                  <a:ea typeface="+mn-ea"/>
                  <a:cs typeface="+mn-cs"/>
                </a:rPr>
                <a:t>Key</a:t>
              </a:r>
            </a:p>
          </p:txBody>
        </p:sp>
        <p:cxnSp>
          <p:nvCxnSpPr>
            <p:cNvPr id="93" name="Straight Arrow Connector 92">
              <a:extLst>
                <a:ext uri="{FF2B5EF4-FFF2-40B4-BE49-F238E27FC236}">
                  <a16:creationId xmlns:a16="http://schemas.microsoft.com/office/drawing/2014/main" id="{39E1398D-7AA0-4E53-8347-B136C382EC1F}"/>
                </a:ext>
              </a:extLst>
            </p:cNvPr>
            <p:cNvCxnSpPr>
              <a:cxnSpLocks/>
            </p:cNvCxnSpPr>
            <p:nvPr/>
          </p:nvCxnSpPr>
          <p:spPr>
            <a:xfrm flipV="1">
              <a:off x="8972826" y="5568469"/>
              <a:ext cx="658915" cy="840"/>
            </a:xfrm>
            <a:prstGeom prst="straightConnector1">
              <a:avLst/>
            </a:prstGeom>
            <a:ln w="28575">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pic>
          <p:nvPicPr>
            <p:cNvPr id="95" name="Graphic 9">
              <a:extLst>
                <a:ext uri="{FF2B5EF4-FFF2-40B4-BE49-F238E27FC236}">
                  <a16:creationId xmlns:a16="http://schemas.microsoft.com/office/drawing/2014/main" id="{A5B427B9-826C-40EE-A2C9-FDD3AAF49C7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5400000">
              <a:off x="8496257" y="5389485"/>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B6CC4DC2-44EF-4B23-8023-BCF17705DD26}"/>
              </a:ext>
            </a:extLst>
          </p:cNvPr>
          <p:cNvGrpSpPr/>
          <p:nvPr/>
        </p:nvGrpSpPr>
        <p:grpSpPr>
          <a:xfrm>
            <a:off x="5408533" y="5402745"/>
            <a:ext cx="1386533" cy="705892"/>
            <a:chOff x="5408533" y="5402745"/>
            <a:chExt cx="1386533" cy="705892"/>
          </a:xfrm>
        </p:grpSpPr>
        <p:cxnSp>
          <p:nvCxnSpPr>
            <p:cNvPr id="87" name="Straight Arrow Connector 86">
              <a:extLst>
                <a:ext uri="{FF2B5EF4-FFF2-40B4-BE49-F238E27FC236}">
                  <a16:creationId xmlns:a16="http://schemas.microsoft.com/office/drawing/2014/main" id="{90D76ADB-C507-4233-96CF-ABCB8FC52FA2}"/>
                </a:ext>
              </a:extLst>
            </p:cNvPr>
            <p:cNvCxnSpPr>
              <a:cxnSpLocks/>
            </p:cNvCxnSpPr>
            <p:nvPr/>
          </p:nvCxnSpPr>
          <p:spPr>
            <a:xfrm flipV="1">
              <a:off x="5408533" y="5569309"/>
              <a:ext cx="720814" cy="747"/>
            </a:xfrm>
            <a:prstGeom prst="straightConnector1">
              <a:avLst/>
            </a:prstGeom>
            <a:ln w="28575">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97" name="Rectangle: Rounded Corners 96">
              <a:extLst>
                <a:ext uri="{FF2B5EF4-FFF2-40B4-BE49-F238E27FC236}">
                  <a16:creationId xmlns:a16="http://schemas.microsoft.com/office/drawing/2014/main" id="{B77AF918-A553-4129-8515-0E782ABAA98C}"/>
                </a:ext>
              </a:extLst>
            </p:cNvPr>
            <p:cNvSpPr/>
            <p:nvPr/>
          </p:nvSpPr>
          <p:spPr>
            <a:xfrm>
              <a:off x="6126623" y="5462663"/>
              <a:ext cx="668443" cy="64597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BF0816"/>
                  </a:solidFill>
                  <a:effectLst/>
                  <a:uLnTx/>
                  <a:uFillTx/>
                  <a:latin typeface="Calibri" panose="020F0502020204030204"/>
                  <a:ea typeface="+mn-ea"/>
                  <a:cs typeface="+mn-cs"/>
                </a:rPr>
                <a:t>SSL/TLS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BF0816"/>
                  </a:solidFill>
                  <a:effectLst/>
                  <a:uLnTx/>
                  <a:uFillTx/>
                  <a:latin typeface="Calibri" panose="020F0502020204030204"/>
                  <a:ea typeface="+mn-ea"/>
                  <a:cs typeface="+mn-cs"/>
                </a:rPr>
                <a:t>Certificate</a:t>
              </a:r>
            </a:p>
          </p:txBody>
        </p:sp>
        <p:pic>
          <p:nvPicPr>
            <p:cNvPr id="3074" name="Picture 2" descr="HWI Customer Tools: Contractor network, Mobile App">
              <a:extLst>
                <a:ext uri="{FF2B5EF4-FFF2-40B4-BE49-F238E27FC236}">
                  <a16:creationId xmlns:a16="http://schemas.microsoft.com/office/drawing/2014/main" id="{394F3DE9-4F28-4A1D-809C-26F5396A18C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23760" y="5402745"/>
              <a:ext cx="399575" cy="3471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BB62F3A1-86D9-4693-ADF5-808F7B939B66}"/>
              </a:ext>
            </a:extLst>
          </p:cNvPr>
          <p:cNvGrpSpPr/>
          <p:nvPr/>
        </p:nvGrpSpPr>
        <p:grpSpPr>
          <a:xfrm>
            <a:off x="3099403" y="3114792"/>
            <a:ext cx="668443" cy="711452"/>
            <a:chOff x="3099403" y="3114792"/>
            <a:chExt cx="668443" cy="711452"/>
          </a:xfrm>
        </p:grpSpPr>
        <p:sp>
          <p:nvSpPr>
            <p:cNvPr id="118" name="Rectangle: Rounded Corners 117">
              <a:extLst>
                <a:ext uri="{FF2B5EF4-FFF2-40B4-BE49-F238E27FC236}">
                  <a16:creationId xmlns:a16="http://schemas.microsoft.com/office/drawing/2014/main" id="{6DE48187-C262-4C58-8E3A-0973C9896213}"/>
                </a:ext>
              </a:extLst>
            </p:cNvPr>
            <p:cNvSpPr/>
            <p:nvPr/>
          </p:nvSpPr>
          <p:spPr>
            <a:xfrm>
              <a:off x="3099403" y="3180270"/>
              <a:ext cx="668443" cy="64597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BF0816"/>
                  </a:solidFill>
                  <a:effectLst/>
                  <a:uLnTx/>
                  <a:uFillTx/>
                  <a:latin typeface="Calibri" panose="020F0502020204030204"/>
                  <a:ea typeface="+mn-ea"/>
                  <a:cs typeface="+mn-cs"/>
                </a:rPr>
                <a:t>SSL/TLS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BF0816"/>
                  </a:solidFill>
                  <a:effectLst/>
                  <a:uLnTx/>
                  <a:uFillTx/>
                  <a:latin typeface="Calibri" panose="020F0502020204030204"/>
                  <a:ea typeface="+mn-ea"/>
                  <a:cs typeface="+mn-cs"/>
                </a:rPr>
                <a:t>Certificate</a:t>
              </a:r>
            </a:p>
          </p:txBody>
        </p:sp>
        <p:pic>
          <p:nvPicPr>
            <p:cNvPr id="102" name="Picture 2" descr="HWI Customer Tools: Contractor network, Mobile App">
              <a:extLst>
                <a:ext uri="{FF2B5EF4-FFF2-40B4-BE49-F238E27FC236}">
                  <a16:creationId xmlns:a16="http://schemas.microsoft.com/office/drawing/2014/main" id="{42F28B38-1E8A-404E-BD5F-931E93E0045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28579" y="3114792"/>
              <a:ext cx="399575" cy="3471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5653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2" grpId="0" animBg="1"/>
      <p:bldP spid="120" grpId="0" animBg="1"/>
      <p:bldP spid="14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E64CA0-BF99-4ED7-B9A9-13BC39BCE268}"/>
              </a:ext>
            </a:extLst>
          </p:cNvPr>
          <p:cNvSpPr>
            <a:spLocks noGrp="1"/>
          </p:cNvSpPr>
          <p:nvPr>
            <p:ph type="body" sz="quarter" idx="12"/>
          </p:nvPr>
        </p:nvSpPr>
        <p:spPr/>
        <p:txBody>
          <a:bodyPr/>
          <a:lstStyle/>
          <a:p>
            <a:r>
              <a:rPr lang="en-GB" dirty="0"/>
              <a:t>AWS Certificate Manager</a:t>
            </a:r>
          </a:p>
        </p:txBody>
      </p:sp>
      <p:pic>
        <p:nvPicPr>
          <p:cNvPr id="5" name="Graphic 20">
            <a:extLst>
              <a:ext uri="{FF2B5EF4-FFF2-40B4-BE49-F238E27FC236}">
                <a16:creationId xmlns:a16="http://schemas.microsoft.com/office/drawing/2014/main" id="{838705BE-D2CF-4C3B-BC7A-D700D8A73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854" y="1117438"/>
            <a:ext cx="1669790" cy="166979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165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FC383-8E8C-43BE-9A03-82058DAD9A50}"/>
              </a:ext>
            </a:extLst>
          </p:cNvPr>
          <p:cNvSpPr>
            <a:spLocks noGrp="1"/>
          </p:cNvSpPr>
          <p:nvPr>
            <p:ph type="body" sz="quarter" idx="10"/>
          </p:nvPr>
        </p:nvSpPr>
        <p:spPr/>
        <p:txBody>
          <a:bodyPr/>
          <a:lstStyle/>
          <a:p>
            <a:r>
              <a:rPr lang="en-GB" dirty="0"/>
              <a:t>AWS Certificate Manager</a:t>
            </a:r>
          </a:p>
        </p:txBody>
      </p:sp>
      <p:sp>
        <p:nvSpPr>
          <p:cNvPr id="32" name="Text Placeholder 31">
            <a:extLst>
              <a:ext uri="{FF2B5EF4-FFF2-40B4-BE49-F238E27FC236}">
                <a16:creationId xmlns:a16="http://schemas.microsoft.com/office/drawing/2014/main" id="{565F7496-5F9E-4E07-879C-D6309F0D0A4E}"/>
              </a:ext>
            </a:extLst>
          </p:cNvPr>
          <p:cNvSpPr>
            <a:spLocks noGrp="1"/>
          </p:cNvSpPr>
          <p:nvPr>
            <p:ph type="body" sz="quarter" idx="11"/>
          </p:nvPr>
        </p:nvSpPr>
        <p:spPr/>
        <p:txBody>
          <a:bodyPr/>
          <a:lstStyle/>
          <a:p>
            <a:r>
              <a:rPr lang="en-US" dirty="0"/>
              <a:t>Easily provision, manage, and deploy public and private SSL/TLS certificate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0" i="0" dirty="0">
                <a:solidFill>
                  <a:srgbClr val="16191F"/>
                </a:solidFill>
                <a:effectLst/>
                <a:latin typeface="Amazon Ember" panose="020B0603020204020204"/>
              </a:rPr>
              <a:t>AWS Certificate Manager supports a growing number of AWS services. </a:t>
            </a:r>
            <a:endParaRPr lang="en-GB" dirty="0"/>
          </a:p>
        </p:txBody>
      </p:sp>
      <p:grpSp>
        <p:nvGrpSpPr>
          <p:cNvPr id="25" name="Group 24">
            <a:extLst>
              <a:ext uri="{FF2B5EF4-FFF2-40B4-BE49-F238E27FC236}">
                <a16:creationId xmlns:a16="http://schemas.microsoft.com/office/drawing/2014/main" id="{47029A38-F3CD-4BDE-B240-1D54C356D857}"/>
              </a:ext>
            </a:extLst>
          </p:cNvPr>
          <p:cNvGrpSpPr/>
          <p:nvPr/>
        </p:nvGrpSpPr>
        <p:grpSpPr>
          <a:xfrm>
            <a:off x="376083" y="1842168"/>
            <a:ext cx="2420787" cy="3171961"/>
            <a:chOff x="376083" y="1842168"/>
            <a:chExt cx="2420787" cy="3171961"/>
          </a:xfrm>
        </p:grpSpPr>
        <p:sp>
          <p:nvSpPr>
            <p:cNvPr id="11" name="TextBox 16">
              <a:extLst>
                <a:ext uri="{FF2B5EF4-FFF2-40B4-BE49-F238E27FC236}">
                  <a16:creationId xmlns:a16="http://schemas.microsoft.com/office/drawing/2014/main" id="{8B9D69A3-5713-432C-962B-E54546E9358B}"/>
                </a:ext>
              </a:extLst>
            </p:cNvPr>
            <p:cNvSpPr txBox="1"/>
            <p:nvPr/>
          </p:nvSpPr>
          <p:spPr>
            <a:xfrm>
              <a:off x="473297" y="4367798"/>
              <a:ext cx="2226358" cy="646331"/>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Provision, Manage &amp; Renew Certificates</a:t>
              </a:r>
            </a:p>
          </p:txBody>
        </p:sp>
        <p:sp>
          <p:nvSpPr>
            <p:cNvPr id="12" name="Freeform: Shape 11">
              <a:extLst>
                <a:ext uri="{FF2B5EF4-FFF2-40B4-BE49-F238E27FC236}">
                  <a16:creationId xmlns:a16="http://schemas.microsoft.com/office/drawing/2014/main" id="{5CA21119-9B9C-41FC-B21B-626375898173}"/>
                </a:ext>
              </a:extLst>
            </p:cNvPr>
            <p:cNvSpPr/>
            <p:nvPr/>
          </p:nvSpPr>
          <p:spPr>
            <a:xfrm>
              <a:off x="376083" y="1842168"/>
              <a:ext cx="2420787" cy="2516297"/>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38" name="Picture 14" descr="What is a Certification in Public Health?">
              <a:extLst>
                <a:ext uri="{FF2B5EF4-FFF2-40B4-BE49-F238E27FC236}">
                  <a16:creationId xmlns:a16="http://schemas.microsoft.com/office/drawing/2014/main" id="{50C13C23-1CEB-4F03-9D42-74DCC91A4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80" y="2292650"/>
              <a:ext cx="1494791" cy="14399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AD404B0D-7ADD-4627-B5D6-C0D114D96B7D}"/>
              </a:ext>
            </a:extLst>
          </p:cNvPr>
          <p:cNvGrpSpPr/>
          <p:nvPr/>
        </p:nvGrpSpPr>
        <p:grpSpPr>
          <a:xfrm>
            <a:off x="3398578" y="1842168"/>
            <a:ext cx="2420787" cy="3171961"/>
            <a:chOff x="3398578" y="1842168"/>
            <a:chExt cx="2420787" cy="3171961"/>
          </a:xfrm>
        </p:grpSpPr>
        <p:sp>
          <p:nvSpPr>
            <p:cNvPr id="5" name="TextBox 18">
              <a:extLst>
                <a:ext uri="{FF2B5EF4-FFF2-40B4-BE49-F238E27FC236}">
                  <a16:creationId xmlns:a16="http://schemas.microsoft.com/office/drawing/2014/main" id="{1F7CD2F2-62F0-47A2-B26B-1EAB9FE57FFC}"/>
                </a:ext>
              </a:extLst>
            </p:cNvPr>
            <p:cNvSpPr txBox="1"/>
            <p:nvPr/>
          </p:nvSpPr>
          <p:spPr>
            <a:xfrm>
              <a:off x="3620421" y="4367798"/>
              <a:ext cx="1930504" cy="646331"/>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Private Certificate Authority (CA)</a:t>
              </a:r>
            </a:p>
          </p:txBody>
        </p:sp>
        <p:sp>
          <p:nvSpPr>
            <p:cNvPr id="6" name="Freeform: Shape 5">
              <a:extLst>
                <a:ext uri="{FF2B5EF4-FFF2-40B4-BE49-F238E27FC236}">
                  <a16:creationId xmlns:a16="http://schemas.microsoft.com/office/drawing/2014/main" id="{76D47BE0-B442-4215-B8E3-3BE0D043D5DC}"/>
                </a:ext>
              </a:extLst>
            </p:cNvPr>
            <p:cNvSpPr/>
            <p:nvPr/>
          </p:nvSpPr>
          <p:spPr>
            <a:xfrm>
              <a:off x="3398578" y="1842168"/>
              <a:ext cx="2420787" cy="2516297"/>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44" name="Picture 20">
              <a:hlinkClick r:id="rId4"/>
              <a:extLst>
                <a:ext uri="{FF2B5EF4-FFF2-40B4-BE49-F238E27FC236}">
                  <a16:creationId xmlns:a16="http://schemas.microsoft.com/office/drawing/2014/main" id="{BDDD48DA-02EF-4081-B851-14BB578703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357" y="2468000"/>
              <a:ext cx="1264632" cy="126463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82DC414-E9C2-40AB-833F-F9B5241D1263}"/>
                </a:ext>
              </a:extLst>
            </p:cNvPr>
            <p:cNvSpPr txBox="1"/>
            <p:nvPr/>
          </p:nvSpPr>
          <p:spPr>
            <a:xfrm>
              <a:off x="4233143" y="3192090"/>
              <a:ext cx="90394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41E26"/>
                  </a:solidFill>
                  <a:effectLst/>
                  <a:uLnTx/>
                  <a:uFillTx/>
                  <a:latin typeface="Calibri" panose="020F0502020204030204"/>
                  <a:ea typeface="Amazon Ember" panose="020B0603020204020204" pitchFamily="34" charset="0"/>
                  <a:cs typeface="Amazon Ember" panose="020B0603020204020204" pitchFamily="34" charset="0"/>
                </a:rPr>
                <a:t>Private</a:t>
              </a:r>
              <a:endParaRPr kumimoji="0" lang="en-GB" sz="1800" b="0" i="0" u="none" strike="noStrike" kern="1200" cap="none" spc="0" normalizeH="0" baseline="0" noProof="0" dirty="0">
                <a:ln>
                  <a:noFill/>
                </a:ln>
                <a:solidFill>
                  <a:srgbClr val="E41E26"/>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66B1E6C6-105C-4FC7-91A1-070E665BDF7D}"/>
              </a:ext>
            </a:extLst>
          </p:cNvPr>
          <p:cNvGrpSpPr/>
          <p:nvPr/>
        </p:nvGrpSpPr>
        <p:grpSpPr>
          <a:xfrm>
            <a:off x="6421073" y="1842168"/>
            <a:ext cx="2420787" cy="3171961"/>
            <a:chOff x="6421073" y="1842168"/>
            <a:chExt cx="2420787" cy="3171961"/>
          </a:xfrm>
        </p:grpSpPr>
        <p:sp>
          <p:nvSpPr>
            <p:cNvPr id="7" name="TextBox 19">
              <a:extLst>
                <a:ext uri="{FF2B5EF4-FFF2-40B4-BE49-F238E27FC236}">
                  <a16:creationId xmlns:a16="http://schemas.microsoft.com/office/drawing/2014/main" id="{B5836672-3630-4FDD-B9A8-2BF398FBE3B5}"/>
                </a:ext>
              </a:extLst>
            </p:cNvPr>
            <p:cNvSpPr txBox="1"/>
            <p:nvPr/>
          </p:nvSpPr>
          <p:spPr>
            <a:xfrm>
              <a:off x="6485873" y="4367798"/>
              <a:ext cx="2292858" cy="646331"/>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Free for ACM integrated services</a:t>
              </a:r>
            </a:p>
          </p:txBody>
        </p:sp>
        <p:sp>
          <p:nvSpPr>
            <p:cNvPr id="8" name="Freeform: Shape 7">
              <a:extLst>
                <a:ext uri="{FF2B5EF4-FFF2-40B4-BE49-F238E27FC236}">
                  <a16:creationId xmlns:a16="http://schemas.microsoft.com/office/drawing/2014/main" id="{BD14AFBB-5272-4A59-A78E-EF7BC71C1B01}"/>
                </a:ext>
              </a:extLst>
            </p:cNvPr>
            <p:cNvSpPr/>
            <p:nvPr/>
          </p:nvSpPr>
          <p:spPr>
            <a:xfrm>
              <a:off x="6421073" y="1842168"/>
              <a:ext cx="2420787" cy="2516297"/>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52" name="Picture 28" descr="Water and Wastewater Treatment Industry | IRCO">
              <a:hlinkClick r:id="rId6"/>
              <a:extLst>
                <a:ext uri="{FF2B5EF4-FFF2-40B4-BE49-F238E27FC236}">
                  <a16:creationId xmlns:a16="http://schemas.microsoft.com/office/drawing/2014/main" id="{D9326924-945B-4E2E-B162-565DF6EC6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2633" y="2393257"/>
              <a:ext cx="1597666" cy="1597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D1A72D85-65BF-4548-A70C-5CBA58C00D8A}"/>
              </a:ext>
            </a:extLst>
          </p:cNvPr>
          <p:cNvGrpSpPr/>
          <p:nvPr/>
        </p:nvGrpSpPr>
        <p:grpSpPr>
          <a:xfrm>
            <a:off x="9410839" y="1842168"/>
            <a:ext cx="2420787" cy="3171961"/>
            <a:chOff x="9410839" y="1842168"/>
            <a:chExt cx="2420787" cy="3171961"/>
          </a:xfrm>
        </p:grpSpPr>
        <p:sp>
          <p:nvSpPr>
            <p:cNvPr id="9" name="TextBox 20">
              <a:extLst>
                <a:ext uri="{FF2B5EF4-FFF2-40B4-BE49-F238E27FC236}">
                  <a16:creationId xmlns:a16="http://schemas.microsoft.com/office/drawing/2014/main" id="{90F4CBC1-AD78-4D87-88EA-7FCEF49469DA}"/>
                </a:ext>
              </a:extLst>
            </p:cNvPr>
            <p:cNvSpPr txBox="1"/>
            <p:nvPr/>
          </p:nvSpPr>
          <p:spPr>
            <a:xfrm>
              <a:off x="9713679" y="4367798"/>
              <a:ext cx="1884898" cy="646331"/>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Import 3</a:t>
              </a:r>
              <a:r>
                <a:rPr kumimoji="0" lang="en-US" sz="1800" b="0" i="0" u="none" strike="noStrike" kern="1200" cap="none" spc="0" normalizeH="0" baseline="3000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rd</a:t>
              </a: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 Party Certificates</a:t>
              </a:r>
            </a:p>
          </p:txBody>
        </p:sp>
        <p:sp>
          <p:nvSpPr>
            <p:cNvPr id="10" name="Freeform: Shape 9">
              <a:extLst>
                <a:ext uri="{FF2B5EF4-FFF2-40B4-BE49-F238E27FC236}">
                  <a16:creationId xmlns:a16="http://schemas.microsoft.com/office/drawing/2014/main" id="{C4CBFE56-BC5A-4BCD-9485-681B19A0C6A4}"/>
                </a:ext>
              </a:extLst>
            </p:cNvPr>
            <p:cNvSpPr/>
            <p:nvPr/>
          </p:nvSpPr>
          <p:spPr>
            <a:xfrm>
              <a:off x="9410839" y="1842168"/>
              <a:ext cx="2420787" cy="2516297"/>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7" name="Picture 2" descr="HWI Customer Tools: Contractor network, Mobile App">
              <a:extLst>
                <a:ext uri="{FF2B5EF4-FFF2-40B4-BE49-F238E27FC236}">
                  <a16:creationId xmlns:a16="http://schemas.microsoft.com/office/drawing/2014/main" id="{4D21866A-6AAE-49DE-AFC0-46211BD2FF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47108" y="2559520"/>
              <a:ext cx="622517" cy="54079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INC2 - Red Española para la Interacción de Neurociencia Cognitiva y  Computacional">
              <a:extLst>
                <a:ext uri="{FF2B5EF4-FFF2-40B4-BE49-F238E27FC236}">
                  <a16:creationId xmlns:a16="http://schemas.microsoft.com/office/drawing/2014/main" id="{6664244C-AABC-4BC3-B1F8-5FCBE0B0B1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15074" y="2625734"/>
              <a:ext cx="1132712" cy="1132712"/>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hlinkClick r:id="rId6"/>
            <a:extLst>
              <a:ext uri="{FF2B5EF4-FFF2-40B4-BE49-F238E27FC236}">
                <a16:creationId xmlns:a16="http://schemas.microsoft.com/office/drawing/2014/main" id="{AC98589B-6854-4463-AB24-2126C1D1B8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23956" y="6160737"/>
            <a:ext cx="548688" cy="542591"/>
          </a:xfrm>
          <a:prstGeom prst="rect">
            <a:avLst/>
          </a:prstGeom>
        </p:spPr>
      </p:pic>
    </p:spTree>
    <p:extLst>
      <p:ext uri="{BB962C8B-B14F-4D97-AF65-F5344CB8AC3E}">
        <p14:creationId xmlns:p14="http://schemas.microsoft.com/office/powerpoint/2010/main" val="35764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p:txBody>
          <a:bodyPr/>
          <a:lstStyle/>
          <a:p>
            <a:r>
              <a:rPr lang="en-GB" dirty="0"/>
              <a:t>AWS Key Management Service (KMS)</a:t>
            </a:r>
          </a:p>
        </p:txBody>
      </p:sp>
      <p:pic>
        <p:nvPicPr>
          <p:cNvPr id="6" name="Graphic 7">
            <a:extLst>
              <a:ext uri="{FF2B5EF4-FFF2-40B4-BE49-F238E27FC236}">
                <a16:creationId xmlns:a16="http://schemas.microsoft.com/office/drawing/2014/main" id="{093AA828-29BD-4D1A-956A-1C1A1BEC6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1475" y="917022"/>
            <a:ext cx="1669790" cy="166979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883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FC383-8E8C-43BE-9A03-82058DAD9A50}"/>
              </a:ext>
            </a:extLst>
          </p:cNvPr>
          <p:cNvSpPr>
            <a:spLocks noGrp="1"/>
          </p:cNvSpPr>
          <p:nvPr>
            <p:ph type="body" sz="quarter" idx="10"/>
          </p:nvPr>
        </p:nvSpPr>
        <p:spPr/>
        <p:txBody>
          <a:bodyPr/>
          <a:lstStyle/>
          <a:p>
            <a:r>
              <a:rPr lang="en-GB" dirty="0"/>
              <a:t>AWS Key Management Service</a:t>
            </a:r>
          </a:p>
        </p:txBody>
      </p:sp>
      <p:sp>
        <p:nvSpPr>
          <p:cNvPr id="3" name="Text Placeholder 2">
            <a:extLst>
              <a:ext uri="{FF2B5EF4-FFF2-40B4-BE49-F238E27FC236}">
                <a16:creationId xmlns:a16="http://schemas.microsoft.com/office/drawing/2014/main" id="{8E6F56DE-28B8-499B-BD12-8F40EEDD1E55}"/>
              </a:ext>
            </a:extLst>
          </p:cNvPr>
          <p:cNvSpPr>
            <a:spLocks noGrp="1"/>
          </p:cNvSpPr>
          <p:nvPr>
            <p:ph type="body" sz="quarter" idx="11"/>
          </p:nvPr>
        </p:nvSpPr>
        <p:spPr/>
        <p:txBody>
          <a:bodyPr/>
          <a:lstStyle/>
          <a:p>
            <a:r>
              <a:rPr lang="en-US" dirty="0"/>
              <a:t>Easily create and control the keys used to encrypt or digitally sign your data.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AWS KMS service stores key material on a device called HSM (Hardware Security Module). </a:t>
            </a:r>
          </a:p>
          <a:p>
            <a:endParaRPr lang="en-GB" dirty="0"/>
          </a:p>
        </p:txBody>
      </p:sp>
      <p:grpSp>
        <p:nvGrpSpPr>
          <p:cNvPr id="29" name="Group 28">
            <a:extLst>
              <a:ext uri="{FF2B5EF4-FFF2-40B4-BE49-F238E27FC236}">
                <a16:creationId xmlns:a16="http://schemas.microsoft.com/office/drawing/2014/main" id="{E1DA99BE-E62F-415F-82F3-1D923E038D7C}"/>
              </a:ext>
            </a:extLst>
          </p:cNvPr>
          <p:cNvGrpSpPr/>
          <p:nvPr/>
        </p:nvGrpSpPr>
        <p:grpSpPr>
          <a:xfrm>
            <a:off x="376083" y="1931621"/>
            <a:ext cx="2420787" cy="3171961"/>
            <a:chOff x="376083" y="1842168"/>
            <a:chExt cx="2420787" cy="3171961"/>
          </a:xfrm>
        </p:grpSpPr>
        <p:sp>
          <p:nvSpPr>
            <p:cNvPr id="6" name="TextBox 16">
              <a:extLst>
                <a:ext uri="{FF2B5EF4-FFF2-40B4-BE49-F238E27FC236}">
                  <a16:creationId xmlns:a16="http://schemas.microsoft.com/office/drawing/2014/main" id="{F0EFA0F4-CE10-4A07-BE04-8B0D4ABBADE1}"/>
                </a:ext>
              </a:extLst>
            </p:cNvPr>
            <p:cNvSpPr txBox="1"/>
            <p:nvPr/>
          </p:nvSpPr>
          <p:spPr>
            <a:xfrm>
              <a:off x="473297" y="4367798"/>
              <a:ext cx="2226358" cy="646331"/>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Fully </a:t>
              </a:r>
            </a:p>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managed</a:t>
              </a:r>
            </a:p>
          </p:txBody>
        </p:sp>
        <p:sp>
          <p:nvSpPr>
            <p:cNvPr id="7" name="Freeform: Shape 6">
              <a:extLst>
                <a:ext uri="{FF2B5EF4-FFF2-40B4-BE49-F238E27FC236}">
                  <a16:creationId xmlns:a16="http://schemas.microsoft.com/office/drawing/2014/main" id="{24A2139E-CC27-4E85-AA56-855609CE92CF}"/>
                </a:ext>
              </a:extLst>
            </p:cNvPr>
            <p:cNvSpPr/>
            <p:nvPr/>
          </p:nvSpPr>
          <p:spPr>
            <a:xfrm>
              <a:off x="376083" y="1842168"/>
              <a:ext cx="2420787" cy="2516297"/>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a:solidFill>
              <a:srgbClr val="D92029"/>
            </a:solidFill>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10" descr="DevOps-What-is_delivery">
              <a:extLst>
                <a:ext uri="{FF2B5EF4-FFF2-40B4-BE49-F238E27FC236}">
                  <a16:creationId xmlns:a16="http://schemas.microsoft.com/office/drawing/2014/main" id="{AF4F298E-7F1A-4B3D-91FE-7CE7B633E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27" y="2488274"/>
              <a:ext cx="1884898" cy="13494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0267183A-7615-4BC7-8266-E750D949DC7E}"/>
              </a:ext>
            </a:extLst>
          </p:cNvPr>
          <p:cNvGrpSpPr/>
          <p:nvPr/>
        </p:nvGrpSpPr>
        <p:grpSpPr>
          <a:xfrm>
            <a:off x="6421073" y="1931621"/>
            <a:ext cx="2420787" cy="3171961"/>
            <a:chOff x="6421073" y="1842168"/>
            <a:chExt cx="2420787" cy="3171961"/>
          </a:xfrm>
        </p:grpSpPr>
        <p:sp>
          <p:nvSpPr>
            <p:cNvPr id="15" name="TextBox 19">
              <a:extLst>
                <a:ext uri="{FF2B5EF4-FFF2-40B4-BE49-F238E27FC236}">
                  <a16:creationId xmlns:a16="http://schemas.microsoft.com/office/drawing/2014/main" id="{6C125282-E7DB-4303-B5B8-D35CBB588957}"/>
                </a:ext>
              </a:extLst>
            </p:cNvPr>
            <p:cNvSpPr txBox="1"/>
            <p:nvPr/>
          </p:nvSpPr>
          <p:spPr>
            <a:xfrm>
              <a:off x="6485873" y="4367798"/>
              <a:ext cx="2292858" cy="646331"/>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Compliant with</a:t>
              </a:r>
            </a:p>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PCI, HIPAA and more</a:t>
              </a:r>
            </a:p>
          </p:txBody>
        </p:sp>
        <p:sp>
          <p:nvSpPr>
            <p:cNvPr id="16" name="Freeform: Shape 15">
              <a:extLst>
                <a:ext uri="{FF2B5EF4-FFF2-40B4-BE49-F238E27FC236}">
                  <a16:creationId xmlns:a16="http://schemas.microsoft.com/office/drawing/2014/main" id="{AC667525-8509-422D-9C19-A8FE4A2D71E9}"/>
                </a:ext>
              </a:extLst>
            </p:cNvPr>
            <p:cNvSpPr/>
            <p:nvPr/>
          </p:nvSpPr>
          <p:spPr>
            <a:xfrm>
              <a:off x="6421073" y="1842168"/>
              <a:ext cx="2420787" cy="2516297"/>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a:solidFill>
              <a:srgbClr val="D92029"/>
            </a:solidFill>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12" descr="DevOps-What-is_reliability">
              <a:extLst>
                <a:ext uri="{FF2B5EF4-FFF2-40B4-BE49-F238E27FC236}">
                  <a16:creationId xmlns:a16="http://schemas.microsoft.com/office/drawing/2014/main" id="{104DB66A-00CF-41A9-A54F-F979E280A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017" y="2425608"/>
              <a:ext cx="1884898" cy="13494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A1BF61AC-801B-4B6D-9DAD-B333B126470D}"/>
              </a:ext>
            </a:extLst>
          </p:cNvPr>
          <p:cNvGrpSpPr/>
          <p:nvPr/>
        </p:nvGrpSpPr>
        <p:grpSpPr>
          <a:xfrm>
            <a:off x="3398578" y="1931621"/>
            <a:ext cx="2420787" cy="3171961"/>
            <a:chOff x="3398578" y="1842168"/>
            <a:chExt cx="2420787" cy="3171961"/>
          </a:xfrm>
        </p:grpSpPr>
        <p:sp>
          <p:nvSpPr>
            <p:cNvPr id="10" name="TextBox 18">
              <a:extLst>
                <a:ext uri="{FF2B5EF4-FFF2-40B4-BE49-F238E27FC236}">
                  <a16:creationId xmlns:a16="http://schemas.microsoft.com/office/drawing/2014/main" id="{1C025705-6F2D-4BBD-BAF1-2A12496D59B2}"/>
                </a:ext>
              </a:extLst>
            </p:cNvPr>
            <p:cNvSpPr txBox="1"/>
            <p:nvPr/>
          </p:nvSpPr>
          <p:spPr>
            <a:xfrm>
              <a:off x="3620421" y="4367798"/>
              <a:ext cx="1930504" cy="646331"/>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Built-in </a:t>
              </a:r>
            </a:p>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auditing</a:t>
              </a:r>
            </a:p>
          </p:txBody>
        </p:sp>
        <p:sp>
          <p:nvSpPr>
            <p:cNvPr id="11" name="Freeform: Shape 10">
              <a:extLst>
                <a:ext uri="{FF2B5EF4-FFF2-40B4-BE49-F238E27FC236}">
                  <a16:creationId xmlns:a16="http://schemas.microsoft.com/office/drawing/2014/main" id="{CBD8EE5D-5E1E-44C6-B616-109AB42056FB}"/>
                </a:ext>
              </a:extLst>
            </p:cNvPr>
            <p:cNvSpPr/>
            <p:nvPr/>
          </p:nvSpPr>
          <p:spPr>
            <a:xfrm>
              <a:off x="3398578" y="1842168"/>
              <a:ext cx="2420787" cy="2516297"/>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a:solidFill>
              <a:srgbClr val="D92029"/>
            </a:solidFill>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7" name="Picture 14" descr="DevOps-What-is_collaboration">
              <a:extLst>
                <a:ext uri="{FF2B5EF4-FFF2-40B4-BE49-F238E27FC236}">
                  <a16:creationId xmlns:a16="http://schemas.microsoft.com/office/drawing/2014/main" id="{87AC7C57-9289-42B7-824A-D964B20E49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3224" y="2422517"/>
              <a:ext cx="1884898" cy="13494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1992EDA2-4D70-4F29-AEF1-61BEE51B52C8}"/>
              </a:ext>
            </a:extLst>
          </p:cNvPr>
          <p:cNvGrpSpPr/>
          <p:nvPr/>
        </p:nvGrpSpPr>
        <p:grpSpPr>
          <a:xfrm>
            <a:off x="9410839" y="1931621"/>
            <a:ext cx="2420787" cy="3171961"/>
            <a:chOff x="9410839" y="1842168"/>
            <a:chExt cx="2420787" cy="3171961"/>
          </a:xfrm>
        </p:grpSpPr>
        <p:sp>
          <p:nvSpPr>
            <p:cNvPr id="19" name="TextBox 20">
              <a:extLst>
                <a:ext uri="{FF2B5EF4-FFF2-40B4-BE49-F238E27FC236}">
                  <a16:creationId xmlns:a16="http://schemas.microsoft.com/office/drawing/2014/main" id="{C8FDCD46-8DA4-4B2D-A6B0-4200901A60B3}"/>
                </a:ext>
              </a:extLst>
            </p:cNvPr>
            <p:cNvSpPr txBox="1"/>
            <p:nvPr/>
          </p:nvSpPr>
          <p:spPr>
            <a:xfrm>
              <a:off x="9713679" y="4367798"/>
              <a:ext cx="1884898" cy="646331"/>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Supports Custom Key Store</a:t>
              </a:r>
            </a:p>
          </p:txBody>
        </p:sp>
        <p:sp>
          <p:nvSpPr>
            <p:cNvPr id="20" name="Freeform: Shape 19">
              <a:extLst>
                <a:ext uri="{FF2B5EF4-FFF2-40B4-BE49-F238E27FC236}">
                  <a16:creationId xmlns:a16="http://schemas.microsoft.com/office/drawing/2014/main" id="{2D634BF1-9142-460B-B83F-0DD9B20C70A3}"/>
                </a:ext>
              </a:extLst>
            </p:cNvPr>
            <p:cNvSpPr/>
            <p:nvPr/>
          </p:nvSpPr>
          <p:spPr>
            <a:xfrm>
              <a:off x="9410839" y="1842168"/>
              <a:ext cx="2420787" cy="2516297"/>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a:solidFill>
              <a:srgbClr val="D92029"/>
            </a:solidFill>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8" name="Picture 16" descr="DevOps-What-is_security">
              <a:extLst>
                <a:ext uri="{FF2B5EF4-FFF2-40B4-BE49-F238E27FC236}">
                  <a16:creationId xmlns:a16="http://schemas.microsoft.com/office/drawing/2014/main" id="{AC171F5A-4AC6-4271-B5D0-8BF9090251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3679" y="2488274"/>
              <a:ext cx="1884898" cy="13494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7859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28EEE5-E695-4AF6-8400-5439C4EB50E0}"/>
              </a:ext>
            </a:extLst>
          </p:cNvPr>
          <p:cNvSpPr>
            <a:spLocks noGrp="1"/>
          </p:cNvSpPr>
          <p:nvPr>
            <p:ph type="body" sz="quarter" idx="10"/>
          </p:nvPr>
        </p:nvSpPr>
        <p:spPr/>
        <p:txBody>
          <a:bodyPr/>
          <a:lstStyle/>
          <a:p>
            <a:r>
              <a:rPr lang="en-GB" dirty="0"/>
              <a:t>What is a Hardware Security Module (HSM)?</a:t>
            </a:r>
          </a:p>
        </p:txBody>
      </p:sp>
      <p:sp>
        <p:nvSpPr>
          <p:cNvPr id="3" name="Text Placeholder 2">
            <a:extLst>
              <a:ext uri="{FF2B5EF4-FFF2-40B4-BE49-F238E27FC236}">
                <a16:creationId xmlns:a16="http://schemas.microsoft.com/office/drawing/2014/main" id="{13AB0F31-F61A-4B34-8BDF-B66041BC3980}"/>
              </a:ext>
            </a:extLst>
          </p:cNvPr>
          <p:cNvSpPr>
            <a:spLocks noGrp="1"/>
          </p:cNvSpPr>
          <p:nvPr>
            <p:ph type="body" sz="quarter" idx="11"/>
          </p:nvPr>
        </p:nvSpPr>
        <p:spPr/>
        <p:txBody>
          <a:bodyPr/>
          <a:lstStyle/>
          <a:p>
            <a:r>
              <a:rPr lang="en-US" dirty="0"/>
              <a:t>Hardware Security Module (HSM) is a physical device which is designed to store keys safely. </a:t>
            </a:r>
          </a:p>
          <a:p>
            <a:endParaRPr lang="en-GB" dirty="0"/>
          </a:p>
        </p:txBody>
      </p:sp>
      <p:pic>
        <p:nvPicPr>
          <p:cNvPr id="4" name="Picture 2" descr="HSM – Hardware Security Module | SEFIRA">
            <a:extLst>
              <a:ext uri="{FF2B5EF4-FFF2-40B4-BE49-F238E27FC236}">
                <a16:creationId xmlns:a16="http://schemas.microsoft.com/office/drawing/2014/main" id="{97364C2C-10B9-43C9-AF45-AA0C3B7AD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411" y="4405290"/>
            <a:ext cx="4830871" cy="1672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rustway Proteccio NetHSM HSM provide a highly-secured data protection">
            <a:extLst>
              <a:ext uri="{FF2B5EF4-FFF2-40B4-BE49-F238E27FC236}">
                <a16:creationId xmlns:a16="http://schemas.microsoft.com/office/drawing/2014/main" id="{43FA9E96-B511-4A5B-BA96-F8081B401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10" y="2338436"/>
            <a:ext cx="6388274" cy="17010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defined">
            <a:extLst>
              <a:ext uri="{FF2B5EF4-FFF2-40B4-BE49-F238E27FC236}">
                <a16:creationId xmlns:a16="http://schemas.microsoft.com/office/drawing/2014/main" id="{1528E7C5-4DF5-4456-B42C-3F305E0292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92"/>
          <a:stretch/>
        </p:blipFill>
        <p:spPr bwMode="auto">
          <a:xfrm>
            <a:off x="6799617" y="2628707"/>
            <a:ext cx="5066037" cy="35531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6"/>
            <a:extLst>
              <a:ext uri="{FF2B5EF4-FFF2-40B4-BE49-F238E27FC236}">
                <a16:creationId xmlns:a16="http://schemas.microsoft.com/office/drawing/2014/main" id="{45ABBCFE-42AD-44BC-8CDB-7CED74C31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23956" y="6160737"/>
            <a:ext cx="548688" cy="542591"/>
          </a:xfrm>
          <a:prstGeom prst="rect">
            <a:avLst/>
          </a:prstGeom>
        </p:spPr>
      </p:pic>
    </p:spTree>
    <p:extLst>
      <p:ext uri="{BB962C8B-B14F-4D97-AF65-F5344CB8AC3E}">
        <p14:creationId xmlns:p14="http://schemas.microsoft.com/office/powerpoint/2010/main" val="252978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a:extLst>
              <a:ext uri="{FF2B5EF4-FFF2-40B4-BE49-F238E27FC236}">
                <a16:creationId xmlns:a16="http://schemas.microsoft.com/office/drawing/2014/main" id="{ACB1A819-A2BF-4B71-A8DC-4DE5891485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0"/>
          <a:stretch/>
        </p:blipFill>
        <p:spPr>
          <a:xfrm>
            <a:off x="128587" y="672798"/>
            <a:ext cx="11934825" cy="6058803"/>
          </a:xfrm>
          <a:prstGeom prst="rect">
            <a:avLst/>
          </a:prstGeom>
        </p:spPr>
      </p:pic>
      <p:grpSp>
        <p:nvGrpSpPr>
          <p:cNvPr id="130" name="Group 129"/>
          <p:cNvGrpSpPr/>
          <p:nvPr/>
        </p:nvGrpSpPr>
        <p:grpSpPr>
          <a:xfrm>
            <a:off x="7481402" y="802752"/>
            <a:ext cx="2539882" cy="5715000"/>
            <a:chOff x="7481402" y="1143000"/>
            <a:chExt cx="2539882" cy="5715000"/>
          </a:xfrm>
        </p:grpSpPr>
        <p:sp>
          <p:nvSpPr>
            <p:cNvPr id="116" name="Rectangle 115"/>
            <p:cNvSpPr/>
            <p:nvPr/>
          </p:nvSpPr>
          <p:spPr>
            <a:xfrm>
              <a:off x="7481402" y="1143000"/>
              <a:ext cx="2539882" cy="57150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77A4605-6B8C-BC42-A3F7-E617E650095F}"/>
                </a:ext>
              </a:extLst>
            </p:cNvPr>
            <p:cNvSpPr/>
            <p:nvPr/>
          </p:nvSpPr>
          <p:spPr>
            <a:xfrm>
              <a:off x="8093830" y="3197110"/>
              <a:ext cx="1111397"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Automate</a:t>
              </a:r>
            </a:p>
          </p:txBody>
        </p:sp>
        <p:pic>
          <p:nvPicPr>
            <p:cNvPr id="20" name="Graphic 91">
              <a:extLst>
                <a:ext uri="{FF2B5EF4-FFF2-40B4-BE49-F238E27FC236}">
                  <a16:creationId xmlns:a16="http://schemas.microsoft.com/office/drawing/2014/main" id="{DA07B231-A55F-E94A-9C3F-841077DB8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0639" y="2336289"/>
              <a:ext cx="576000" cy="576000"/>
            </a:xfrm>
            <a:prstGeom prst="rect">
              <a:avLst/>
            </a:prstGeom>
          </p:spPr>
        </p:pic>
        <p:sp>
          <p:nvSpPr>
            <p:cNvPr id="21" name="TextBox 20">
              <a:extLst>
                <a:ext uri="{FF2B5EF4-FFF2-40B4-BE49-F238E27FC236}">
                  <a16:creationId xmlns:a16="http://schemas.microsoft.com/office/drawing/2014/main" id="{AC719FE2-66E7-0A4E-904E-DC238308C97D}"/>
                </a:ext>
              </a:extLst>
            </p:cNvPr>
            <p:cNvSpPr txBox="1"/>
            <p:nvPr/>
          </p:nvSpPr>
          <p:spPr>
            <a:xfrm>
              <a:off x="8914670" y="2919432"/>
              <a:ext cx="63590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Lambda</a:t>
              </a:r>
            </a:p>
          </p:txBody>
        </p:sp>
        <p:sp>
          <p:nvSpPr>
            <p:cNvPr id="22" name="TextBox 21">
              <a:extLst>
                <a:ext uri="{FF2B5EF4-FFF2-40B4-BE49-F238E27FC236}">
                  <a16:creationId xmlns:a16="http://schemas.microsoft.com/office/drawing/2014/main" id="{7C499AC1-6EF5-E644-A6D4-9EC9589BD82F}"/>
                </a:ext>
              </a:extLst>
            </p:cNvPr>
            <p:cNvSpPr txBox="1"/>
            <p:nvPr/>
          </p:nvSpPr>
          <p:spPr>
            <a:xfrm>
              <a:off x="7829646" y="1853411"/>
              <a:ext cx="959239" cy="307776"/>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23" name="Graphic 100">
              <a:extLst>
                <a:ext uri="{FF2B5EF4-FFF2-40B4-BE49-F238E27FC236}">
                  <a16:creationId xmlns:a16="http://schemas.microsoft.com/office/drawing/2014/main" id="{291E4841-3A35-0040-89D5-C240C1651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8747" y="1271147"/>
              <a:ext cx="576000" cy="576000"/>
            </a:xfrm>
            <a:prstGeom prst="rect">
              <a:avLst/>
            </a:prstGeom>
          </p:spPr>
        </p:pic>
        <p:sp>
          <p:nvSpPr>
            <p:cNvPr id="71" name="TextBox 70">
              <a:extLst>
                <a:ext uri="{FF2B5EF4-FFF2-40B4-BE49-F238E27FC236}">
                  <a16:creationId xmlns:a16="http://schemas.microsoft.com/office/drawing/2014/main" id="{33E12C25-5685-DE49-9FA2-066BEE4202B0}"/>
                </a:ext>
              </a:extLst>
            </p:cNvPr>
            <p:cNvSpPr txBox="1"/>
            <p:nvPr/>
          </p:nvSpPr>
          <p:spPr>
            <a:xfrm>
              <a:off x="8857674" y="1853411"/>
              <a:ext cx="737560" cy="307776"/>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Step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Functions</a:t>
              </a:r>
            </a:p>
          </p:txBody>
        </p:sp>
        <p:pic>
          <p:nvPicPr>
            <p:cNvPr id="72" name="Graphic 77">
              <a:extLst>
                <a:ext uri="{FF2B5EF4-FFF2-40B4-BE49-F238E27FC236}">
                  <a16:creationId xmlns:a16="http://schemas.microsoft.com/office/drawing/2014/main" id="{871005A7-6E0E-E541-B9D9-A6B437F15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639" y="1271146"/>
              <a:ext cx="576000" cy="576000"/>
            </a:xfrm>
            <a:prstGeom prst="rect">
              <a:avLst/>
            </a:prstGeom>
          </p:spPr>
        </p:pic>
        <p:sp>
          <p:nvSpPr>
            <p:cNvPr id="97" name="TextBox 96">
              <a:extLst>
                <a:ext uri="{FF2B5EF4-FFF2-40B4-BE49-F238E27FC236}">
                  <a16:creationId xmlns:a16="http://schemas.microsoft.com/office/drawing/2014/main" id="{BE6FE3C3-764F-B848-ADCE-F4C632EDBADC}"/>
                </a:ext>
              </a:extLst>
            </p:cNvPr>
            <p:cNvSpPr txBox="1"/>
            <p:nvPr/>
          </p:nvSpPr>
          <p:spPr>
            <a:xfrm>
              <a:off x="7868741" y="2919432"/>
              <a:ext cx="87216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Systems Manager</a:t>
              </a:r>
            </a:p>
          </p:txBody>
        </p:sp>
        <p:pic>
          <p:nvPicPr>
            <p:cNvPr id="98" name="Graphic 105">
              <a:extLst>
                <a:ext uri="{FF2B5EF4-FFF2-40B4-BE49-F238E27FC236}">
                  <a16:creationId xmlns:a16="http://schemas.microsoft.com/office/drawing/2014/main" id="{185EA557-31A0-FA4C-88DC-056FF52D2A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009" y="2336289"/>
              <a:ext cx="576000" cy="576000"/>
            </a:xfrm>
            <a:prstGeom prst="rect">
              <a:avLst/>
            </a:prstGeom>
          </p:spPr>
        </p:pic>
      </p:grpSp>
      <p:sp>
        <p:nvSpPr>
          <p:cNvPr id="3" name="Text Placeholder 2">
            <a:extLst>
              <a:ext uri="{FF2B5EF4-FFF2-40B4-BE49-F238E27FC236}">
                <a16:creationId xmlns:a16="http://schemas.microsoft.com/office/drawing/2014/main" id="{11F6C491-28CE-4558-B532-3560427C9BAA}"/>
              </a:ext>
            </a:extLst>
          </p:cNvPr>
          <p:cNvSpPr>
            <a:spLocks noGrp="1"/>
          </p:cNvSpPr>
          <p:nvPr>
            <p:ph type="body" sz="quarter" idx="10"/>
          </p:nvPr>
        </p:nvSpPr>
        <p:spPr/>
        <p:txBody>
          <a:bodyPr/>
          <a:lstStyle/>
          <a:p>
            <a:r>
              <a:rPr lang="en-GB" dirty="0"/>
              <a:t>AWS Foundational and Layered Security Services</a:t>
            </a:r>
          </a:p>
        </p:txBody>
      </p:sp>
      <p:grpSp>
        <p:nvGrpSpPr>
          <p:cNvPr id="122" name="Group 121"/>
          <p:cNvGrpSpPr/>
          <p:nvPr/>
        </p:nvGrpSpPr>
        <p:grpSpPr>
          <a:xfrm>
            <a:off x="215026" y="802752"/>
            <a:ext cx="1905339" cy="5715000"/>
            <a:chOff x="215026" y="1143000"/>
            <a:chExt cx="1905339" cy="5715000"/>
          </a:xfrm>
        </p:grpSpPr>
        <p:sp>
          <p:nvSpPr>
            <p:cNvPr id="113" name="Rectangle 112"/>
            <p:cNvSpPr/>
            <p:nvPr/>
          </p:nvSpPr>
          <p:spPr>
            <a:xfrm>
              <a:off x="215026" y="1143000"/>
              <a:ext cx="1905339" cy="5715000"/>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330805" y="1274317"/>
              <a:ext cx="1697555" cy="5447188"/>
              <a:chOff x="330805" y="1274317"/>
              <a:chExt cx="1697555" cy="5447188"/>
            </a:xfrm>
          </p:grpSpPr>
          <p:sp>
            <p:nvSpPr>
              <p:cNvPr id="16" name="TextBox 15">
                <a:extLst>
                  <a:ext uri="{FF2B5EF4-FFF2-40B4-BE49-F238E27FC236}">
                    <a16:creationId xmlns:a16="http://schemas.microsoft.com/office/drawing/2014/main" id="{56C6603E-A489-8F45-B4CF-E1D9B1CA57A7}"/>
                  </a:ext>
                </a:extLst>
              </p:cNvPr>
              <p:cNvSpPr txBox="1"/>
              <p:nvPr/>
            </p:nvSpPr>
            <p:spPr>
              <a:xfrm>
                <a:off x="1097291" y="6244643"/>
                <a:ext cx="872161"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Systems Manager</a:t>
                </a:r>
              </a:p>
            </p:txBody>
          </p:sp>
          <p:pic>
            <p:nvPicPr>
              <p:cNvPr id="17" name="Graphic 85">
                <a:extLst>
                  <a:ext uri="{FF2B5EF4-FFF2-40B4-BE49-F238E27FC236}">
                    <a16:creationId xmlns:a16="http://schemas.microsoft.com/office/drawing/2014/main" id="{800B173A-436D-C542-A031-FAC5692A9F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5502" y="5647649"/>
                <a:ext cx="576000" cy="576000"/>
              </a:xfrm>
              <a:prstGeom prst="rect">
                <a:avLst/>
              </a:prstGeom>
            </p:spPr>
          </p:pic>
          <p:sp>
            <p:nvSpPr>
              <p:cNvPr id="18" name="TextBox 17">
                <a:extLst>
                  <a:ext uri="{FF2B5EF4-FFF2-40B4-BE49-F238E27FC236}">
                    <a16:creationId xmlns:a16="http://schemas.microsoft.com/office/drawing/2014/main" id="{E2EDEC96-4CBA-4349-A647-984A93D9DABB}"/>
                  </a:ext>
                </a:extLst>
              </p:cNvPr>
              <p:cNvSpPr txBox="1"/>
              <p:nvPr/>
            </p:nvSpPr>
            <p:spPr>
              <a:xfrm>
                <a:off x="1124416" y="5159246"/>
                <a:ext cx="903944"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19" name="Graphic 87">
                <a:extLst>
                  <a:ext uri="{FF2B5EF4-FFF2-40B4-BE49-F238E27FC236}">
                    <a16:creationId xmlns:a16="http://schemas.microsoft.com/office/drawing/2014/main" id="{AE05F96D-4545-7644-8732-54DA271C8E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4642" y="4559287"/>
                <a:ext cx="576000" cy="576000"/>
              </a:xfrm>
              <a:prstGeom prst="rect">
                <a:avLst/>
              </a:prstGeom>
            </p:spPr>
          </p:pic>
          <p:sp>
            <p:nvSpPr>
              <p:cNvPr id="30" name="TextBox 29">
                <a:extLst>
                  <a:ext uri="{FF2B5EF4-FFF2-40B4-BE49-F238E27FC236}">
                    <a16:creationId xmlns:a16="http://schemas.microsoft.com/office/drawing/2014/main" id="{DD2C0BE4-67B9-9644-BB10-658C5500ABED}"/>
                  </a:ext>
                </a:extLst>
              </p:cNvPr>
              <p:cNvSpPr txBox="1"/>
              <p:nvPr/>
            </p:nvSpPr>
            <p:spPr>
              <a:xfrm>
                <a:off x="330805" y="1866977"/>
                <a:ext cx="875385"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Hub </a:t>
                </a:r>
              </a:p>
            </p:txBody>
          </p:sp>
          <p:pic>
            <p:nvPicPr>
              <p:cNvPr id="31" name="Graphic 114">
                <a:extLst>
                  <a:ext uri="{FF2B5EF4-FFF2-40B4-BE49-F238E27FC236}">
                    <a16:creationId xmlns:a16="http://schemas.microsoft.com/office/drawing/2014/main" id="{97A024B2-1D6D-394A-B2A1-BDDC9867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022" y="1274317"/>
                <a:ext cx="576000" cy="576000"/>
              </a:xfrm>
              <a:prstGeom prst="rect">
                <a:avLst/>
              </a:prstGeom>
            </p:spPr>
          </p:pic>
          <p:sp>
            <p:nvSpPr>
              <p:cNvPr id="59" name="TextBox 58">
                <a:extLst>
                  <a:ext uri="{FF2B5EF4-FFF2-40B4-BE49-F238E27FC236}">
                    <a16:creationId xmlns:a16="http://schemas.microsoft.com/office/drawing/2014/main" id="{3DF31B4F-E03E-F549-8D82-49238F6E73E7}"/>
                  </a:ext>
                </a:extLst>
              </p:cNvPr>
              <p:cNvSpPr txBox="1"/>
              <p:nvPr/>
            </p:nvSpPr>
            <p:spPr>
              <a:xfrm>
                <a:off x="1033742" y="1866977"/>
                <a:ext cx="9081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Organizations</a:t>
                </a:r>
              </a:p>
            </p:txBody>
          </p:sp>
          <p:pic>
            <p:nvPicPr>
              <p:cNvPr id="60" name="Graphic 63">
                <a:extLst>
                  <a:ext uri="{FF2B5EF4-FFF2-40B4-BE49-F238E27FC236}">
                    <a16:creationId xmlns:a16="http://schemas.microsoft.com/office/drawing/2014/main" id="{372E3E83-5AEF-F34B-BFBE-950BD7D4F7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6774" y="1274317"/>
                <a:ext cx="576000" cy="576000"/>
              </a:xfrm>
              <a:prstGeom prst="rect">
                <a:avLst/>
              </a:prstGeom>
            </p:spPr>
          </p:pic>
          <p:sp>
            <p:nvSpPr>
              <p:cNvPr id="79" name="TextBox 78">
                <a:extLst>
                  <a:ext uri="{FF2B5EF4-FFF2-40B4-BE49-F238E27FC236}">
                    <a16:creationId xmlns:a16="http://schemas.microsoft.com/office/drawing/2014/main" id="{B8C6A6E9-D1D8-6F4E-BC17-A5171B50FA40}"/>
                  </a:ext>
                </a:extLst>
              </p:cNvPr>
              <p:cNvSpPr txBox="1"/>
              <p:nvPr/>
            </p:nvSpPr>
            <p:spPr>
              <a:xfrm>
                <a:off x="358052" y="2909253"/>
                <a:ext cx="791769"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Control Tower</a:t>
                </a:r>
              </a:p>
            </p:txBody>
          </p:sp>
          <p:pic>
            <p:nvPicPr>
              <p:cNvPr id="80" name="Graphic 93">
                <a:extLst>
                  <a:ext uri="{FF2B5EF4-FFF2-40B4-BE49-F238E27FC236}">
                    <a16:creationId xmlns:a16="http://schemas.microsoft.com/office/drawing/2014/main" id="{2196D254-2D21-3D47-9F07-201C510E3C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6169" y="2320855"/>
                <a:ext cx="576000" cy="576000"/>
              </a:xfrm>
              <a:prstGeom prst="rect">
                <a:avLst/>
              </a:prstGeom>
            </p:spPr>
          </p:pic>
          <p:sp>
            <p:nvSpPr>
              <p:cNvPr id="81" name="TextBox 80">
                <a:extLst>
                  <a:ext uri="{FF2B5EF4-FFF2-40B4-BE49-F238E27FC236}">
                    <a16:creationId xmlns:a16="http://schemas.microsoft.com/office/drawing/2014/main" id="{71AF66F2-E0AB-A247-9457-993FC2273C29}"/>
                  </a:ext>
                </a:extLst>
              </p:cNvPr>
              <p:cNvSpPr txBox="1"/>
              <p:nvPr/>
            </p:nvSpPr>
            <p:spPr>
              <a:xfrm>
                <a:off x="379938" y="5159246"/>
                <a:ext cx="855281"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Service Catalog</a:t>
                </a:r>
              </a:p>
            </p:txBody>
          </p:sp>
          <p:pic>
            <p:nvPicPr>
              <p:cNvPr id="82" name="Graphic 95">
                <a:extLst>
                  <a:ext uri="{FF2B5EF4-FFF2-40B4-BE49-F238E27FC236}">
                    <a16:creationId xmlns:a16="http://schemas.microsoft.com/office/drawing/2014/main" id="{009CBAA6-3B56-1C45-B102-904CF4A502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845" y="4563737"/>
                <a:ext cx="576000" cy="576000"/>
              </a:xfrm>
              <a:prstGeom prst="rect">
                <a:avLst/>
              </a:prstGeom>
            </p:spPr>
          </p:pic>
          <p:sp>
            <p:nvSpPr>
              <p:cNvPr id="83" name="TextBox 82">
                <a:extLst>
                  <a:ext uri="{FF2B5EF4-FFF2-40B4-BE49-F238E27FC236}">
                    <a16:creationId xmlns:a16="http://schemas.microsoft.com/office/drawing/2014/main" id="{61B30F6E-434D-174B-BD11-3B86760FF41A}"/>
                  </a:ext>
                </a:extLst>
              </p:cNvPr>
              <p:cNvSpPr txBox="1"/>
              <p:nvPr/>
            </p:nvSpPr>
            <p:spPr>
              <a:xfrm>
                <a:off x="344385" y="6244643"/>
                <a:ext cx="855335"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Well-Architected Tool </a:t>
                </a:r>
              </a:p>
            </p:txBody>
          </p:sp>
          <p:pic>
            <p:nvPicPr>
              <p:cNvPr id="84" name="Graphic 97">
                <a:extLst>
                  <a:ext uri="{FF2B5EF4-FFF2-40B4-BE49-F238E27FC236}">
                    <a16:creationId xmlns:a16="http://schemas.microsoft.com/office/drawing/2014/main" id="{D5D26A2B-36E3-4E41-A6A1-7A21E5A3D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7778" y="5647648"/>
                <a:ext cx="576000" cy="576000"/>
              </a:xfrm>
              <a:prstGeom prst="rect">
                <a:avLst/>
              </a:prstGeom>
            </p:spPr>
          </p:pic>
          <p:sp>
            <p:nvSpPr>
              <p:cNvPr id="85" name="TextBox 84">
                <a:extLst>
                  <a:ext uri="{FF2B5EF4-FFF2-40B4-BE49-F238E27FC236}">
                    <a16:creationId xmlns:a16="http://schemas.microsoft.com/office/drawing/2014/main" id="{818AFF1D-11FF-354F-BA6D-F1BB4BFBA239}"/>
                  </a:ext>
                </a:extLst>
              </p:cNvPr>
              <p:cNvSpPr txBox="1"/>
              <p:nvPr/>
            </p:nvSpPr>
            <p:spPr>
              <a:xfrm>
                <a:off x="1128999" y="2909253"/>
                <a:ext cx="678637"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Trusted Advisor</a:t>
                </a:r>
              </a:p>
            </p:txBody>
          </p:sp>
          <p:pic>
            <p:nvPicPr>
              <p:cNvPr id="86" name="Graphic 101">
                <a:extLst>
                  <a:ext uri="{FF2B5EF4-FFF2-40B4-BE49-F238E27FC236}">
                    <a16:creationId xmlns:a16="http://schemas.microsoft.com/office/drawing/2014/main" id="{0E90ED15-BEB5-004D-8C9A-2FDC4FB604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0139" y="2320855"/>
                <a:ext cx="576000" cy="576000"/>
              </a:xfrm>
              <a:prstGeom prst="rect">
                <a:avLst/>
              </a:prstGeom>
            </p:spPr>
          </p:pic>
        </p:grpSp>
      </p:grpSp>
      <p:grpSp>
        <p:nvGrpSpPr>
          <p:cNvPr id="123" name="Group 122"/>
          <p:cNvGrpSpPr/>
          <p:nvPr/>
        </p:nvGrpSpPr>
        <p:grpSpPr>
          <a:xfrm>
            <a:off x="2120366" y="802752"/>
            <a:ext cx="3709338" cy="5715000"/>
            <a:chOff x="2120366" y="1143000"/>
            <a:chExt cx="3709338" cy="5715000"/>
          </a:xfrm>
        </p:grpSpPr>
        <p:sp>
          <p:nvSpPr>
            <p:cNvPr id="114" name="Rectangle 113"/>
            <p:cNvSpPr/>
            <p:nvPr/>
          </p:nvSpPr>
          <p:spPr>
            <a:xfrm>
              <a:off x="2120366" y="1143000"/>
              <a:ext cx="3709338" cy="5715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0E2758A-C41F-BD4C-9216-06B19B3C140D}"/>
                </a:ext>
              </a:extLst>
            </p:cNvPr>
            <p:cNvSpPr txBox="1"/>
            <p:nvPr/>
          </p:nvSpPr>
          <p:spPr>
            <a:xfrm>
              <a:off x="4012488" y="1874588"/>
              <a:ext cx="80017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IoT Device Defender</a:t>
              </a:r>
            </a:p>
          </p:txBody>
        </p:sp>
        <p:pic>
          <p:nvPicPr>
            <p:cNvPr id="33" name="Graphic 116">
              <a:extLst>
                <a:ext uri="{FF2B5EF4-FFF2-40B4-BE49-F238E27FC236}">
                  <a16:creationId xmlns:a16="http://schemas.microsoft.com/office/drawing/2014/main" id="{1BBFFEC6-9D9C-1C4C-ACAF-8342F95F5B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36305" y="1274318"/>
              <a:ext cx="582036" cy="582036"/>
            </a:xfrm>
            <a:prstGeom prst="rect">
              <a:avLst/>
            </a:prstGeom>
          </p:spPr>
        </p:pic>
        <p:sp>
          <p:nvSpPr>
            <p:cNvPr id="34" name="TextBox 33">
              <a:extLst>
                <a:ext uri="{FF2B5EF4-FFF2-40B4-BE49-F238E27FC236}">
                  <a16:creationId xmlns:a16="http://schemas.microsoft.com/office/drawing/2014/main" id="{D85D4524-C62B-E243-8FE3-0F3147DD8411}"/>
                </a:ext>
              </a:extLst>
            </p:cNvPr>
            <p:cNvSpPr txBox="1"/>
            <p:nvPr/>
          </p:nvSpPr>
          <p:spPr>
            <a:xfrm>
              <a:off x="4329643" y="5142092"/>
              <a:ext cx="523308"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KMS</a:t>
              </a:r>
            </a:p>
          </p:txBody>
        </p:sp>
        <p:pic>
          <p:nvPicPr>
            <p:cNvPr id="35" name="Graphic 118">
              <a:extLst>
                <a:ext uri="{FF2B5EF4-FFF2-40B4-BE49-F238E27FC236}">
                  <a16:creationId xmlns:a16="http://schemas.microsoft.com/office/drawing/2014/main" id="{22CAA697-2296-AB46-963F-5FBFE28DCF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2389" y="4547009"/>
              <a:ext cx="576000" cy="576000"/>
            </a:xfrm>
            <a:prstGeom prst="rect">
              <a:avLst/>
            </a:prstGeom>
          </p:spPr>
        </p:pic>
        <p:sp>
          <p:nvSpPr>
            <p:cNvPr id="36" name="TextBox 35">
              <a:extLst>
                <a:ext uri="{FF2B5EF4-FFF2-40B4-BE49-F238E27FC236}">
                  <a16:creationId xmlns:a16="http://schemas.microsoft.com/office/drawing/2014/main" id="{ABD6A417-4B3C-6A4A-81BA-F2A7204E03AC}"/>
                </a:ext>
              </a:extLst>
            </p:cNvPr>
            <p:cNvSpPr txBox="1"/>
            <p:nvPr/>
          </p:nvSpPr>
          <p:spPr>
            <a:xfrm>
              <a:off x="2857515" y="5142092"/>
              <a:ext cx="89536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IAM</a:t>
              </a:r>
            </a:p>
          </p:txBody>
        </p:sp>
        <p:pic>
          <p:nvPicPr>
            <p:cNvPr id="37" name="Graphic 120">
              <a:extLst>
                <a:ext uri="{FF2B5EF4-FFF2-40B4-BE49-F238E27FC236}">
                  <a16:creationId xmlns:a16="http://schemas.microsoft.com/office/drawing/2014/main" id="{29AAA392-437B-104C-8107-2128B6573E1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25901" y="4547009"/>
              <a:ext cx="576000" cy="576000"/>
            </a:xfrm>
            <a:prstGeom prst="rect">
              <a:avLst/>
            </a:prstGeom>
          </p:spPr>
        </p:pic>
        <p:sp>
          <p:nvSpPr>
            <p:cNvPr id="38" name="TextBox 37">
              <a:extLst>
                <a:ext uri="{FF2B5EF4-FFF2-40B4-BE49-F238E27FC236}">
                  <a16:creationId xmlns:a16="http://schemas.microsoft.com/office/drawing/2014/main" id="{CAFECB64-10F5-CA4E-A751-0662743F4831}"/>
                </a:ext>
              </a:extLst>
            </p:cNvPr>
            <p:cNvSpPr txBox="1"/>
            <p:nvPr/>
          </p:nvSpPr>
          <p:spPr>
            <a:xfrm>
              <a:off x="4950201" y="6248250"/>
              <a:ext cx="635515"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IAM Identity Center</a:t>
              </a:r>
            </a:p>
          </p:txBody>
        </p:sp>
        <p:pic>
          <p:nvPicPr>
            <p:cNvPr id="39" name="Graphic 122">
              <a:extLst>
                <a:ext uri="{FF2B5EF4-FFF2-40B4-BE49-F238E27FC236}">
                  <a16:creationId xmlns:a16="http://schemas.microsoft.com/office/drawing/2014/main" id="{9111603F-F389-9D4C-A508-7872100F6A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03140" y="5644105"/>
              <a:ext cx="576000" cy="576000"/>
            </a:xfrm>
            <a:prstGeom prst="rect">
              <a:avLst/>
            </a:prstGeom>
          </p:spPr>
        </p:pic>
        <p:sp>
          <p:nvSpPr>
            <p:cNvPr id="48" name="TextBox 47">
              <a:extLst>
                <a:ext uri="{FF2B5EF4-FFF2-40B4-BE49-F238E27FC236}">
                  <a16:creationId xmlns:a16="http://schemas.microsoft.com/office/drawing/2014/main" id="{F474F8E7-5DFA-6D4E-960D-0927C3E71F49}"/>
                </a:ext>
              </a:extLst>
            </p:cNvPr>
            <p:cNvSpPr txBox="1"/>
            <p:nvPr/>
          </p:nvSpPr>
          <p:spPr>
            <a:xfrm>
              <a:off x="3210926" y="1874588"/>
              <a:ext cx="640253"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VPC</a:t>
              </a:r>
            </a:p>
          </p:txBody>
        </p:sp>
        <p:pic>
          <p:nvPicPr>
            <p:cNvPr id="49" name="Graphic 132">
              <a:extLst>
                <a:ext uri="{FF2B5EF4-FFF2-40B4-BE49-F238E27FC236}">
                  <a16:creationId xmlns:a16="http://schemas.microsoft.com/office/drawing/2014/main" id="{F6D8CBCF-731A-3543-A9A2-D04D2E5B4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30115" y="1274317"/>
              <a:ext cx="590328" cy="590328"/>
            </a:xfrm>
            <a:prstGeom prst="rect">
              <a:avLst/>
            </a:prstGeom>
          </p:spPr>
        </p:pic>
        <p:sp>
          <p:nvSpPr>
            <p:cNvPr id="50" name="TextBox 49">
              <a:extLst>
                <a:ext uri="{FF2B5EF4-FFF2-40B4-BE49-F238E27FC236}">
                  <a16:creationId xmlns:a16="http://schemas.microsoft.com/office/drawing/2014/main" id="{5B4D7B14-6A4E-4C4F-8B62-F73FFB89CB3C}"/>
                </a:ext>
              </a:extLst>
            </p:cNvPr>
            <p:cNvSpPr txBox="1"/>
            <p:nvPr/>
          </p:nvSpPr>
          <p:spPr>
            <a:xfrm>
              <a:off x="2338904" y="6248250"/>
              <a:ext cx="633227"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WAF</a:t>
              </a:r>
            </a:p>
          </p:txBody>
        </p:sp>
        <p:pic>
          <p:nvPicPr>
            <p:cNvPr id="51" name="Graphic 134">
              <a:extLst>
                <a:ext uri="{FF2B5EF4-FFF2-40B4-BE49-F238E27FC236}">
                  <a16:creationId xmlns:a16="http://schemas.microsoft.com/office/drawing/2014/main" id="{B4ED574D-87C9-E04D-A25C-4F93890FD0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378300" y="5644105"/>
              <a:ext cx="576000" cy="576000"/>
            </a:xfrm>
            <a:prstGeom prst="rect">
              <a:avLst/>
            </a:prstGeom>
          </p:spPr>
        </p:pic>
        <p:sp>
          <p:nvSpPr>
            <p:cNvPr id="52" name="TextBox 51">
              <a:extLst>
                <a:ext uri="{FF2B5EF4-FFF2-40B4-BE49-F238E27FC236}">
                  <a16:creationId xmlns:a16="http://schemas.microsoft.com/office/drawing/2014/main" id="{BEDE0537-BB81-814F-B012-BED255BF5070}"/>
                </a:ext>
              </a:extLst>
            </p:cNvPr>
            <p:cNvSpPr txBox="1"/>
            <p:nvPr/>
          </p:nvSpPr>
          <p:spPr>
            <a:xfrm>
              <a:off x="2250685" y="5142092"/>
              <a:ext cx="76205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Shield</a:t>
              </a:r>
            </a:p>
          </p:txBody>
        </p:sp>
        <p:pic>
          <p:nvPicPr>
            <p:cNvPr id="53" name="Graphic 136">
              <a:extLst>
                <a:ext uri="{FF2B5EF4-FFF2-40B4-BE49-F238E27FC236}">
                  <a16:creationId xmlns:a16="http://schemas.microsoft.com/office/drawing/2014/main" id="{5D4549F2-65E4-5044-BFE3-E50A963DDD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69302" y="4547010"/>
              <a:ext cx="576000" cy="576000"/>
            </a:xfrm>
            <a:prstGeom prst="rect">
              <a:avLst/>
            </a:prstGeom>
          </p:spPr>
        </p:pic>
        <p:sp>
          <p:nvSpPr>
            <p:cNvPr id="54" name="TextBox 53">
              <a:extLst>
                <a:ext uri="{FF2B5EF4-FFF2-40B4-BE49-F238E27FC236}">
                  <a16:creationId xmlns:a16="http://schemas.microsoft.com/office/drawing/2014/main" id="{D9E8FD76-4819-2A4F-84F1-A6F40386CF88}"/>
                </a:ext>
              </a:extLst>
            </p:cNvPr>
            <p:cNvSpPr txBox="1"/>
            <p:nvPr/>
          </p:nvSpPr>
          <p:spPr>
            <a:xfrm>
              <a:off x="3515967" y="5142092"/>
              <a:ext cx="826228"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Secrets Manager</a:t>
              </a:r>
            </a:p>
          </p:txBody>
        </p:sp>
        <p:pic>
          <p:nvPicPr>
            <p:cNvPr id="55" name="Graphic 138">
              <a:extLst>
                <a:ext uri="{FF2B5EF4-FFF2-40B4-BE49-F238E27FC236}">
                  <a16:creationId xmlns:a16="http://schemas.microsoft.com/office/drawing/2014/main" id="{10F5CEFC-8E0D-9A4C-83D8-1DB03534C03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84145" y="4547009"/>
              <a:ext cx="576000" cy="576000"/>
            </a:xfrm>
            <a:prstGeom prst="rect">
              <a:avLst/>
            </a:prstGeom>
          </p:spPr>
        </p:pic>
        <p:sp>
          <p:nvSpPr>
            <p:cNvPr id="56" name="TextBox 55">
              <a:extLst>
                <a:ext uri="{FF2B5EF4-FFF2-40B4-BE49-F238E27FC236}">
                  <a16:creationId xmlns:a16="http://schemas.microsoft.com/office/drawing/2014/main" id="{6845E9D7-6F35-AF4D-A3B2-CD3144A26DBB}"/>
                </a:ext>
              </a:extLst>
            </p:cNvPr>
            <p:cNvSpPr txBox="1"/>
            <p:nvPr/>
          </p:nvSpPr>
          <p:spPr>
            <a:xfrm>
              <a:off x="2945170" y="6248250"/>
              <a:ext cx="68349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Firewall Manager</a:t>
              </a:r>
            </a:p>
          </p:txBody>
        </p:sp>
        <p:pic>
          <p:nvPicPr>
            <p:cNvPr id="57" name="Graphic 140">
              <a:extLst>
                <a:ext uri="{FF2B5EF4-FFF2-40B4-BE49-F238E27FC236}">
                  <a16:creationId xmlns:a16="http://schemas.microsoft.com/office/drawing/2014/main" id="{FC738B6F-18BD-B04A-9BAC-DEBC81B297D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37530" y="5644105"/>
              <a:ext cx="576000" cy="576000"/>
            </a:xfrm>
            <a:prstGeom prst="rect">
              <a:avLst/>
            </a:prstGeom>
          </p:spPr>
        </p:pic>
        <p:sp>
          <p:nvSpPr>
            <p:cNvPr id="65" name="TextBox 64">
              <a:extLst>
                <a:ext uri="{FF2B5EF4-FFF2-40B4-BE49-F238E27FC236}">
                  <a16:creationId xmlns:a16="http://schemas.microsoft.com/office/drawing/2014/main" id="{99E414AF-89AC-3C4F-AD63-2DFC96C773B2}"/>
                </a:ext>
              </a:extLst>
            </p:cNvPr>
            <p:cNvSpPr txBox="1"/>
            <p:nvPr/>
          </p:nvSpPr>
          <p:spPr>
            <a:xfrm>
              <a:off x="3173312" y="2914611"/>
              <a:ext cx="647840"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Direct Connect</a:t>
              </a:r>
            </a:p>
          </p:txBody>
        </p:sp>
        <p:pic>
          <p:nvPicPr>
            <p:cNvPr id="66" name="Graphic 71">
              <a:extLst>
                <a:ext uri="{FF2B5EF4-FFF2-40B4-BE49-F238E27FC236}">
                  <a16:creationId xmlns:a16="http://schemas.microsoft.com/office/drawing/2014/main" id="{A4A7265C-8DA2-DA4C-8AE0-7F091E8591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29474" y="2332641"/>
              <a:ext cx="564543" cy="564543"/>
            </a:xfrm>
            <a:prstGeom prst="rect">
              <a:avLst/>
            </a:prstGeom>
          </p:spPr>
        </p:pic>
        <p:sp>
          <p:nvSpPr>
            <p:cNvPr id="67" name="TextBox 66">
              <a:extLst>
                <a:ext uri="{FF2B5EF4-FFF2-40B4-BE49-F238E27FC236}">
                  <a16:creationId xmlns:a16="http://schemas.microsoft.com/office/drawing/2014/main" id="{ECF3BAC8-3355-D749-ACBB-8A590BB02446}"/>
                </a:ext>
              </a:extLst>
            </p:cNvPr>
            <p:cNvSpPr txBox="1"/>
            <p:nvPr/>
          </p:nvSpPr>
          <p:spPr>
            <a:xfrm>
              <a:off x="2246342" y="1874588"/>
              <a:ext cx="816830"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Transit Gateway </a:t>
              </a:r>
            </a:p>
          </p:txBody>
        </p:sp>
        <p:pic>
          <p:nvPicPr>
            <p:cNvPr id="68" name="Graphic 73">
              <a:extLst>
                <a:ext uri="{FF2B5EF4-FFF2-40B4-BE49-F238E27FC236}">
                  <a16:creationId xmlns:a16="http://schemas.microsoft.com/office/drawing/2014/main" id="{8FBA0A14-9DEC-8541-A904-A8E33E67820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375813" y="1274318"/>
              <a:ext cx="592895" cy="592895"/>
            </a:xfrm>
            <a:prstGeom prst="rect">
              <a:avLst/>
            </a:prstGeom>
          </p:spPr>
        </p:pic>
        <p:sp>
          <p:nvSpPr>
            <p:cNvPr id="69" name="TextBox 68">
              <a:extLst>
                <a:ext uri="{FF2B5EF4-FFF2-40B4-BE49-F238E27FC236}">
                  <a16:creationId xmlns:a16="http://schemas.microsoft.com/office/drawing/2014/main" id="{EEC52CB8-A7C4-4F4A-BD76-FA9B6EEAE20A}"/>
                </a:ext>
              </a:extLst>
            </p:cNvPr>
            <p:cNvSpPr txBox="1"/>
            <p:nvPr/>
          </p:nvSpPr>
          <p:spPr>
            <a:xfrm>
              <a:off x="2293084" y="2914611"/>
              <a:ext cx="780608"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VPC </a:t>
              </a:r>
              <a:r>
                <a:rPr kumimoji="0" lang="en-US" sz="800" b="0" i="0" u="none" strike="noStrike" kern="1200" cap="none" spc="0" normalizeH="0" baseline="0" noProof="0" dirty="0" err="1">
                  <a:ln>
                    <a:noFill/>
                  </a:ln>
                  <a:solidFill>
                    <a:srgbClr val="000000"/>
                  </a:solidFill>
                  <a:effectLst/>
                  <a:uLnTx/>
                  <a:uFillTx/>
                  <a:latin typeface="Arial"/>
                  <a:ea typeface="+mn-ea"/>
                  <a:cs typeface="+mn-cs"/>
                </a:rPr>
                <a:t>PrivateLink</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0" name="Graphic 75">
              <a:extLst>
                <a:ext uri="{FF2B5EF4-FFF2-40B4-BE49-F238E27FC236}">
                  <a16:creationId xmlns:a16="http://schemas.microsoft.com/office/drawing/2014/main" id="{6125B503-2EF2-9B40-93FE-8BD9DB4E1C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83703" y="2332641"/>
              <a:ext cx="569724" cy="569724"/>
            </a:xfrm>
            <a:prstGeom prst="rect">
              <a:avLst/>
            </a:prstGeom>
          </p:spPr>
        </p:pic>
        <p:sp>
          <p:nvSpPr>
            <p:cNvPr id="73" name="TextBox 72">
              <a:extLst>
                <a:ext uri="{FF2B5EF4-FFF2-40B4-BE49-F238E27FC236}">
                  <a16:creationId xmlns:a16="http://schemas.microsoft.com/office/drawing/2014/main" id="{AA9158A8-7B13-5345-9861-872FABE45BE6}"/>
                </a:ext>
              </a:extLst>
            </p:cNvPr>
            <p:cNvSpPr txBox="1"/>
            <p:nvPr/>
          </p:nvSpPr>
          <p:spPr>
            <a:xfrm>
              <a:off x="4952849" y="1874588"/>
              <a:ext cx="68849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 Directory</a:t>
              </a:r>
            </a:p>
          </p:txBody>
        </p:sp>
        <p:pic>
          <p:nvPicPr>
            <p:cNvPr id="74" name="Graphic 79">
              <a:extLst>
                <a:ext uri="{FF2B5EF4-FFF2-40B4-BE49-F238E27FC236}">
                  <a16:creationId xmlns:a16="http://schemas.microsoft.com/office/drawing/2014/main" id="{A313A8CE-136D-1644-A96F-2C22ABB65B6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000023" y="1274317"/>
              <a:ext cx="587880" cy="587880"/>
            </a:xfrm>
            <a:prstGeom prst="rect">
              <a:avLst/>
            </a:prstGeom>
          </p:spPr>
        </p:pic>
        <p:sp>
          <p:nvSpPr>
            <p:cNvPr id="75" name="TextBox 74">
              <a:extLst>
                <a:ext uri="{FF2B5EF4-FFF2-40B4-BE49-F238E27FC236}">
                  <a16:creationId xmlns:a16="http://schemas.microsoft.com/office/drawing/2014/main" id="{90F4F683-4522-6543-B139-0FD2DE35654F}"/>
                </a:ext>
              </a:extLst>
            </p:cNvPr>
            <p:cNvSpPr txBox="1"/>
            <p:nvPr/>
          </p:nvSpPr>
          <p:spPr>
            <a:xfrm>
              <a:off x="4231738" y="6248250"/>
              <a:ext cx="771496"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r>
                <a:rPr kumimoji="0" lang="en-US" sz="800" b="0" i="0" u="none" strike="noStrike" kern="1200" cap="none" spc="0" normalizeH="0" baseline="0" noProof="0" dirty="0" err="1">
                  <a:ln>
                    <a:noFill/>
                  </a:ln>
                  <a:solidFill>
                    <a:srgbClr val="000000"/>
                  </a:solidFill>
                  <a:effectLst/>
                  <a:uLnTx/>
                  <a:uFillTx/>
                  <a:latin typeface="Arial"/>
                  <a:ea typeface="+mn-ea"/>
                  <a:cs typeface="+mn-cs"/>
                </a:rPr>
                <a:t>CloudHSM</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Graphic 81">
              <a:extLst>
                <a:ext uri="{FF2B5EF4-FFF2-40B4-BE49-F238E27FC236}">
                  <a16:creationId xmlns:a16="http://schemas.microsoft.com/office/drawing/2014/main" id="{83DEF15C-EFE0-D440-8ED4-CF11C92CD2D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347261" y="5644105"/>
              <a:ext cx="576000" cy="576000"/>
            </a:xfrm>
            <a:prstGeom prst="rect">
              <a:avLst/>
            </a:prstGeom>
          </p:spPr>
        </p:pic>
        <p:sp>
          <p:nvSpPr>
            <p:cNvPr id="77" name="TextBox 76">
              <a:extLst>
                <a:ext uri="{FF2B5EF4-FFF2-40B4-BE49-F238E27FC236}">
                  <a16:creationId xmlns:a16="http://schemas.microsoft.com/office/drawing/2014/main" id="{7510E2B4-80C0-EC4D-914E-506A2ECD9EA5}"/>
                </a:ext>
              </a:extLst>
            </p:cNvPr>
            <p:cNvSpPr txBox="1"/>
            <p:nvPr/>
          </p:nvSpPr>
          <p:spPr>
            <a:xfrm>
              <a:off x="3576106" y="6248250"/>
              <a:ext cx="75644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Certificate Manager</a:t>
              </a:r>
            </a:p>
          </p:txBody>
        </p:sp>
        <p:pic>
          <p:nvPicPr>
            <p:cNvPr id="78" name="Graphic 83">
              <a:extLst>
                <a:ext uri="{FF2B5EF4-FFF2-40B4-BE49-F238E27FC236}">
                  <a16:creationId xmlns:a16="http://schemas.microsoft.com/office/drawing/2014/main" id="{B501A455-8DB0-F040-A83E-F434DBC5212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696761" y="5644105"/>
              <a:ext cx="576000" cy="576000"/>
            </a:xfrm>
            <a:prstGeom prst="rect">
              <a:avLst/>
            </a:prstGeom>
          </p:spPr>
        </p:pic>
        <p:pic>
          <p:nvPicPr>
            <p:cNvPr id="87" name="Graphic 106">
              <a:extLst>
                <a:ext uri="{FF2B5EF4-FFF2-40B4-BE49-F238E27FC236}">
                  <a16:creationId xmlns:a16="http://schemas.microsoft.com/office/drawing/2014/main" id="{8D04D5C3-A12B-C94C-823C-FBA049FEF00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24644" y="2332641"/>
              <a:ext cx="567917" cy="567917"/>
            </a:xfrm>
            <a:prstGeom prst="rect">
              <a:avLst/>
            </a:prstGeom>
          </p:spPr>
        </p:pic>
        <p:sp>
          <p:nvSpPr>
            <p:cNvPr id="88" name="TextBox 87">
              <a:extLst>
                <a:ext uri="{FF2B5EF4-FFF2-40B4-BE49-F238E27FC236}">
                  <a16:creationId xmlns:a16="http://schemas.microsoft.com/office/drawing/2014/main" id="{FCBE8BFA-15FF-6348-9F15-2F1AC62560A4}"/>
                </a:ext>
              </a:extLst>
            </p:cNvPr>
            <p:cNvSpPr txBox="1"/>
            <p:nvPr/>
          </p:nvSpPr>
          <p:spPr>
            <a:xfrm>
              <a:off x="4030302" y="2914611"/>
              <a:ext cx="759279"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Resource Access manager</a:t>
              </a:r>
            </a:p>
          </p:txBody>
        </p:sp>
        <p:sp>
          <p:nvSpPr>
            <p:cNvPr id="89" name="TextBox 88">
              <a:extLst>
                <a:ext uri="{FF2B5EF4-FFF2-40B4-BE49-F238E27FC236}">
                  <a16:creationId xmlns:a16="http://schemas.microsoft.com/office/drawing/2014/main" id="{B45F7A59-6F99-B34C-83AF-E1CDDA629F68}"/>
                </a:ext>
              </a:extLst>
            </p:cNvPr>
            <p:cNvSpPr txBox="1"/>
            <p:nvPr/>
          </p:nvSpPr>
          <p:spPr>
            <a:xfrm>
              <a:off x="4978650" y="2914611"/>
              <a:ext cx="673013"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Directory Service</a:t>
              </a:r>
            </a:p>
          </p:txBody>
        </p:sp>
        <p:pic>
          <p:nvPicPr>
            <p:cNvPr id="90" name="Graphic 147">
              <a:extLst>
                <a:ext uri="{FF2B5EF4-FFF2-40B4-BE49-F238E27FC236}">
                  <a16:creationId xmlns:a16="http://schemas.microsoft.com/office/drawing/2014/main" id="{BD2BF4F1-4D5D-A14D-BD5C-7BCD7200434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992631" y="2332641"/>
              <a:ext cx="573615" cy="573615"/>
            </a:xfrm>
            <a:prstGeom prst="rect">
              <a:avLst/>
            </a:prstGeom>
          </p:spPr>
        </p:pic>
        <p:sp>
          <p:nvSpPr>
            <p:cNvPr id="91" name="TextBox 90">
              <a:extLst>
                <a:ext uri="{FF2B5EF4-FFF2-40B4-BE49-F238E27FC236}">
                  <a16:creationId xmlns:a16="http://schemas.microsoft.com/office/drawing/2014/main" id="{DC84C98E-0B04-6142-AC5D-26B00A4F1DC7}"/>
                </a:ext>
              </a:extLst>
            </p:cNvPr>
            <p:cNvSpPr txBox="1"/>
            <p:nvPr/>
          </p:nvSpPr>
          <p:spPr>
            <a:xfrm>
              <a:off x="4902772" y="5142092"/>
              <a:ext cx="762339"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Cognito</a:t>
              </a:r>
            </a:p>
          </p:txBody>
        </p:sp>
        <p:pic>
          <p:nvPicPr>
            <p:cNvPr id="92" name="Graphic 149">
              <a:extLst>
                <a:ext uri="{FF2B5EF4-FFF2-40B4-BE49-F238E27FC236}">
                  <a16:creationId xmlns:a16="http://schemas.microsoft.com/office/drawing/2014/main" id="{D124CC4D-5B7A-214D-9137-C032FCBC9CD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00635" y="4547010"/>
              <a:ext cx="576000" cy="576000"/>
            </a:xfrm>
            <a:prstGeom prst="rect">
              <a:avLst/>
            </a:prstGeom>
          </p:spPr>
        </p:pic>
      </p:grpSp>
      <p:grpSp>
        <p:nvGrpSpPr>
          <p:cNvPr id="125" name="Group 124"/>
          <p:cNvGrpSpPr/>
          <p:nvPr/>
        </p:nvGrpSpPr>
        <p:grpSpPr>
          <a:xfrm>
            <a:off x="5829705" y="802752"/>
            <a:ext cx="1665934" cy="5715000"/>
            <a:chOff x="5829705" y="1143000"/>
            <a:chExt cx="1665934" cy="5715000"/>
          </a:xfrm>
        </p:grpSpPr>
        <p:sp>
          <p:nvSpPr>
            <p:cNvPr id="115" name="Rectangle 114"/>
            <p:cNvSpPr/>
            <p:nvPr/>
          </p:nvSpPr>
          <p:spPr>
            <a:xfrm>
              <a:off x="5829705" y="1143000"/>
              <a:ext cx="1665934" cy="5715000"/>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BD7765-2AA2-2346-A4B8-A55D389C7916}"/>
                </a:ext>
              </a:extLst>
            </p:cNvPr>
            <p:cNvSpPr txBox="1"/>
            <p:nvPr/>
          </p:nvSpPr>
          <p:spPr>
            <a:xfrm>
              <a:off x="6244312" y="2923700"/>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Inspector</a:t>
              </a:r>
            </a:p>
          </p:txBody>
        </p:sp>
        <p:pic>
          <p:nvPicPr>
            <p:cNvPr id="25" name="Graphic 108">
              <a:extLst>
                <a:ext uri="{FF2B5EF4-FFF2-40B4-BE49-F238E27FC236}">
                  <a16:creationId xmlns:a16="http://schemas.microsoft.com/office/drawing/2014/main" id="{0DB61091-ABDB-954D-8474-2C03417CF40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356838" y="2335763"/>
              <a:ext cx="576000" cy="576000"/>
            </a:xfrm>
            <a:prstGeom prst="rect">
              <a:avLst/>
            </a:prstGeom>
          </p:spPr>
        </p:pic>
        <p:sp>
          <p:nvSpPr>
            <p:cNvPr id="26" name="TextBox 25">
              <a:extLst>
                <a:ext uri="{FF2B5EF4-FFF2-40B4-BE49-F238E27FC236}">
                  <a16:creationId xmlns:a16="http://schemas.microsoft.com/office/drawing/2014/main" id="{484C8213-ED36-B246-9B5F-B6C26E5D4BA5}"/>
                </a:ext>
              </a:extLst>
            </p:cNvPr>
            <p:cNvSpPr txBox="1"/>
            <p:nvPr/>
          </p:nvSpPr>
          <p:spPr>
            <a:xfrm>
              <a:off x="6285887" y="5147225"/>
              <a:ext cx="74238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Macie</a:t>
              </a:r>
            </a:p>
          </p:txBody>
        </p:sp>
        <p:pic>
          <p:nvPicPr>
            <p:cNvPr id="27" name="Graphic 110">
              <a:extLst>
                <a:ext uri="{FF2B5EF4-FFF2-40B4-BE49-F238E27FC236}">
                  <a16:creationId xmlns:a16="http://schemas.microsoft.com/office/drawing/2014/main" id="{F858B473-14F7-4C4B-A114-FACFB720E42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64662" y="4559287"/>
              <a:ext cx="576000" cy="576000"/>
            </a:xfrm>
            <a:prstGeom prst="rect">
              <a:avLst/>
            </a:prstGeom>
          </p:spPr>
        </p:pic>
        <p:sp>
          <p:nvSpPr>
            <p:cNvPr id="28" name="TextBox 27">
              <a:extLst>
                <a:ext uri="{FF2B5EF4-FFF2-40B4-BE49-F238E27FC236}">
                  <a16:creationId xmlns:a16="http://schemas.microsoft.com/office/drawing/2014/main" id="{9A3AA445-4DA8-5041-89B6-84E1A7E1197C}"/>
                </a:ext>
              </a:extLst>
            </p:cNvPr>
            <p:cNvSpPr txBox="1"/>
            <p:nvPr/>
          </p:nvSpPr>
          <p:spPr>
            <a:xfrm>
              <a:off x="6226467" y="1855646"/>
              <a:ext cx="82139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GuardDuty</a:t>
              </a:r>
            </a:p>
          </p:txBody>
        </p:sp>
        <p:pic>
          <p:nvPicPr>
            <p:cNvPr id="29" name="Graphic 112">
              <a:extLst>
                <a:ext uri="{FF2B5EF4-FFF2-40B4-BE49-F238E27FC236}">
                  <a16:creationId xmlns:a16="http://schemas.microsoft.com/office/drawing/2014/main" id="{21BAD5BD-9C78-294E-8847-483372C4310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63652" y="1271147"/>
              <a:ext cx="576000" cy="576000"/>
            </a:xfrm>
            <a:prstGeom prst="rect">
              <a:avLst/>
            </a:prstGeom>
          </p:spPr>
        </p:pic>
        <p:sp>
          <p:nvSpPr>
            <p:cNvPr id="95" name="TextBox 94">
              <a:extLst>
                <a:ext uri="{FF2B5EF4-FFF2-40B4-BE49-F238E27FC236}">
                  <a16:creationId xmlns:a16="http://schemas.microsoft.com/office/drawing/2014/main" id="{DD3CC9F8-B5DA-A840-A6E1-A79DB6024B7E}"/>
                </a:ext>
              </a:extLst>
            </p:cNvPr>
            <p:cNvSpPr txBox="1"/>
            <p:nvPr/>
          </p:nvSpPr>
          <p:spPr>
            <a:xfrm>
              <a:off x="6227555" y="6224668"/>
              <a:ext cx="86416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Hub </a:t>
              </a:r>
            </a:p>
          </p:txBody>
        </p:sp>
        <p:pic>
          <p:nvPicPr>
            <p:cNvPr id="96" name="Graphic 103">
              <a:extLst>
                <a:ext uri="{FF2B5EF4-FFF2-40B4-BE49-F238E27FC236}">
                  <a16:creationId xmlns:a16="http://schemas.microsoft.com/office/drawing/2014/main" id="{0F432F9B-97AB-974C-9220-DBC344746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804" y="5644105"/>
              <a:ext cx="576000" cy="576000"/>
            </a:xfrm>
            <a:prstGeom prst="rect">
              <a:avLst/>
            </a:prstGeom>
          </p:spPr>
        </p:pic>
      </p:grpSp>
      <p:grpSp>
        <p:nvGrpSpPr>
          <p:cNvPr id="129" name="Group 128"/>
          <p:cNvGrpSpPr/>
          <p:nvPr/>
        </p:nvGrpSpPr>
        <p:grpSpPr>
          <a:xfrm>
            <a:off x="10021284" y="802752"/>
            <a:ext cx="1972130" cy="5715000"/>
            <a:chOff x="10021284" y="1143000"/>
            <a:chExt cx="1972130" cy="5715000"/>
          </a:xfrm>
        </p:grpSpPr>
        <p:sp>
          <p:nvSpPr>
            <p:cNvPr id="117" name="Rectangle 116"/>
            <p:cNvSpPr/>
            <p:nvPr/>
          </p:nvSpPr>
          <p:spPr>
            <a:xfrm>
              <a:off x="10021284" y="1143000"/>
              <a:ext cx="1972130" cy="57150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EE205EB-3302-F14D-AD9E-A7FF141E966E}"/>
                </a:ext>
              </a:extLst>
            </p:cNvPr>
            <p:cNvSpPr txBox="1"/>
            <p:nvPr/>
          </p:nvSpPr>
          <p:spPr>
            <a:xfrm>
              <a:off x="10049702" y="6229616"/>
              <a:ext cx="738208" cy="220510"/>
            </a:xfrm>
            <a:prstGeom prst="rect">
              <a:avLst/>
            </a:prstGeom>
            <a:noFill/>
          </p:spPr>
          <p:txBody>
            <a:bodyPr wrap="square" rtlCol="0">
              <a:spAutoFit/>
            </a:bodyPr>
            <a:lstStyle>
              <a:defPPr>
                <a:defRPr lang="en-US"/>
              </a:defPPr>
              <a:lvl1pPr algn="ctr">
                <a:defRPr sz="1000"/>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Snapshot</a:t>
              </a:r>
            </a:p>
          </p:txBody>
        </p:sp>
        <p:pic>
          <p:nvPicPr>
            <p:cNvPr id="41" name="Graphic 124">
              <a:extLst>
                <a:ext uri="{FF2B5EF4-FFF2-40B4-BE49-F238E27FC236}">
                  <a16:creationId xmlns:a16="http://schemas.microsoft.com/office/drawing/2014/main" id="{3881F653-C6F7-F84A-BEB5-21EC64E8EFA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152326" y="5675727"/>
              <a:ext cx="580295" cy="580295"/>
            </a:xfrm>
            <a:prstGeom prst="rect">
              <a:avLst/>
            </a:prstGeom>
          </p:spPr>
        </p:pic>
        <p:pic>
          <p:nvPicPr>
            <p:cNvPr id="42" name="Graphic 125">
              <a:extLst>
                <a:ext uri="{FF2B5EF4-FFF2-40B4-BE49-F238E27FC236}">
                  <a16:creationId xmlns:a16="http://schemas.microsoft.com/office/drawing/2014/main" id="{A260EF80-9D82-514E-AA02-51726E60615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370906" y="5675726"/>
              <a:ext cx="568917" cy="568917"/>
            </a:xfrm>
            <a:prstGeom prst="rect">
              <a:avLst/>
            </a:prstGeom>
          </p:spPr>
        </p:pic>
        <p:sp>
          <p:nvSpPr>
            <p:cNvPr id="43" name="TextBox 42">
              <a:extLst>
                <a:ext uri="{FF2B5EF4-FFF2-40B4-BE49-F238E27FC236}">
                  <a16:creationId xmlns:a16="http://schemas.microsoft.com/office/drawing/2014/main" id="{57C0AC6A-F6A3-9D4B-AF2C-BBA66453258B}"/>
                </a:ext>
              </a:extLst>
            </p:cNvPr>
            <p:cNvSpPr txBox="1"/>
            <p:nvPr/>
          </p:nvSpPr>
          <p:spPr>
            <a:xfrm>
              <a:off x="11384321" y="6222875"/>
              <a:ext cx="555502"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Archive</a:t>
              </a:r>
            </a:p>
          </p:txBody>
        </p:sp>
        <p:pic>
          <p:nvPicPr>
            <p:cNvPr id="93" name="Graphic 150">
              <a:extLst>
                <a:ext uri="{FF2B5EF4-FFF2-40B4-BE49-F238E27FC236}">
                  <a16:creationId xmlns:a16="http://schemas.microsoft.com/office/drawing/2014/main" id="{0BB23019-1EAE-AE4D-81F5-C0B44206EAF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0725161" y="4748689"/>
              <a:ext cx="611497" cy="611497"/>
            </a:xfrm>
            <a:prstGeom prst="rect">
              <a:avLst/>
            </a:prstGeom>
          </p:spPr>
        </p:pic>
        <p:sp>
          <p:nvSpPr>
            <p:cNvPr id="94" name="TextBox 93">
              <a:extLst>
                <a:ext uri="{FF2B5EF4-FFF2-40B4-BE49-F238E27FC236}">
                  <a16:creationId xmlns:a16="http://schemas.microsoft.com/office/drawing/2014/main" id="{2B8E91C6-F0F5-B74E-9EFD-FE7D7FAF86A3}"/>
                </a:ext>
              </a:extLst>
            </p:cNvPr>
            <p:cNvSpPr txBox="1"/>
            <p:nvPr/>
          </p:nvSpPr>
          <p:spPr>
            <a:xfrm>
              <a:off x="10475463" y="5326081"/>
              <a:ext cx="11144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S3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Glacier</a:t>
              </a:r>
            </a:p>
          </p:txBody>
        </p:sp>
        <p:sp>
          <p:nvSpPr>
            <p:cNvPr id="99" name="TextBox 98">
              <a:extLst>
                <a:ext uri="{FF2B5EF4-FFF2-40B4-BE49-F238E27FC236}">
                  <a16:creationId xmlns:a16="http://schemas.microsoft.com/office/drawing/2014/main" id="{DB02A111-8634-E14F-9190-1FC12795192E}"/>
                </a:ext>
              </a:extLst>
            </p:cNvPr>
            <p:cNvSpPr txBox="1"/>
            <p:nvPr/>
          </p:nvSpPr>
          <p:spPr>
            <a:xfrm>
              <a:off x="10353599" y="2945868"/>
              <a:ext cx="1231285" cy="220510"/>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CloudFormation</a:t>
              </a:r>
            </a:p>
          </p:txBody>
        </p:sp>
        <p:pic>
          <p:nvPicPr>
            <p:cNvPr id="100" name="Graphic 142">
              <a:extLst>
                <a:ext uri="{FF2B5EF4-FFF2-40B4-BE49-F238E27FC236}">
                  <a16:creationId xmlns:a16="http://schemas.microsoft.com/office/drawing/2014/main" id="{08C68895-33CB-BB4D-8786-76A6F7A277C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0678269" y="2335026"/>
              <a:ext cx="604101" cy="604101"/>
            </a:xfrm>
            <a:prstGeom prst="rect">
              <a:avLst/>
            </a:prstGeom>
          </p:spPr>
        </p:pic>
        <p:sp>
          <p:nvSpPr>
            <p:cNvPr id="101" name="TextBox 100">
              <a:extLst>
                <a:ext uri="{FF2B5EF4-FFF2-40B4-BE49-F238E27FC236}">
                  <a16:creationId xmlns:a16="http://schemas.microsoft.com/office/drawing/2014/main" id="{92520914-4104-0D49-A0BC-CF1419EE5A6D}"/>
                </a:ext>
              </a:extLst>
            </p:cNvPr>
            <p:cNvSpPr txBox="1"/>
            <p:nvPr/>
          </p:nvSpPr>
          <p:spPr>
            <a:xfrm>
              <a:off x="10625425" y="1882786"/>
              <a:ext cx="727965" cy="338554"/>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a:ea typeface="+mn-ea"/>
                  <a:cs typeface="+mn-cs"/>
                </a:rPr>
                <a:t>OpsWorks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 name="Graphic 144">
              <a:extLst>
                <a:ext uri="{FF2B5EF4-FFF2-40B4-BE49-F238E27FC236}">
                  <a16:creationId xmlns:a16="http://schemas.microsoft.com/office/drawing/2014/main" id="{0B4D324B-A59A-AF4E-873E-B0697D9630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703603" y="1272950"/>
              <a:ext cx="603909" cy="603909"/>
            </a:xfrm>
            <a:prstGeom prst="rect">
              <a:avLst/>
            </a:prstGeom>
          </p:spPr>
        </p:pic>
      </p:grpSp>
      <p:grpSp>
        <p:nvGrpSpPr>
          <p:cNvPr id="131" name="Group 130"/>
          <p:cNvGrpSpPr/>
          <p:nvPr/>
        </p:nvGrpSpPr>
        <p:grpSpPr>
          <a:xfrm>
            <a:off x="7552801" y="3974455"/>
            <a:ext cx="2411320" cy="2483943"/>
            <a:chOff x="7599659" y="4314703"/>
            <a:chExt cx="2411320" cy="2483943"/>
          </a:xfrm>
        </p:grpSpPr>
        <p:sp>
          <p:nvSpPr>
            <p:cNvPr id="9" name="Rectangle 8">
              <a:extLst>
                <a:ext uri="{FF2B5EF4-FFF2-40B4-BE49-F238E27FC236}">
                  <a16:creationId xmlns:a16="http://schemas.microsoft.com/office/drawing/2014/main" id="{55DDC487-A738-3C45-9670-701FA80196EB}"/>
                </a:ext>
              </a:extLst>
            </p:cNvPr>
            <p:cNvSpPr/>
            <p:nvPr/>
          </p:nvSpPr>
          <p:spPr>
            <a:xfrm>
              <a:off x="8110247" y="4314703"/>
              <a:ext cx="1199048"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Investigate</a:t>
              </a:r>
            </a:p>
          </p:txBody>
        </p:sp>
        <p:sp>
          <p:nvSpPr>
            <p:cNvPr id="44" name="TextBox 43">
              <a:extLst>
                <a:ext uri="{FF2B5EF4-FFF2-40B4-BE49-F238E27FC236}">
                  <a16:creationId xmlns:a16="http://schemas.microsoft.com/office/drawing/2014/main" id="{9D45A60D-72F1-0C4F-8390-68374DB7C5A0}"/>
                </a:ext>
              </a:extLst>
            </p:cNvPr>
            <p:cNvSpPr txBox="1"/>
            <p:nvPr/>
          </p:nvSpPr>
          <p:spPr>
            <a:xfrm>
              <a:off x="9229928" y="5328710"/>
              <a:ext cx="7810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CloudTrail</a:t>
              </a:r>
            </a:p>
          </p:txBody>
        </p:sp>
        <p:pic>
          <p:nvPicPr>
            <p:cNvPr id="45" name="Graphic 128">
              <a:extLst>
                <a:ext uri="{FF2B5EF4-FFF2-40B4-BE49-F238E27FC236}">
                  <a16:creationId xmlns:a16="http://schemas.microsoft.com/office/drawing/2014/main" id="{A4A486AA-0710-3649-AC68-D9DDFBBF8BB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330009" y="4747695"/>
              <a:ext cx="576000" cy="576000"/>
            </a:xfrm>
            <a:prstGeom prst="rect">
              <a:avLst/>
            </a:prstGeom>
          </p:spPr>
        </p:pic>
        <p:sp>
          <p:nvSpPr>
            <p:cNvPr id="46" name="TextBox 45">
              <a:extLst>
                <a:ext uri="{FF2B5EF4-FFF2-40B4-BE49-F238E27FC236}">
                  <a16:creationId xmlns:a16="http://schemas.microsoft.com/office/drawing/2014/main" id="{5799B776-1B54-BC45-A684-8CAFDB09568A}"/>
                </a:ext>
              </a:extLst>
            </p:cNvPr>
            <p:cNvSpPr txBox="1"/>
            <p:nvPr/>
          </p:nvSpPr>
          <p:spPr>
            <a:xfrm>
              <a:off x="8390852" y="5328710"/>
              <a:ext cx="8448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47" name="Graphic 130">
              <a:extLst>
                <a:ext uri="{FF2B5EF4-FFF2-40B4-BE49-F238E27FC236}">
                  <a16:creationId xmlns:a16="http://schemas.microsoft.com/office/drawing/2014/main" id="{D827DD31-599A-D541-A615-62C23A970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504" y="4750511"/>
              <a:ext cx="576000" cy="576000"/>
            </a:xfrm>
            <a:prstGeom prst="rect">
              <a:avLst/>
            </a:prstGeom>
          </p:spPr>
        </p:pic>
        <p:sp>
          <p:nvSpPr>
            <p:cNvPr id="61" name="TextBox 60">
              <a:extLst>
                <a:ext uri="{FF2B5EF4-FFF2-40B4-BE49-F238E27FC236}">
                  <a16:creationId xmlns:a16="http://schemas.microsoft.com/office/drawing/2014/main" id="{3D2D9123-6DF8-3241-9E79-1F2C9AABD505}"/>
                </a:ext>
              </a:extLst>
            </p:cNvPr>
            <p:cNvSpPr txBox="1"/>
            <p:nvPr/>
          </p:nvSpPr>
          <p:spPr>
            <a:xfrm>
              <a:off x="8268283" y="6449961"/>
              <a:ext cx="98604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Personal Health Dashboard</a:t>
              </a:r>
            </a:p>
          </p:txBody>
        </p:sp>
        <p:pic>
          <p:nvPicPr>
            <p:cNvPr id="62" name="Graphic 65">
              <a:extLst>
                <a:ext uri="{FF2B5EF4-FFF2-40B4-BE49-F238E27FC236}">
                  <a16:creationId xmlns:a16="http://schemas.microsoft.com/office/drawing/2014/main" id="{D88CDFE5-C723-DE47-AB61-179AC7B627C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497522" y="5867386"/>
              <a:ext cx="576000" cy="576000"/>
            </a:xfrm>
            <a:prstGeom prst="rect">
              <a:avLst/>
            </a:prstGeom>
          </p:spPr>
        </p:pic>
        <p:sp>
          <p:nvSpPr>
            <p:cNvPr id="63" name="TextBox 62">
              <a:extLst>
                <a:ext uri="{FF2B5EF4-FFF2-40B4-BE49-F238E27FC236}">
                  <a16:creationId xmlns:a16="http://schemas.microsoft.com/office/drawing/2014/main" id="{7AD5C7B0-5AC7-9B47-BA60-2D15A4921BEE}"/>
                </a:ext>
              </a:extLst>
            </p:cNvPr>
            <p:cNvSpPr txBox="1"/>
            <p:nvPr/>
          </p:nvSpPr>
          <p:spPr>
            <a:xfrm>
              <a:off x="9287091" y="6449961"/>
              <a:ext cx="661728"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Route 53</a:t>
              </a:r>
            </a:p>
          </p:txBody>
        </p:sp>
        <p:pic>
          <p:nvPicPr>
            <p:cNvPr id="64" name="Graphic 69">
              <a:extLst>
                <a:ext uri="{FF2B5EF4-FFF2-40B4-BE49-F238E27FC236}">
                  <a16:creationId xmlns:a16="http://schemas.microsoft.com/office/drawing/2014/main" id="{9A520575-AD71-BD4F-98B3-638ECAB290B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326537" y="5867385"/>
              <a:ext cx="576000" cy="576000"/>
            </a:xfrm>
            <a:prstGeom prst="rect">
              <a:avLst/>
            </a:prstGeom>
          </p:spPr>
        </p:pic>
        <p:sp>
          <p:nvSpPr>
            <p:cNvPr id="103" name="TextBox 102">
              <a:extLst>
                <a:ext uri="{FF2B5EF4-FFF2-40B4-BE49-F238E27FC236}">
                  <a16:creationId xmlns:a16="http://schemas.microsoft.com/office/drawing/2014/main" id="{EFED3017-97CB-C245-962A-969F38E93CDD}"/>
                </a:ext>
              </a:extLst>
            </p:cNvPr>
            <p:cNvSpPr txBox="1"/>
            <p:nvPr/>
          </p:nvSpPr>
          <p:spPr>
            <a:xfrm>
              <a:off x="7599659" y="5709961"/>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Detective</a:t>
              </a:r>
            </a:p>
          </p:txBody>
        </p:sp>
        <p:pic>
          <p:nvPicPr>
            <p:cNvPr id="110" name="Picture 109">
              <a:extLst>
                <a:ext uri="{FF2B5EF4-FFF2-40B4-BE49-F238E27FC236}">
                  <a16:creationId xmlns:a16="http://schemas.microsoft.com/office/drawing/2014/main" id="{6DDC1D9B-B118-2B47-8A5F-658CCEB67A11}"/>
                </a:ext>
              </a:extLst>
            </p:cNvPr>
            <p:cNvPicPr>
              <a:picLocks noChangeAspect="1"/>
            </p:cNvPicPr>
            <p:nvPr/>
          </p:nvPicPr>
          <p:blipFill>
            <a:blip r:embed="rId84">
              <a:extLst>
                <a:ext uri="{28A0092B-C50C-407E-A947-70E740481C1C}">
                  <a14:useLocalDpi xmlns:a14="http://schemas.microsoft.com/office/drawing/2010/main" val="0"/>
                </a:ext>
              </a:extLst>
            </a:blip>
            <a:srcRect/>
            <a:stretch/>
          </p:blipFill>
          <p:spPr>
            <a:xfrm>
              <a:off x="7715756" y="5151990"/>
              <a:ext cx="575908" cy="575908"/>
            </a:xfrm>
            <a:prstGeom prst="rect">
              <a:avLst/>
            </a:prstGeom>
          </p:spPr>
        </p:pic>
      </p:grpSp>
      <p:sp>
        <p:nvSpPr>
          <p:cNvPr id="118" name="Rounded Rectangle 117"/>
          <p:cNvSpPr/>
          <p:nvPr/>
        </p:nvSpPr>
        <p:spPr>
          <a:xfrm>
            <a:off x="0" y="3213747"/>
            <a:ext cx="12192000" cy="721513"/>
          </a:xfrm>
          <a:prstGeom prst="chevron">
            <a:avLst>
              <a:gd name="adj" fmla="val 28877"/>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0" name="Group 119"/>
          <p:cNvGrpSpPr/>
          <p:nvPr/>
        </p:nvGrpSpPr>
        <p:grpSpPr>
          <a:xfrm>
            <a:off x="1932724" y="3340433"/>
            <a:ext cx="2684762" cy="468141"/>
            <a:chOff x="1825839" y="3611825"/>
            <a:chExt cx="2684762" cy="468141"/>
          </a:xfrm>
        </p:grpSpPr>
        <p:sp>
          <p:nvSpPr>
            <p:cNvPr id="5" name="Rectangle 4">
              <a:extLst>
                <a:ext uri="{FF2B5EF4-FFF2-40B4-BE49-F238E27FC236}">
                  <a16:creationId xmlns:a16="http://schemas.microsoft.com/office/drawing/2014/main" id="{3C6EDA85-45DD-194C-9B53-05F61637CB5B}"/>
                </a:ext>
              </a:extLst>
            </p:cNvPr>
            <p:cNvSpPr/>
            <p:nvPr/>
          </p:nvSpPr>
          <p:spPr>
            <a:xfrm>
              <a:off x="3336524" y="3611825"/>
              <a:ext cx="1174077" cy="468141"/>
            </a:xfrm>
            <a:prstGeom prst="rect">
              <a:avLst/>
            </a:prstGeom>
            <a:noFill/>
          </p:spPr>
          <p:txBody>
            <a:bodyPr wrap="squar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Protect</a:t>
              </a:r>
            </a:p>
          </p:txBody>
        </p:sp>
        <p:sp>
          <p:nvSpPr>
            <p:cNvPr id="11" name="Arrow: Right 14">
              <a:extLst>
                <a:ext uri="{FF2B5EF4-FFF2-40B4-BE49-F238E27FC236}">
                  <a16:creationId xmlns:a16="http://schemas.microsoft.com/office/drawing/2014/main" id="{A1CB99DC-D06F-CB4B-88F9-943A5A382446}"/>
                </a:ext>
              </a:extLst>
            </p:cNvPr>
            <p:cNvSpPr/>
            <p:nvPr/>
          </p:nvSpPr>
          <p:spPr>
            <a:xfrm>
              <a:off x="1825839" y="3661230"/>
              <a:ext cx="433631" cy="369331"/>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rPr>
                <a:t>  </a:t>
              </a:r>
            </a:p>
          </p:txBody>
        </p:sp>
      </p:grpSp>
      <p:sp>
        <p:nvSpPr>
          <p:cNvPr id="12" name="Rectangle 11">
            <a:extLst>
              <a:ext uri="{FF2B5EF4-FFF2-40B4-BE49-F238E27FC236}">
                <a16:creationId xmlns:a16="http://schemas.microsoft.com/office/drawing/2014/main" id="{5880CF16-63D1-ED49-89D9-5D24FBEE7CE2}"/>
              </a:ext>
            </a:extLst>
          </p:cNvPr>
          <p:cNvSpPr/>
          <p:nvPr/>
        </p:nvSpPr>
        <p:spPr>
          <a:xfrm>
            <a:off x="502244" y="3340433"/>
            <a:ext cx="1181544"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Identify</a:t>
            </a:r>
          </a:p>
        </p:txBody>
      </p:sp>
      <p:grpSp>
        <p:nvGrpSpPr>
          <p:cNvPr id="128" name="Group 127"/>
          <p:cNvGrpSpPr/>
          <p:nvPr/>
        </p:nvGrpSpPr>
        <p:grpSpPr>
          <a:xfrm>
            <a:off x="9864234" y="3340433"/>
            <a:ext cx="1791131" cy="468141"/>
            <a:chOff x="9832888" y="3611825"/>
            <a:chExt cx="1791131" cy="468141"/>
          </a:xfrm>
        </p:grpSpPr>
        <p:sp>
          <p:nvSpPr>
            <p:cNvPr id="10" name="Rectangle 9">
              <a:extLst>
                <a:ext uri="{FF2B5EF4-FFF2-40B4-BE49-F238E27FC236}">
                  <a16:creationId xmlns:a16="http://schemas.microsoft.com/office/drawing/2014/main" id="{18378C57-60FF-B74F-A136-0B3E35EFF415}"/>
                </a:ext>
              </a:extLst>
            </p:cNvPr>
            <p:cNvSpPr/>
            <p:nvPr/>
          </p:nvSpPr>
          <p:spPr>
            <a:xfrm>
              <a:off x="10398553" y="3611825"/>
              <a:ext cx="1225466"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Recover</a:t>
              </a:r>
            </a:p>
          </p:txBody>
        </p:sp>
        <p:sp>
          <p:nvSpPr>
            <p:cNvPr id="13" name="Arrow: Right 14">
              <a:extLst>
                <a:ext uri="{FF2B5EF4-FFF2-40B4-BE49-F238E27FC236}">
                  <a16:creationId xmlns:a16="http://schemas.microsoft.com/office/drawing/2014/main" id="{465F29CE-E1BD-FB49-9B86-1CF67914D65F}"/>
                </a:ext>
              </a:extLst>
            </p:cNvPr>
            <p:cNvSpPr/>
            <p:nvPr/>
          </p:nvSpPr>
          <p:spPr>
            <a:xfrm>
              <a:off x="9832888" y="3670483"/>
              <a:ext cx="402589" cy="350824"/>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endParaRPr>
            </a:p>
          </p:txBody>
        </p:sp>
      </p:grpSp>
      <p:grpSp>
        <p:nvGrpSpPr>
          <p:cNvPr id="124" name="Group 123"/>
          <p:cNvGrpSpPr/>
          <p:nvPr/>
        </p:nvGrpSpPr>
        <p:grpSpPr>
          <a:xfrm>
            <a:off x="5650686" y="3340433"/>
            <a:ext cx="1555153" cy="468141"/>
            <a:chOff x="5576827" y="3611825"/>
            <a:chExt cx="1555153" cy="468141"/>
          </a:xfrm>
        </p:grpSpPr>
        <p:sp>
          <p:nvSpPr>
            <p:cNvPr id="6" name="Rectangle 5">
              <a:extLst>
                <a:ext uri="{FF2B5EF4-FFF2-40B4-BE49-F238E27FC236}">
                  <a16:creationId xmlns:a16="http://schemas.microsoft.com/office/drawing/2014/main" id="{6E1B8F3E-FE06-6949-8184-4151D03CD517}"/>
                </a:ext>
              </a:extLst>
            </p:cNvPr>
            <p:cNvSpPr/>
            <p:nvPr/>
          </p:nvSpPr>
          <p:spPr>
            <a:xfrm>
              <a:off x="6100349" y="3611825"/>
              <a:ext cx="1031631"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Detect</a:t>
              </a:r>
            </a:p>
          </p:txBody>
        </p:sp>
        <p:sp>
          <p:nvSpPr>
            <p:cNvPr id="58" name="Arrow: Right 14">
              <a:extLst>
                <a:ext uri="{FF2B5EF4-FFF2-40B4-BE49-F238E27FC236}">
                  <a16:creationId xmlns:a16="http://schemas.microsoft.com/office/drawing/2014/main" id="{8102D6A9-C938-944D-81CC-E1C7803630EF}"/>
                </a:ext>
              </a:extLst>
            </p:cNvPr>
            <p:cNvSpPr/>
            <p:nvPr/>
          </p:nvSpPr>
          <p:spPr>
            <a:xfrm>
              <a:off x="5576827" y="3680151"/>
              <a:ext cx="449508" cy="331488"/>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rPr>
                <a:t>  </a:t>
              </a:r>
            </a:p>
          </p:txBody>
        </p:sp>
      </p:grpSp>
      <p:grpSp>
        <p:nvGrpSpPr>
          <p:cNvPr id="126" name="Group 125"/>
          <p:cNvGrpSpPr/>
          <p:nvPr/>
        </p:nvGrpSpPr>
        <p:grpSpPr>
          <a:xfrm>
            <a:off x="7338105" y="3340433"/>
            <a:ext cx="2102422" cy="468141"/>
            <a:chOff x="7312674" y="3597205"/>
            <a:chExt cx="2102422" cy="468141"/>
          </a:xfrm>
        </p:grpSpPr>
        <p:sp>
          <p:nvSpPr>
            <p:cNvPr id="7" name="Rectangle 6">
              <a:extLst>
                <a:ext uri="{FF2B5EF4-FFF2-40B4-BE49-F238E27FC236}">
                  <a16:creationId xmlns:a16="http://schemas.microsoft.com/office/drawing/2014/main" id="{A2767755-6EC8-D24A-8740-C306BC04EF31}"/>
                </a:ext>
              </a:extLst>
            </p:cNvPr>
            <p:cNvSpPr/>
            <p:nvPr/>
          </p:nvSpPr>
          <p:spPr>
            <a:xfrm>
              <a:off x="8097041" y="3597205"/>
              <a:ext cx="1318055"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Respond</a:t>
              </a:r>
            </a:p>
          </p:txBody>
        </p:sp>
        <p:sp>
          <p:nvSpPr>
            <p:cNvPr id="112" name="Arrow: Right 14">
              <a:extLst>
                <a:ext uri="{FF2B5EF4-FFF2-40B4-BE49-F238E27FC236}">
                  <a16:creationId xmlns:a16="http://schemas.microsoft.com/office/drawing/2014/main" id="{8102D6A9-C938-944D-81CC-E1C7803630EF}"/>
                </a:ext>
              </a:extLst>
            </p:cNvPr>
            <p:cNvSpPr/>
            <p:nvPr/>
          </p:nvSpPr>
          <p:spPr>
            <a:xfrm>
              <a:off x="7312674" y="3680151"/>
              <a:ext cx="449508" cy="331488"/>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rPr>
                <a:t>  </a:t>
              </a:r>
            </a:p>
          </p:txBody>
        </p:sp>
      </p:grpSp>
    </p:spTree>
    <p:extLst>
      <p:ext uri="{BB962C8B-B14F-4D97-AF65-F5344CB8AC3E}">
        <p14:creationId xmlns:p14="http://schemas.microsoft.com/office/powerpoint/2010/main" val="71506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500"/>
                                        <p:tgtEl>
                                          <p:spTgt spid="1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fade">
                                      <p:cBhvr>
                                        <p:cTn id="34" dur="500"/>
                                        <p:tgtEl>
                                          <p:spTgt spid="1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fade">
                                      <p:cBhvr>
                                        <p:cTn id="39" dur="500"/>
                                        <p:tgtEl>
                                          <p:spTgt spid="1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0"/>
                                        </p:tgtEl>
                                        <p:attrNameLst>
                                          <p:attrName>style.visibility</p:attrName>
                                        </p:attrNameLst>
                                      </p:cBhvr>
                                      <p:to>
                                        <p:strVal val="visible"/>
                                      </p:to>
                                    </p:set>
                                    <p:animEffect transition="in" filter="fade">
                                      <p:cBhvr>
                                        <p:cTn id="44" dur="500"/>
                                        <p:tgtEl>
                                          <p:spTgt spid="1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500"/>
                                        <p:tgtEl>
                                          <p:spTgt spid="13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fade">
                                      <p:cBhvr>
                                        <p:cTn id="54" dur="500"/>
                                        <p:tgtEl>
                                          <p:spTgt spid="1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9167067-6FE9-4D47-9337-33C5938E5196}"/>
              </a:ext>
            </a:extLst>
          </p:cNvPr>
          <p:cNvGraphicFramePr>
            <a:graphicFrameLocks noGrp="1"/>
          </p:cNvGraphicFramePr>
          <p:nvPr>
            <p:extLst>
              <p:ext uri="{D42A27DB-BD31-4B8C-83A1-F6EECF244321}">
                <p14:modId xmlns:p14="http://schemas.microsoft.com/office/powerpoint/2010/main" val="3697462962"/>
              </p:ext>
            </p:extLst>
          </p:nvPr>
        </p:nvGraphicFramePr>
        <p:xfrm>
          <a:off x="695326" y="2273703"/>
          <a:ext cx="4707548" cy="3931920"/>
        </p:xfrm>
        <a:graphic>
          <a:graphicData uri="http://schemas.openxmlformats.org/drawingml/2006/table">
            <a:tbl>
              <a:tblPr bandRow="1">
                <a:tableStyleId>{00A15C55-8517-42AA-B614-E9B94910E393}</a:tableStyleId>
              </a:tblPr>
              <a:tblGrid>
                <a:gridCol w="4707548">
                  <a:extLst>
                    <a:ext uri="{9D8B030D-6E8A-4147-A177-3AD203B41FA5}">
                      <a16:colId xmlns:a16="http://schemas.microsoft.com/office/drawing/2014/main" val="2025747950"/>
                    </a:ext>
                  </a:extLst>
                </a:gridCol>
              </a:tblGrid>
              <a:tr h="2598749">
                <a:tc>
                  <a:txBody>
                    <a:bodyPr/>
                    <a:lstStyle/>
                    <a:p>
                      <a:r>
                        <a:rPr lang="en-GB" dirty="0"/>
                        <a:t>"</a:t>
                      </a:r>
                      <a:r>
                        <a:rPr lang="en-GB" dirty="0" err="1"/>
                        <a:t>kms:Create</a:t>
                      </a:r>
                      <a:r>
                        <a:rPr lang="en-GB" dirty="0"/>
                        <a:t>*",</a:t>
                      </a:r>
                    </a:p>
                    <a:p>
                      <a:r>
                        <a:rPr lang="en-GB" dirty="0"/>
                        <a:t>"</a:t>
                      </a:r>
                      <a:r>
                        <a:rPr lang="en-GB" dirty="0" err="1"/>
                        <a:t>kms:Describe</a:t>
                      </a:r>
                      <a:r>
                        <a:rPr lang="en-GB" dirty="0"/>
                        <a:t>*",</a:t>
                      </a:r>
                    </a:p>
                    <a:p>
                      <a:r>
                        <a:rPr lang="en-GB" dirty="0"/>
                        <a:t>"</a:t>
                      </a:r>
                      <a:r>
                        <a:rPr lang="en-GB" dirty="0" err="1"/>
                        <a:t>kms:Enable</a:t>
                      </a:r>
                      <a:r>
                        <a:rPr lang="en-GB" dirty="0"/>
                        <a:t>*",</a:t>
                      </a:r>
                    </a:p>
                    <a:p>
                      <a:r>
                        <a:rPr lang="en-GB" dirty="0"/>
                        <a:t>"</a:t>
                      </a:r>
                      <a:r>
                        <a:rPr lang="en-GB" dirty="0" err="1"/>
                        <a:t>kms:List</a:t>
                      </a:r>
                      <a:r>
                        <a:rPr lang="en-GB" dirty="0"/>
                        <a:t>*",</a:t>
                      </a:r>
                    </a:p>
                    <a:p>
                      <a:r>
                        <a:rPr lang="en-GB" dirty="0"/>
                        <a:t>"</a:t>
                      </a:r>
                      <a:r>
                        <a:rPr lang="en-GB" dirty="0" err="1"/>
                        <a:t>kms:Put</a:t>
                      </a:r>
                      <a:r>
                        <a:rPr lang="en-GB" dirty="0"/>
                        <a:t>*",</a:t>
                      </a:r>
                    </a:p>
                    <a:p>
                      <a:r>
                        <a:rPr lang="en-GB" dirty="0"/>
                        <a:t>"</a:t>
                      </a:r>
                      <a:r>
                        <a:rPr lang="en-GB" dirty="0" err="1"/>
                        <a:t>kms:Update</a:t>
                      </a:r>
                      <a:r>
                        <a:rPr lang="en-GB" dirty="0"/>
                        <a:t>*",</a:t>
                      </a:r>
                    </a:p>
                    <a:p>
                      <a:r>
                        <a:rPr lang="en-GB" dirty="0"/>
                        <a:t>"</a:t>
                      </a:r>
                      <a:r>
                        <a:rPr lang="en-GB" dirty="0" err="1"/>
                        <a:t>kms:Revoke</a:t>
                      </a:r>
                      <a:r>
                        <a:rPr lang="en-GB" dirty="0"/>
                        <a:t>*",</a:t>
                      </a:r>
                    </a:p>
                    <a:p>
                      <a:r>
                        <a:rPr lang="en-GB" dirty="0"/>
                        <a:t>"</a:t>
                      </a:r>
                      <a:r>
                        <a:rPr lang="en-GB" dirty="0" err="1"/>
                        <a:t>kms:Disable</a:t>
                      </a:r>
                      <a:r>
                        <a:rPr lang="en-GB" dirty="0"/>
                        <a:t>*",</a:t>
                      </a:r>
                    </a:p>
                    <a:p>
                      <a:r>
                        <a:rPr lang="en-GB" dirty="0"/>
                        <a:t>"</a:t>
                      </a:r>
                      <a:r>
                        <a:rPr lang="en-GB" dirty="0" err="1"/>
                        <a:t>kms:Get</a:t>
                      </a:r>
                      <a:r>
                        <a:rPr lang="en-GB" dirty="0"/>
                        <a:t>*",</a:t>
                      </a:r>
                    </a:p>
                    <a:p>
                      <a:r>
                        <a:rPr lang="en-GB" dirty="0"/>
                        <a:t>"</a:t>
                      </a:r>
                      <a:r>
                        <a:rPr lang="en-GB" dirty="0" err="1"/>
                        <a:t>kms:Delete</a:t>
                      </a:r>
                      <a:r>
                        <a:rPr lang="en-GB" dirty="0"/>
                        <a:t>*",</a:t>
                      </a:r>
                    </a:p>
                    <a:p>
                      <a:r>
                        <a:rPr lang="en-GB" dirty="0"/>
                        <a:t>"</a:t>
                      </a:r>
                      <a:r>
                        <a:rPr lang="en-GB" dirty="0" err="1"/>
                        <a:t>kms:TagResource</a:t>
                      </a:r>
                      <a:r>
                        <a:rPr lang="en-GB" dirty="0"/>
                        <a:t>",</a:t>
                      </a:r>
                    </a:p>
                    <a:p>
                      <a:r>
                        <a:rPr lang="en-GB" dirty="0"/>
                        <a:t>"</a:t>
                      </a:r>
                      <a:r>
                        <a:rPr lang="en-GB" dirty="0" err="1"/>
                        <a:t>kms:UntagResource</a:t>
                      </a:r>
                      <a:r>
                        <a:rPr lang="en-GB" dirty="0"/>
                        <a:t>",</a:t>
                      </a:r>
                    </a:p>
                    <a:p>
                      <a:r>
                        <a:rPr lang="en-GB" dirty="0"/>
                        <a:t>"</a:t>
                      </a:r>
                      <a:r>
                        <a:rPr lang="en-GB" dirty="0" err="1"/>
                        <a:t>kms:ScheduleKeyDeletion</a:t>
                      </a:r>
                      <a:r>
                        <a:rPr lang="en-GB" dirty="0"/>
                        <a:t>",</a:t>
                      </a:r>
                    </a:p>
                    <a:p>
                      <a:r>
                        <a:rPr lang="en-GB" dirty="0"/>
                        <a:t>"</a:t>
                      </a:r>
                      <a:r>
                        <a:rPr lang="en-GB" dirty="0" err="1"/>
                        <a:t>kms:CancelKeyDeletion</a:t>
                      </a:r>
                      <a:r>
                        <a:rPr lang="en-GB" dirty="0"/>
                        <a:t>"</a:t>
                      </a:r>
                    </a:p>
                  </a:txBody>
                  <a:tcPr/>
                </a:tc>
                <a:extLst>
                  <a:ext uri="{0D108BD9-81ED-4DB2-BD59-A6C34878D82A}">
                    <a16:rowId xmlns:a16="http://schemas.microsoft.com/office/drawing/2014/main" val="428694468"/>
                  </a:ext>
                </a:extLst>
              </a:tr>
            </a:tbl>
          </a:graphicData>
        </a:graphic>
      </p:graphicFrame>
      <p:sp>
        <p:nvSpPr>
          <p:cNvPr id="2" name="Text Placeholder 1">
            <a:extLst>
              <a:ext uri="{FF2B5EF4-FFF2-40B4-BE49-F238E27FC236}">
                <a16:creationId xmlns:a16="http://schemas.microsoft.com/office/drawing/2014/main" id="{54C43813-D16E-4C1F-B02D-411916277FA3}"/>
              </a:ext>
            </a:extLst>
          </p:cNvPr>
          <p:cNvSpPr>
            <a:spLocks noGrp="1"/>
          </p:cNvSpPr>
          <p:nvPr>
            <p:ph type="body" sz="quarter" idx="10"/>
          </p:nvPr>
        </p:nvSpPr>
        <p:spPr/>
        <p:txBody>
          <a:bodyPr/>
          <a:lstStyle/>
          <a:p>
            <a:r>
              <a:rPr lang="en-GB" dirty="0"/>
              <a:t>Role based access control in AWS KMS </a:t>
            </a:r>
          </a:p>
        </p:txBody>
      </p:sp>
      <p:sp>
        <p:nvSpPr>
          <p:cNvPr id="3" name="Text Placeholder 2">
            <a:extLst>
              <a:ext uri="{FF2B5EF4-FFF2-40B4-BE49-F238E27FC236}">
                <a16:creationId xmlns:a16="http://schemas.microsoft.com/office/drawing/2014/main" id="{9546E542-72E0-4A40-9C7E-1FB6E61C7711}"/>
              </a:ext>
            </a:extLst>
          </p:cNvPr>
          <p:cNvSpPr>
            <a:spLocks noGrp="1"/>
          </p:cNvSpPr>
          <p:nvPr>
            <p:ph type="body" sz="quarter" idx="11"/>
          </p:nvPr>
        </p:nvSpPr>
        <p:spPr/>
        <p:txBody>
          <a:bodyPr/>
          <a:lstStyle/>
          <a:p>
            <a:r>
              <a:rPr lang="en-GB" dirty="0"/>
              <a:t>Key Admin vs. Key User</a:t>
            </a:r>
          </a:p>
        </p:txBody>
      </p:sp>
      <p:graphicFrame>
        <p:nvGraphicFramePr>
          <p:cNvPr id="5" name="Table 4">
            <a:extLst>
              <a:ext uri="{FF2B5EF4-FFF2-40B4-BE49-F238E27FC236}">
                <a16:creationId xmlns:a16="http://schemas.microsoft.com/office/drawing/2014/main" id="{E3D5B764-EC99-4E22-99EC-BFA565275839}"/>
              </a:ext>
            </a:extLst>
          </p:cNvPr>
          <p:cNvGraphicFramePr>
            <a:graphicFrameLocks noGrp="1"/>
          </p:cNvGraphicFramePr>
          <p:nvPr>
            <p:extLst>
              <p:ext uri="{D42A27DB-BD31-4B8C-83A1-F6EECF244321}">
                <p14:modId xmlns:p14="http://schemas.microsoft.com/office/powerpoint/2010/main" val="2504271"/>
              </p:ext>
            </p:extLst>
          </p:nvPr>
        </p:nvGraphicFramePr>
        <p:xfrm>
          <a:off x="6789127" y="2273703"/>
          <a:ext cx="4707548" cy="3931920"/>
        </p:xfrm>
        <a:graphic>
          <a:graphicData uri="http://schemas.openxmlformats.org/drawingml/2006/table">
            <a:tbl>
              <a:tblPr bandRow="1">
                <a:tableStyleId>{00A15C55-8517-42AA-B614-E9B94910E393}</a:tableStyleId>
              </a:tblPr>
              <a:tblGrid>
                <a:gridCol w="4707548">
                  <a:extLst>
                    <a:ext uri="{9D8B030D-6E8A-4147-A177-3AD203B41FA5}">
                      <a16:colId xmlns:a16="http://schemas.microsoft.com/office/drawing/2014/main" val="2025747950"/>
                    </a:ext>
                  </a:extLst>
                </a:gridCol>
              </a:tblGrid>
              <a:tr h="3931920">
                <a:tc>
                  <a:txBody>
                    <a:bodyPr/>
                    <a:lstStyle/>
                    <a:p>
                      <a:r>
                        <a:rPr lang="en-GB" dirty="0"/>
                        <a:t>"</a:t>
                      </a:r>
                      <a:r>
                        <a:rPr lang="en-GB" dirty="0" err="1"/>
                        <a:t>kms:Encrypt</a:t>
                      </a:r>
                      <a:r>
                        <a:rPr lang="en-GB" dirty="0"/>
                        <a:t>",</a:t>
                      </a:r>
                    </a:p>
                    <a:p>
                      <a:r>
                        <a:rPr lang="en-GB" dirty="0"/>
                        <a:t>"</a:t>
                      </a:r>
                      <a:r>
                        <a:rPr lang="en-GB" dirty="0" err="1"/>
                        <a:t>kms:Decrypt</a:t>
                      </a:r>
                      <a:r>
                        <a:rPr lang="en-GB" dirty="0"/>
                        <a:t>",</a:t>
                      </a:r>
                    </a:p>
                    <a:p>
                      <a:r>
                        <a:rPr lang="en-GB" dirty="0"/>
                        <a:t>"</a:t>
                      </a:r>
                      <a:r>
                        <a:rPr lang="en-GB" dirty="0" err="1"/>
                        <a:t>kms:ReEncrypt</a:t>
                      </a:r>
                      <a:r>
                        <a:rPr lang="en-GB" dirty="0"/>
                        <a:t>*",</a:t>
                      </a:r>
                    </a:p>
                    <a:p>
                      <a:r>
                        <a:rPr lang="en-GB" dirty="0"/>
                        <a:t>"</a:t>
                      </a:r>
                      <a:r>
                        <a:rPr lang="en-GB" dirty="0" err="1"/>
                        <a:t>kms:GenerateDataKey</a:t>
                      </a:r>
                      <a:r>
                        <a:rPr lang="en-GB" dirty="0"/>
                        <a:t>*",</a:t>
                      </a:r>
                    </a:p>
                    <a:p>
                      <a:r>
                        <a:rPr lang="en-GB" dirty="0"/>
                        <a:t>"</a:t>
                      </a:r>
                      <a:r>
                        <a:rPr lang="en-GB" dirty="0" err="1"/>
                        <a:t>kms:DescribeKey</a:t>
                      </a:r>
                      <a:r>
                        <a:rPr lang="en-GB" dirty="0"/>
                        <a:t>"</a:t>
                      </a:r>
                    </a:p>
                  </a:txBody>
                  <a:tcPr/>
                </a:tc>
                <a:extLst>
                  <a:ext uri="{0D108BD9-81ED-4DB2-BD59-A6C34878D82A}">
                    <a16:rowId xmlns:a16="http://schemas.microsoft.com/office/drawing/2014/main" val="428694468"/>
                  </a:ext>
                </a:extLst>
              </a:tr>
            </a:tbl>
          </a:graphicData>
        </a:graphic>
      </p:graphicFrame>
      <p:graphicFrame>
        <p:nvGraphicFramePr>
          <p:cNvPr id="6" name="Table 6">
            <a:extLst>
              <a:ext uri="{FF2B5EF4-FFF2-40B4-BE49-F238E27FC236}">
                <a16:creationId xmlns:a16="http://schemas.microsoft.com/office/drawing/2014/main" id="{18619B7B-3BF5-41D7-97D7-48C01DBAB778}"/>
              </a:ext>
            </a:extLst>
          </p:cNvPr>
          <p:cNvGraphicFramePr>
            <a:graphicFrameLocks noGrp="1"/>
          </p:cNvGraphicFramePr>
          <p:nvPr>
            <p:extLst>
              <p:ext uri="{D42A27DB-BD31-4B8C-83A1-F6EECF244321}">
                <p14:modId xmlns:p14="http://schemas.microsoft.com/office/powerpoint/2010/main" val="4241850718"/>
              </p:ext>
            </p:extLst>
          </p:nvPr>
        </p:nvGraphicFramePr>
        <p:xfrm>
          <a:off x="695326" y="1863708"/>
          <a:ext cx="4707548" cy="370840"/>
        </p:xfrm>
        <a:graphic>
          <a:graphicData uri="http://schemas.openxmlformats.org/drawingml/2006/table">
            <a:tbl>
              <a:tblPr firstRow="1" bandRow="1">
                <a:tableStyleId>{00A15C55-8517-42AA-B614-E9B94910E393}</a:tableStyleId>
              </a:tblPr>
              <a:tblGrid>
                <a:gridCol w="4707548">
                  <a:extLst>
                    <a:ext uri="{9D8B030D-6E8A-4147-A177-3AD203B41FA5}">
                      <a16:colId xmlns:a16="http://schemas.microsoft.com/office/drawing/2014/main" val="119689719"/>
                    </a:ext>
                  </a:extLst>
                </a:gridCol>
              </a:tblGrid>
              <a:tr h="370840">
                <a:tc>
                  <a:txBody>
                    <a:bodyPr/>
                    <a:lstStyle/>
                    <a:p>
                      <a:r>
                        <a:rPr lang="en-GB" b="0" dirty="0"/>
                        <a:t>Key Admin</a:t>
                      </a:r>
                    </a:p>
                  </a:txBody>
                  <a:tcPr/>
                </a:tc>
                <a:extLst>
                  <a:ext uri="{0D108BD9-81ED-4DB2-BD59-A6C34878D82A}">
                    <a16:rowId xmlns:a16="http://schemas.microsoft.com/office/drawing/2014/main" val="1244711641"/>
                  </a:ext>
                </a:extLst>
              </a:tr>
            </a:tbl>
          </a:graphicData>
        </a:graphic>
      </p:graphicFrame>
      <p:graphicFrame>
        <p:nvGraphicFramePr>
          <p:cNvPr id="13" name="Table 6">
            <a:extLst>
              <a:ext uri="{FF2B5EF4-FFF2-40B4-BE49-F238E27FC236}">
                <a16:creationId xmlns:a16="http://schemas.microsoft.com/office/drawing/2014/main" id="{15CC9036-A5EA-4892-B45E-0931AA53FDA5}"/>
              </a:ext>
            </a:extLst>
          </p:cNvPr>
          <p:cNvGraphicFramePr>
            <a:graphicFrameLocks noGrp="1"/>
          </p:cNvGraphicFramePr>
          <p:nvPr>
            <p:extLst>
              <p:ext uri="{D42A27DB-BD31-4B8C-83A1-F6EECF244321}">
                <p14:modId xmlns:p14="http://schemas.microsoft.com/office/powerpoint/2010/main" val="360799258"/>
              </p:ext>
            </p:extLst>
          </p:nvPr>
        </p:nvGraphicFramePr>
        <p:xfrm>
          <a:off x="6789126" y="1859104"/>
          <a:ext cx="4707548" cy="370840"/>
        </p:xfrm>
        <a:graphic>
          <a:graphicData uri="http://schemas.openxmlformats.org/drawingml/2006/table">
            <a:tbl>
              <a:tblPr firstRow="1" bandRow="1">
                <a:tableStyleId>{00A15C55-8517-42AA-B614-E9B94910E393}</a:tableStyleId>
              </a:tblPr>
              <a:tblGrid>
                <a:gridCol w="4707548">
                  <a:extLst>
                    <a:ext uri="{9D8B030D-6E8A-4147-A177-3AD203B41FA5}">
                      <a16:colId xmlns:a16="http://schemas.microsoft.com/office/drawing/2014/main" val="119689719"/>
                    </a:ext>
                  </a:extLst>
                </a:gridCol>
              </a:tblGrid>
              <a:tr h="370840">
                <a:tc>
                  <a:txBody>
                    <a:bodyPr/>
                    <a:lstStyle/>
                    <a:p>
                      <a:r>
                        <a:rPr lang="en-GB" b="0" dirty="0"/>
                        <a:t>Key User</a:t>
                      </a:r>
                    </a:p>
                  </a:txBody>
                  <a:tcPr/>
                </a:tc>
                <a:extLst>
                  <a:ext uri="{0D108BD9-81ED-4DB2-BD59-A6C34878D82A}">
                    <a16:rowId xmlns:a16="http://schemas.microsoft.com/office/drawing/2014/main" val="1244711641"/>
                  </a:ext>
                </a:extLst>
              </a:tr>
            </a:tbl>
          </a:graphicData>
        </a:graphic>
      </p:graphicFrame>
      <p:grpSp>
        <p:nvGrpSpPr>
          <p:cNvPr id="39" name="Group 38">
            <a:extLst>
              <a:ext uri="{FF2B5EF4-FFF2-40B4-BE49-F238E27FC236}">
                <a16:creationId xmlns:a16="http://schemas.microsoft.com/office/drawing/2014/main" id="{A8131127-3245-418D-BDF5-2C42AB9488AE}"/>
              </a:ext>
            </a:extLst>
          </p:cNvPr>
          <p:cNvGrpSpPr/>
          <p:nvPr/>
        </p:nvGrpSpPr>
        <p:grpSpPr>
          <a:xfrm>
            <a:off x="10304745" y="2439862"/>
            <a:ext cx="1001231" cy="898696"/>
            <a:chOff x="10314270" y="2069724"/>
            <a:chExt cx="1001231" cy="898696"/>
          </a:xfrm>
        </p:grpSpPr>
        <p:pic>
          <p:nvPicPr>
            <p:cNvPr id="31" name="Graphic 9">
              <a:extLst>
                <a:ext uri="{FF2B5EF4-FFF2-40B4-BE49-F238E27FC236}">
                  <a16:creationId xmlns:a16="http://schemas.microsoft.com/office/drawing/2014/main" id="{77F85332-2013-4981-AEF1-8F52C4EB7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0971365" y="2351432"/>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20">
              <a:extLst>
                <a:ext uri="{FF2B5EF4-FFF2-40B4-BE49-F238E27FC236}">
                  <a16:creationId xmlns:a16="http://schemas.microsoft.com/office/drawing/2014/main" id="{F4602BF8-7D97-47A8-BEA2-FEA0C16D6FF8}"/>
                </a:ext>
              </a:extLst>
            </p:cNvPr>
            <p:cNvGrpSpPr/>
            <p:nvPr/>
          </p:nvGrpSpPr>
          <p:grpSpPr>
            <a:xfrm>
              <a:off x="10314270" y="2069724"/>
              <a:ext cx="790666" cy="898696"/>
              <a:chOff x="687655" y="5292262"/>
              <a:chExt cx="790666" cy="898696"/>
            </a:xfrm>
          </p:grpSpPr>
          <p:pic>
            <p:nvPicPr>
              <p:cNvPr id="23" name="Picture 22">
                <a:extLst>
                  <a:ext uri="{FF2B5EF4-FFF2-40B4-BE49-F238E27FC236}">
                    <a16:creationId xmlns:a16="http://schemas.microsoft.com/office/drawing/2014/main" id="{3F6F90A2-B9AE-445A-A2E3-AAC50285A9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4648" y="5292262"/>
                <a:ext cx="636679" cy="654870"/>
              </a:xfrm>
              <a:prstGeom prst="rect">
                <a:avLst/>
              </a:prstGeom>
            </p:spPr>
          </p:pic>
          <p:sp>
            <p:nvSpPr>
              <p:cNvPr id="24" name="TextBox 23">
                <a:extLst>
                  <a:ext uri="{FF2B5EF4-FFF2-40B4-BE49-F238E27FC236}">
                    <a16:creationId xmlns:a16="http://schemas.microsoft.com/office/drawing/2014/main" id="{4A3A73AB-12A2-47FE-B1DB-7BC83772284C}"/>
                  </a:ext>
                </a:extLst>
              </p:cNvPr>
              <p:cNvSpPr txBox="1"/>
              <p:nvPr/>
            </p:nvSpPr>
            <p:spPr>
              <a:xfrm>
                <a:off x="687655" y="5913959"/>
                <a:ext cx="79066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Key Users</a:t>
                </a:r>
              </a:p>
            </p:txBody>
          </p:sp>
        </p:grpSp>
      </p:grpSp>
      <p:grpSp>
        <p:nvGrpSpPr>
          <p:cNvPr id="34" name="Group 33">
            <a:extLst>
              <a:ext uri="{FF2B5EF4-FFF2-40B4-BE49-F238E27FC236}">
                <a16:creationId xmlns:a16="http://schemas.microsoft.com/office/drawing/2014/main" id="{7D2C68F4-F893-4029-8E43-BF2E09C98216}"/>
              </a:ext>
            </a:extLst>
          </p:cNvPr>
          <p:cNvGrpSpPr/>
          <p:nvPr/>
        </p:nvGrpSpPr>
        <p:grpSpPr>
          <a:xfrm>
            <a:off x="4146940" y="2346411"/>
            <a:ext cx="1062506" cy="1013403"/>
            <a:chOff x="4146940" y="1895475"/>
            <a:chExt cx="1062506" cy="1013403"/>
          </a:xfrm>
        </p:grpSpPr>
        <p:sp>
          <p:nvSpPr>
            <p:cNvPr id="33" name="Rectangle: Rounded Corners 32">
              <a:extLst>
                <a:ext uri="{FF2B5EF4-FFF2-40B4-BE49-F238E27FC236}">
                  <a16:creationId xmlns:a16="http://schemas.microsoft.com/office/drawing/2014/main" id="{0F465F0B-EBE6-401D-9D1F-EC5E6F0E0A33}"/>
                </a:ext>
              </a:extLst>
            </p:cNvPr>
            <p:cNvSpPr/>
            <p:nvPr/>
          </p:nvSpPr>
          <p:spPr>
            <a:xfrm>
              <a:off x="4194420" y="1895475"/>
              <a:ext cx="950959" cy="977039"/>
            </a:xfrm>
            <a:prstGeom prst="roundRect">
              <a:avLst/>
            </a:prstGeom>
            <a:solidFill>
              <a:srgbClr val="D80027"/>
            </a:solidFill>
            <a:ln>
              <a:solidFill>
                <a:srgbClr val="D80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0893FB0B-C394-4C40-B601-95D5003FBDA3}"/>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p:blipFill>
          <p:spPr>
            <a:xfrm>
              <a:off x="4351560" y="1988926"/>
              <a:ext cx="636679" cy="654870"/>
            </a:xfrm>
            <a:prstGeom prst="rect">
              <a:avLst/>
            </a:prstGeom>
          </p:spPr>
        </p:pic>
        <p:pic>
          <p:nvPicPr>
            <p:cNvPr id="30" name="Graphic 9">
              <a:extLst>
                <a:ext uri="{FF2B5EF4-FFF2-40B4-BE49-F238E27FC236}">
                  <a16:creationId xmlns:a16="http://schemas.microsoft.com/office/drawing/2014/main" id="{7B1DA1A0-7872-49A6-ACF9-2461E23AE28C}"/>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rot="5400000">
              <a:off x="4146940" y="1938226"/>
              <a:ext cx="409239" cy="40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6" descr="White Gear Icon Png #145895 - Free Icons Library">
              <a:extLst>
                <a:ext uri="{FF2B5EF4-FFF2-40B4-BE49-F238E27FC236}">
                  <a16:creationId xmlns:a16="http://schemas.microsoft.com/office/drawing/2014/main" id="{7FC0BAB2-47B1-46F2-9CAA-E702F999959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backgroundMark x1="49500" y1="31750" x2="55667" y2="32500"/>
                        </a14:backgroundRemoval>
                      </a14:imgEffect>
                    </a14:imgLayer>
                  </a14:imgProps>
                </a:ext>
                <a:ext uri="{28A0092B-C50C-407E-A947-70E740481C1C}">
                  <a14:useLocalDpi xmlns:a14="http://schemas.microsoft.com/office/drawing/2010/main" val="0"/>
                </a:ext>
              </a:extLst>
            </a:blip>
            <a:srcRect/>
            <a:stretch>
              <a:fillRect/>
            </a:stretch>
          </p:blipFill>
          <p:spPr bwMode="auto">
            <a:xfrm>
              <a:off x="4800206" y="1939182"/>
              <a:ext cx="409240" cy="272827"/>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3608D084-484B-4736-889A-13A118AFA4D2}"/>
                </a:ext>
              </a:extLst>
            </p:cNvPr>
            <p:cNvSpPr txBox="1"/>
            <p:nvPr/>
          </p:nvSpPr>
          <p:spPr>
            <a:xfrm>
              <a:off x="4244397" y="2631879"/>
              <a:ext cx="8510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panose="020F0502020204030204"/>
                  <a:ea typeface="+mn-ea"/>
                  <a:cs typeface="+mn-cs"/>
                </a:rPr>
                <a:t>Key Admin</a:t>
              </a:r>
            </a:p>
          </p:txBody>
        </p:sp>
      </p:grpSp>
    </p:spTree>
    <p:extLst>
      <p:ext uri="{BB962C8B-B14F-4D97-AF65-F5344CB8AC3E}">
        <p14:creationId xmlns:p14="http://schemas.microsoft.com/office/powerpoint/2010/main" val="34494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FBAA34-4F24-47A9-867D-581B2B90150D}"/>
              </a:ext>
            </a:extLst>
          </p:cNvPr>
          <p:cNvSpPr>
            <a:spLocks noGrp="1"/>
          </p:cNvSpPr>
          <p:nvPr>
            <p:ph type="body" sz="quarter" idx="10"/>
          </p:nvPr>
        </p:nvSpPr>
        <p:spPr/>
        <p:txBody>
          <a:bodyPr/>
          <a:lstStyle/>
          <a:p>
            <a:r>
              <a:rPr lang="en-GB" dirty="0"/>
              <a:t>S3 Permissions and Encryption</a:t>
            </a:r>
          </a:p>
        </p:txBody>
      </p:sp>
      <p:sp>
        <p:nvSpPr>
          <p:cNvPr id="3" name="Text Placeholder 2">
            <a:extLst>
              <a:ext uri="{FF2B5EF4-FFF2-40B4-BE49-F238E27FC236}">
                <a16:creationId xmlns:a16="http://schemas.microsoft.com/office/drawing/2014/main" id="{77A2E963-28F3-475F-A075-F59B63FAEBBF}"/>
              </a:ext>
            </a:extLst>
          </p:cNvPr>
          <p:cNvSpPr>
            <a:spLocks noGrp="1"/>
          </p:cNvSpPr>
          <p:nvPr>
            <p:ph type="body" sz="quarter" idx="11"/>
          </p:nvPr>
        </p:nvSpPr>
        <p:spPr/>
        <p:txBody>
          <a:bodyPr/>
          <a:lstStyle/>
          <a:p>
            <a:r>
              <a:rPr lang="en-GB" dirty="0"/>
              <a:t>Object Encrypted using - S3 Default Key</a:t>
            </a:r>
          </a:p>
        </p:txBody>
      </p:sp>
      <p:graphicFrame>
        <p:nvGraphicFramePr>
          <p:cNvPr id="4" name="Table 4">
            <a:extLst>
              <a:ext uri="{FF2B5EF4-FFF2-40B4-BE49-F238E27FC236}">
                <a16:creationId xmlns:a16="http://schemas.microsoft.com/office/drawing/2014/main" id="{A45DFBD5-1AE9-40A0-BA75-0F03BC1E3B59}"/>
              </a:ext>
            </a:extLst>
          </p:cNvPr>
          <p:cNvGraphicFramePr>
            <a:graphicFrameLocks noGrp="1"/>
          </p:cNvGraphicFramePr>
          <p:nvPr/>
        </p:nvGraphicFramePr>
        <p:xfrm>
          <a:off x="412750" y="1377575"/>
          <a:ext cx="11366500" cy="741680"/>
        </p:xfrm>
        <a:graphic>
          <a:graphicData uri="http://schemas.openxmlformats.org/drawingml/2006/table">
            <a:tbl>
              <a:tblPr firstRow="1" bandRow="1">
                <a:tableStyleId>{93296810-A885-4BE3-A3E7-6D5BEEA58F35}</a:tableStyleId>
              </a:tblPr>
              <a:tblGrid>
                <a:gridCol w="2841625">
                  <a:extLst>
                    <a:ext uri="{9D8B030D-6E8A-4147-A177-3AD203B41FA5}">
                      <a16:colId xmlns:a16="http://schemas.microsoft.com/office/drawing/2014/main" val="3953216285"/>
                    </a:ext>
                  </a:extLst>
                </a:gridCol>
                <a:gridCol w="2841625">
                  <a:extLst>
                    <a:ext uri="{9D8B030D-6E8A-4147-A177-3AD203B41FA5}">
                      <a16:colId xmlns:a16="http://schemas.microsoft.com/office/drawing/2014/main" val="3171559260"/>
                    </a:ext>
                  </a:extLst>
                </a:gridCol>
                <a:gridCol w="2841625">
                  <a:extLst>
                    <a:ext uri="{9D8B030D-6E8A-4147-A177-3AD203B41FA5}">
                      <a16:colId xmlns:a16="http://schemas.microsoft.com/office/drawing/2014/main" val="1001547236"/>
                    </a:ext>
                  </a:extLst>
                </a:gridCol>
                <a:gridCol w="2841625">
                  <a:extLst>
                    <a:ext uri="{9D8B030D-6E8A-4147-A177-3AD203B41FA5}">
                      <a16:colId xmlns:a16="http://schemas.microsoft.com/office/drawing/2014/main" val="1161811716"/>
                    </a:ext>
                  </a:extLst>
                </a:gridCol>
              </a:tblGrid>
              <a:tr h="370840">
                <a:tc>
                  <a:txBody>
                    <a:bodyPr/>
                    <a:lstStyle/>
                    <a:p>
                      <a:r>
                        <a:rPr lang="en-GB" dirty="0"/>
                        <a:t>User</a:t>
                      </a:r>
                    </a:p>
                  </a:txBody>
                  <a:tcPr/>
                </a:tc>
                <a:tc>
                  <a:txBody>
                    <a:bodyPr/>
                    <a:lstStyle/>
                    <a:p>
                      <a:r>
                        <a:rPr lang="en-GB" dirty="0"/>
                        <a:t>S3 Permission</a:t>
                      </a:r>
                    </a:p>
                  </a:txBody>
                  <a:tcPr/>
                </a:tc>
                <a:tc>
                  <a:txBody>
                    <a:bodyPr/>
                    <a:lstStyle/>
                    <a:p>
                      <a:r>
                        <a:rPr lang="en-GB" dirty="0"/>
                        <a:t>Key Permission</a:t>
                      </a:r>
                    </a:p>
                  </a:txBody>
                  <a:tcPr/>
                </a:tc>
                <a:tc>
                  <a:txBody>
                    <a:bodyPr/>
                    <a:lstStyle/>
                    <a:p>
                      <a:r>
                        <a:rPr lang="en-GB" dirty="0"/>
                        <a:t>Can they read data?</a:t>
                      </a:r>
                    </a:p>
                  </a:txBody>
                  <a:tcPr/>
                </a:tc>
                <a:extLst>
                  <a:ext uri="{0D108BD9-81ED-4DB2-BD59-A6C34878D82A}">
                    <a16:rowId xmlns:a16="http://schemas.microsoft.com/office/drawing/2014/main" val="1323723337"/>
                  </a:ext>
                </a:extLst>
              </a:tr>
              <a:tr h="370840">
                <a:tc>
                  <a:txBody>
                    <a:bodyPr/>
                    <a:lstStyle/>
                    <a:p>
                      <a:r>
                        <a:rPr lang="en-GB" dirty="0"/>
                        <a:t>Manager</a:t>
                      </a:r>
                    </a:p>
                  </a:txBody>
                  <a:tcPr/>
                </a:tc>
                <a:tc>
                  <a:txBody>
                    <a:bodyPr/>
                    <a:lstStyle/>
                    <a:p>
                      <a:r>
                        <a:rPr lang="en-GB" dirty="0"/>
                        <a:t>S3 Full Access</a:t>
                      </a:r>
                    </a:p>
                  </a:txBody>
                  <a:tcPr/>
                </a:tc>
                <a:tc>
                  <a:txBody>
                    <a:bodyPr/>
                    <a:lstStyle/>
                    <a:p>
                      <a:r>
                        <a:rPr lang="en-GB" dirty="0"/>
                        <a:t>Not Applicable</a:t>
                      </a:r>
                    </a:p>
                  </a:txBody>
                  <a:tcPr/>
                </a:tc>
                <a:tc>
                  <a:txBody>
                    <a:bodyPr/>
                    <a:lstStyle/>
                    <a:p>
                      <a:endParaRPr lang="en-GB" dirty="0"/>
                    </a:p>
                  </a:txBody>
                  <a:tcPr/>
                </a:tc>
                <a:extLst>
                  <a:ext uri="{0D108BD9-81ED-4DB2-BD59-A6C34878D82A}">
                    <a16:rowId xmlns:a16="http://schemas.microsoft.com/office/drawing/2014/main" val="2438596336"/>
                  </a:ext>
                </a:extLst>
              </a:tr>
            </a:tbl>
          </a:graphicData>
        </a:graphic>
      </p:graphicFrame>
      <p:sp>
        <p:nvSpPr>
          <p:cNvPr id="7" name="Text Placeholder 2">
            <a:extLst>
              <a:ext uri="{FF2B5EF4-FFF2-40B4-BE49-F238E27FC236}">
                <a16:creationId xmlns:a16="http://schemas.microsoft.com/office/drawing/2014/main" id="{7E43245D-CE6C-499B-999E-456406ED6F6E}"/>
              </a:ext>
            </a:extLst>
          </p:cNvPr>
          <p:cNvSpPr txBox="1">
            <a:spLocks/>
          </p:cNvSpPr>
          <p:nvPr/>
        </p:nvSpPr>
        <p:spPr>
          <a:xfrm>
            <a:off x="412750" y="3720010"/>
            <a:ext cx="11366500" cy="4720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79FD7"/>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Object Encrypted using - S3 KMS Key</a:t>
            </a:r>
          </a:p>
        </p:txBody>
      </p:sp>
      <p:graphicFrame>
        <p:nvGraphicFramePr>
          <p:cNvPr id="8" name="Table 4">
            <a:extLst>
              <a:ext uri="{FF2B5EF4-FFF2-40B4-BE49-F238E27FC236}">
                <a16:creationId xmlns:a16="http://schemas.microsoft.com/office/drawing/2014/main" id="{18751964-445E-46DE-8BF4-3AA0BC4ECE21}"/>
              </a:ext>
            </a:extLst>
          </p:cNvPr>
          <p:cNvGraphicFramePr>
            <a:graphicFrameLocks noGrp="1"/>
          </p:cNvGraphicFramePr>
          <p:nvPr/>
        </p:nvGraphicFramePr>
        <p:xfrm>
          <a:off x="412751" y="4223654"/>
          <a:ext cx="11366500" cy="741680"/>
        </p:xfrm>
        <a:graphic>
          <a:graphicData uri="http://schemas.openxmlformats.org/drawingml/2006/table">
            <a:tbl>
              <a:tblPr firstRow="1" bandRow="1">
                <a:tableStyleId>{93296810-A885-4BE3-A3E7-6D5BEEA58F35}</a:tableStyleId>
              </a:tblPr>
              <a:tblGrid>
                <a:gridCol w="2841625">
                  <a:extLst>
                    <a:ext uri="{9D8B030D-6E8A-4147-A177-3AD203B41FA5}">
                      <a16:colId xmlns:a16="http://schemas.microsoft.com/office/drawing/2014/main" val="3953216285"/>
                    </a:ext>
                  </a:extLst>
                </a:gridCol>
                <a:gridCol w="2841625">
                  <a:extLst>
                    <a:ext uri="{9D8B030D-6E8A-4147-A177-3AD203B41FA5}">
                      <a16:colId xmlns:a16="http://schemas.microsoft.com/office/drawing/2014/main" val="3171559260"/>
                    </a:ext>
                  </a:extLst>
                </a:gridCol>
                <a:gridCol w="2841625">
                  <a:extLst>
                    <a:ext uri="{9D8B030D-6E8A-4147-A177-3AD203B41FA5}">
                      <a16:colId xmlns:a16="http://schemas.microsoft.com/office/drawing/2014/main" val="1001547236"/>
                    </a:ext>
                  </a:extLst>
                </a:gridCol>
                <a:gridCol w="2841625">
                  <a:extLst>
                    <a:ext uri="{9D8B030D-6E8A-4147-A177-3AD203B41FA5}">
                      <a16:colId xmlns:a16="http://schemas.microsoft.com/office/drawing/2014/main" val="1161811716"/>
                    </a:ext>
                  </a:extLst>
                </a:gridCol>
              </a:tblGrid>
              <a:tr h="370840">
                <a:tc>
                  <a:txBody>
                    <a:bodyPr/>
                    <a:lstStyle/>
                    <a:p>
                      <a:r>
                        <a:rPr lang="en-GB" dirty="0"/>
                        <a:t>User</a:t>
                      </a:r>
                    </a:p>
                  </a:txBody>
                  <a:tcPr/>
                </a:tc>
                <a:tc>
                  <a:txBody>
                    <a:bodyPr/>
                    <a:lstStyle/>
                    <a:p>
                      <a:r>
                        <a:rPr lang="en-GB" dirty="0"/>
                        <a:t>S3 Permission</a:t>
                      </a:r>
                    </a:p>
                  </a:txBody>
                  <a:tcPr/>
                </a:tc>
                <a:tc>
                  <a:txBody>
                    <a:bodyPr/>
                    <a:lstStyle/>
                    <a:p>
                      <a:r>
                        <a:rPr lang="en-GB" dirty="0"/>
                        <a:t>Key Permission</a:t>
                      </a:r>
                    </a:p>
                  </a:txBody>
                  <a:tcPr/>
                </a:tc>
                <a:tc>
                  <a:txBody>
                    <a:bodyPr/>
                    <a:lstStyle/>
                    <a:p>
                      <a:r>
                        <a:rPr lang="en-GB" dirty="0"/>
                        <a:t>Can they  read data?</a:t>
                      </a:r>
                    </a:p>
                  </a:txBody>
                  <a:tcPr/>
                </a:tc>
                <a:extLst>
                  <a:ext uri="{0D108BD9-81ED-4DB2-BD59-A6C34878D82A}">
                    <a16:rowId xmlns:a16="http://schemas.microsoft.com/office/drawing/2014/main" val="1323723337"/>
                  </a:ext>
                </a:extLst>
              </a:tr>
              <a:tr h="370840">
                <a:tc>
                  <a:txBody>
                    <a:bodyPr/>
                    <a:lstStyle/>
                    <a:p>
                      <a:r>
                        <a:rPr lang="en-GB" dirty="0"/>
                        <a:t>Manager</a:t>
                      </a:r>
                    </a:p>
                  </a:txBody>
                  <a:tcPr/>
                </a:tc>
                <a:tc>
                  <a:txBody>
                    <a:bodyPr/>
                    <a:lstStyle/>
                    <a:p>
                      <a:r>
                        <a:rPr lang="en-GB" dirty="0"/>
                        <a:t>S3 Full Access</a:t>
                      </a:r>
                    </a:p>
                  </a:txBody>
                  <a:tcPr/>
                </a:tc>
                <a:tc>
                  <a:txBody>
                    <a:bodyPr/>
                    <a:lstStyle/>
                    <a:p>
                      <a:r>
                        <a:rPr lang="en-GB" dirty="0"/>
                        <a:t>Key Administrator</a:t>
                      </a:r>
                    </a:p>
                  </a:txBody>
                  <a:tcPr/>
                </a:tc>
                <a:tc>
                  <a:txBody>
                    <a:bodyPr/>
                    <a:lstStyle/>
                    <a:p>
                      <a:endParaRPr lang="en-GB" dirty="0"/>
                    </a:p>
                  </a:txBody>
                  <a:tcPr/>
                </a:tc>
                <a:extLst>
                  <a:ext uri="{0D108BD9-81ED-4DB2-BD59-A6C34878D82A}">
                    <a16:rowId xmlns:a16="http://schemas.microsoft.com/office/drawing/2014/main" val="2438596336"/>
                  </a:ext>
                </a:extLst>
              </a:tr>
            </a:tbl>
          </a:graphicData>
        </a:graphic>
      </p:graphicFrame>
      <p:graphicFrame>
        <p:nvGraphicFramePr>
          <p:cNvPr id="9" name="Table 8">
            <a:extLst>
              <a:ext uri="{FF2B5EF4-FFF2-40B4-BE49-F238E27FC236}">
                <a16:creationId xmlns:a16="http://schemas.microsoft.com/office/drawing/2014/main" id="{CF7E0DB9-5C57-49AF-AC9E-1449F28BEAC9}"/>
              </a:ext>
            </a:extLst>
          </p:cNvPr>
          <p:cNvGraphicFramePr>
            <a:graphicFrameLocks noGrp="1"/>
          </p:cNvGraphicFramePr>
          <p:nvPr/>
        </p:nvGraphicFramePr>
        <p:xfrm>
          <a:off x="412750" y="2119255"/>
          <a:ext cx="11366500" cy="370840"/>
        </p:xfrm>
        <a:graphic>
          <a:graphicData uri="http://schemas.openxmlformats.org/drawingml/2006/table">
            <a:tbl>
              <a:tblPr bandRow="1">
                <a:tableStyleId>{93296810-A885-4BE3-A3E7-6D5BEEA58F35}</a:tableStyleId>
              </a:tblPr>
              <a:tblGrid>
                <a:gridCol w="2841625">
                  <a:extLst>
                    <a:ext uri="{9D8B030D-6E8A-4147-A177-3AD203B41FA5}">
                      <a16:colId xmlns:a16="http://schemas.microsoft.com/office/drawing/2014/main" val="1924179137"/>
                    </a:ext>
                  </a:extLst>
                </a:gridCol>
                <a:gridCol w="2841625">
                  <a:extLst>
                    <a:ext uri="{9D8B030D-6E8A-4147-A177-3AD203B41FA5}">
                      <a16:colId xmlns:a16="http://schemas.microsoft.com/office/drawing/2014/main" val="4227678729"/>
                    </a:ext>
                  </a:extLst>
                </a:gridCol>
                <a:gridCol w="2841625">
                  <a:extLst>
                    <a:ext uri="{9D8B030D-6E8A-4147-A177-3AD203B41FA5}">
                      <a16:colId xmlns:a16="http://schemas.microsoft.com/office/drawing/2014/main" val="3647150095"/>
                    </a:ext>
                  </a:extLst>
                </a:gridCol>
                <a:gridCol w="2841625">
                  <a:extLst>
                    <a:ext uri="{9D8B030D-6E8A-4147-A177-3AD203B41FA5}">
                      <a16:colId xmlns:a16="http://schemas.microsoft.com/office/drawing/2014/main" val="3688682965"/>
                    </a:ext>
                  </a:extLst>
                </a:gridCol>
              </a:tblGrid>
              <a:tr h="370840">
                <a:tc>
                  <a:txBody>
                    <a:bodyPr/>
                    <a:lstStyle/>
                    <a:p>
                      <a:r>
                        <a:rPr lang="en-GB" dirty="0"/>
                        <a:t>Dev 1</a:t>
                      </a:r>
                    </a:p>
                  </a:txBody>
                  <a:tcPr/>
                </a:tc>
                <a:tc>
                  <a:txBody>
                    <a:bodyPr/>
                    <a:lstStyle/>
                    <a:p>
                      <a:r>
                        <a:rPr lang="en-GB" dirty="0"/>
                        <a:t>S3 Read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Applicable</a:t>
                      </a:r>
                    </a:p>
                  </a:txBody>
                  <a:tcPr/>
                </a:tc>
                <a:tc>
                  <a:txBody>
                    <a:bodyPr/>
                    <a:lstStyle/>
                    <a:p>
                      <a:endParaRPr lang="en-GB" dirty="0"/>
                    </a:p>
                  </a:txBody>
                  <a:tcPr/>
                </a:tc>
                <a:extLst>
                  <a:ext uri="{0D108BD9-81ED-4DB2-BD59-A6C34878D82A}">
                    <a16:rowId xmlns:a16="http://schemas.microsoft.com/office/drawing/2014/main" val="3211259651"/>
                  </a:ext>
                </a:extLst>
              </a:tr>
            </a:tbl>
          </a:graphicData>
        </a:graphic>
      </p:graphicFrame>
      <p:graphicFrame>
        <p:nvGraphicFramePr>
          <p:cNvPr id="10" name="Table 9">
            <a:extLst>
              <a:ext uri="{FF2B5EF4-FFF2-40B4-BE49-F238E27FC236}">
                <a16:creationId xmlns:a16="http://schemas.microsoft.com/office/drawing/2014/main" id="{255547C7-0223-4FE3-84B6-B757442009D5}"/>
              </a:ext>
            </a:extLst>
          </p:cNvPr>
          <p:cNvGraphicFramePr>
            <a:graphicFrameLocks noGrp="1"/>
          </p:cNvGraphicFramePr>
          <p:nvPr/>
        </p:nvGraphicFramePr>
        <p:xfrm>
          <a:off x="412750" y="2490095"/>
          <a:ext cx="11366500" cy="370840"/>
        </p:xfrm>
        <a:graphic>
          <a:graphicData uri="http://schemas.openxmlformats.org/drawingml/2006/table">
            <a:tbl>
              <a:tblPr bandRow="1">
                <a:tableStyleId>{93296810-A885-4BE3-A3E7-6D5BEEA58F35}</a:tableStyleId>
              </a:tblPr>
              <a:tblGrid>
                <a:gridCol w="2841625">
                  <a:extLst>
                    <a:ext uri="{9D8B030D-6E8A-4147-A177-3AD203B41FA5}">
                      <a16:colId xmlns:a16="http://schemas.microsoft.com/office/drawing/2014/main" val="44688377"/>
                    </a:ext>
                  </a:extLst>
                </a:gridCol>
                <a:gridCol w="2841625">
                  <a:extLst>
                    <a:ext uri="{9D8B030D-6E8A-4147-A177-3AD203B41FA5}">
                      <a16:colId xmlns:a16="http://schemas.microsoft.com/office/drawing/2014/main" val="1902756528"/>
                    </a:ext>
                  </a:extLst>
                </a:gridCol>
                <a:gridCol w="2841625">
                  <a:extLst>
                    <a:ext uri="{9D8B030D-6E8A-4147-A177-3AD203B41FA5}">
                      <a16:colId xmlns:a16="http://schemas.microsoft.com/office/drawing/2014/main" val="2463381560"/>
                    </a:ext>
                  </a:extLst>
                </a:gridCol>
                <a:gridCol w="2841625">
                  <a:extLst>
                    <a:ext uri="{9D8B030D-6E8A-4147-A177-3AD203B41FA5}">
                      <a16:colId xmlns:a16="http://schemas.microsoft.com/office/drawing/2014/main" val="3055106974"/>
                    </a:ext>
                  </a:extLst>
                </a:gridCol>
              </a:tblGrid>
              <a:tr h="370840">
                <a:tc>
                  <a:txBody>
                    <a:bodyPr/>
                    <a:lstStyle/>
                    <a:p>
                      <a:r>
                        <a:rPr lang="en-GB" dirty="0"/>
                        <a:t>Dev 2</a:t>
                      </a:r>
                    </a:p>
                  </a:txBody>
                  <a:tcPr/>
                </a:tc>
                <a:tc>
                  <a:txBody>
                    <a:bodyPr/>
                    <a:lstStyle/>
                    <a:p>
                      <a:r>
                        <a:rPr lang="en-GB" dirty="0"/>
                        <a:t>S3 Read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Applicable</a:t>
                      </a:r>
                    </a:p>
                  </a:txBody>
                  <a:tcPr/>
                </a:tc>
                <a:tc>
                  <a:txBody>
                    <a:bodyPr/>
                    <a:lstStyle/>
                    <a:p>
                      <a:endParaRPr lang="en-GB" dirty="0"/>
                    </a:p>
                  </a:txBody>
                  <a:tcPr/>
                </a:tc>
                <a:extLst>
                  <a:ext uri="{0D108BD9-81ED-4DB2-BD59-A6C34878D82A}">
                    <a16:rowId xmlns:a16="http://schemas.microsoft.com/office/drawing/2014/main" val="3353287579"/>
                  </a:ext>
                </a:extLst>
              </a:tr>
            </a:tbl>
          </a:graphicData>
        </a:graphic>
      </p:graphicFrame>
      <p:graphicFrame>
        <p:nvGraphicFramePr>
          <p:cNvPr id="11" name="Table 10">
            <a:extLst>
              <a:ext uri="{FF2B5EF4-FFF2-40B4-BE49-F238E27FC236}">
                <a16:creationId xmlns:a16="http://schemas.microsoft.com/office/drawing/2014/main" id="{55A7760F-D73F-417B-B861-3F543397907D}"/>
              </a:ext>
            </a:extLst>
          </p:cNvPr>
          <p:cNvGraphicFramePr>
            <a:graphicFrameLocks noGrp="1"/>
          </p:cNvGraphicFramePr>
          <p:nvPr/>
        </p:nvGraphicFramePr>
        <p:xfrm>
          <a:off x="412750" y="2860935"/>
          <a:ext cx="11366500" cy="370840"/>
        </p:xfrm>
        <a:graphic>
          <a:graphicData uri="http://schemas.openxmlformats.org/drawingml/2006/table">
            <a:tbl>
              <a:tblPr bandRow="1">
                <a:tableStyleId>{93296810-A885-4BE3-A3E7-6D5BEEA58F35}</a:tableStyleId>
              </a:tblPr>
              <a:tblGrid>
                <a:gridCol w="2841625">
                  <a:extLst>
                    <a:ext uri="{9D8B030D-6E8A-4147-A177-3AD203B41FA5}">
                      <a16:colId xmlns:a16="http://schemas.microsoft.com/office/drawing/2014/main" val="1569882747"/>
                    </a:ext>
                  </a:extLst>
                </a:gridCol>
                <a:gridCol w="2841625">
                  <a:extLst>
                    <a:ext uri="{9D8B030D-6E8A-4147-A177-3AD203B41FA5}">
                      <a16:colId xmlns:a16="http://schemas.microsoft.com/office/drawing/2014/main" val="1871612237"/>
                    </a:ext>
                  </a:extLst>
                </a:gridCol>
                <a:gridCol w="2841625">
                  <a:extLst>
                    <a:ext uri="{9D8B030D-6E8A-4147-A177-3AD203B41FA5}">
                      <a16:colId xmlns:a16="http://schemas.microsoft.com/office/drawing/2014/main" val="1865272833"/>
                    </a:ext>
                  </a:extLst>
                </a:gridCol>
                <a:gridCol w="2841625">
                  <a:extLst>
                    <a:ext uri="{9D8B030D-6E8A-4147-A177-3AD203B41FA5}">
                      <a16:colId xmlns:a16="http://schemas.microsoft.com/office/drawing/2014/main" val="3188984521"/>
                    </a:ext>
                  </a:extLst>
                </a:gridCol>
              </a:tblGrid>
              <a:tr h="370840">
                <a:tc>
                  <a:txBody>
                    <a:bodyPr/>
                    <a:lstStyle/>
                    <a:p>
                      <a:r>
                        <a:rPr lang="en-GB" dirty="0"/>
                        <a:t>Dev 3</a:t>
                      </a:r>
                    </a:p>
                  </a:txBody>
                  <a:tcPr/>
                </a:tc>
                <a:tc>
                  <a:txBody>
                    <a:bodyPr/>
                    <a:lstStyle/>
                    <a:p>
                      <a:r>
                        <a:rPr lang="en-GB" dirty="0"/>
                        <a:t>No S3 Permission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Applicable</a:t>
                      </a:r>
                    </a:p>
                  </a:txBody>
                  <a:tcPr/>
                </a:tc>
                <a:tc>
                  <a:txBody>
                    <a:bodyPr/>
                    <a:lstStyle/>
                    <a:p>
                      <a:endParaRPr lang="en-GB" dirty="0"/>
                    </a:p>
                  </a:txBody>
                  <a:tcPr/>
                </a:tc>
                <a:extLst>
                  <a:ext uri="{0D108BD9-81ED-4DB2-BD59-A6C34878D82A}">
                    <a16:rowId xmlns:a16="http://schemas.microsoft.com/office/drawing/2014/main" val="2204594681"/>
                  </a:ext>
                </a:extLst>
              </a:tr>
            </a:tbl>
          </a:graphicData>
        </a:graphic>
      </p:graphicFrame>
      <p:sp>
        <p:nvSpPr>
          <p:cNvPr id="12" name="Multiply 14">
            <a:extLst>
              <a:ext uri="{FF2B5EF4-FFF2-40B4-BE49-F238E27FC236}">
                <a16:creationId xmlns:a16="http://schemas.microsoft.com/office/drawing/2014/main" id="{DE5F164F-8FF1-4E13-9C80-8056323CFC79}"/>
              </a:ext>
            </a:extLst>
          </p:cNvPr>
          <p:cNvSpPr/>
          <p:nvPr/>
        </p:nvSpPr>
        <p:spPr>
          <a:xfrm>
            <a:off x="10062854" y="2892555"/>
            <a:ext cx="300037" cy="307600"/>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13" name="L-Shape 12">
            <a:extLst>
              <a:ext uri="{FF2B5EF4-FFF2-40B4-BE49-F238E27FC236}">
                <a16:creationId xmlns:a16="http://schemas.microsoft.com/office/drawing/2014/main" id="{81FCA575-85DC-48ED-B558-398F8388117A}"/>
              </a:ext>
            </a:extLst>
          </p:cNvPr>
          <p:cNvSpPr/>
          <p:nvPr/>
        </p:nvSpPr>
        <p:spPr>
          <a:xfrm rot="19322906">
            <a:off x="10091316" y="1838293"/>
            <a:ext cx="243114" cy="121581"/>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14" name="L-Shape 13">
            <a:extLst>
              <a:ext uri="{FF2B5EF4-FFF2-40B4-BE49-F238E27FC236}">
                <a16:creationId xmlns:a16="http://schemas.microsoft.com/office/drawing/2014/main" id="{D8215275-FE6C-462C-9230-34DB2B781158}"/>
              </a:ext>
            </a:extLst>
          </p:cNvPr>
          <p:cNvSpPr/>
          <p:nvPr/>
        </p:nvSpPr>
        <p:spPr>
          <a:xfrm rot="19322906">
            <a:off x="10091317" y="2213133"/>
            <a:ext cx="243114" cy="121581"/>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15" name="L-Shape 14">
            <a:extLst>
              <a:ext uri="{FF2B5EF4-FFF2-40B4-BE49-F238E27FC236}">
                <a16:creationId xmlns:a16="http://schemas.microsoft.com/office/drawing/2014/main" id="{02B267AE-4384-47FA-952C-2E60E76495E1}"/>
              </a:ext>
            </a:extLst>
          </p:cNvPr>
          <p:cNvSpPr/>
          <p:nvPr/>
        </p:nvSpPr>
        <p:spPr>
          <a:xfrm rot="19322906">
            <a:off x="10091316" y="2587322"/>
            <a:ext cx="243114" cy="121581"/>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graphicFrame>
        <p:nvGraphicFramePr>
          <p:cNvPr id="16" name="Table 15">
            <a:extLst>
              <a:ext uri="{FF2B5EF4-FFF2-40B4-BE49-F238E27FC236}">
                <a16:creationId xmlns:a16="http://schemas.microsoft.com/office/drawing/2014/main" id="{8446B01E-48FB-49F5-A812-2C70D6DE3E7D}"/>
              </a:ext>
            </a:extLst>
          </p:cNvPr>
          <p:cNvGraphicFramePr>
            <a:graphicFrameLocks noGrp="1"/>
          </p:cNvGraphicFramePr>
          <p:nvPr/>
        </p:nvGraphicFramePr>
        <p:xfrm>
          <a:off x="412750" y="4966229"/>
          <a:ext cx="11366500" cy="370840"/>
        </p:xfrm>
        <a:graphic>
          <a:graphicData uri="http://schemas.openxmlformats.org/drawingml/2006/table">
            <a:tbl>
              <a:tblPr bandRow="1">
                <a:tableStyleId>{93296810-A885-4BE3-A3E7-6D5BEEA58F35}</a:tableStyleId>
              </a:tblPr>
              <a:tblGrid>
                <a:gridCol w="2841625">
                  <a:extLst>
                    <a:ext uri="{9D8B030D-6E8A-4147-A177-3AD203B41FA5}">
                      <a16:colId xmlns:a16="http://schemas.microsoft.com/office/drawing/2014/main" val="179489394"/>
                    </a:ext>
                  </a:extLst>
                </a:gridCol>
                <a:gridCol w="2841625">
                  <a:extLst>
                    <a:ext uri="{9D8B030D-6E8A-4147-A177-3AD203B41FA5}">
                      <a16:colId xmlns:a16="http://schemas.microsoft.com/office/drawing/2014/main" val="1210737002"/>
                    </a:ext>
                  </a:extLst>
                </a:gridCol>
                <a:gridCol w="2841625">
                  <a:extLst>
                    <a:ext uri="{9D8B030D-6E8A-4147-A177-3AD203B41FA5}">
                      <a16:colId xmlns:a16="http://schemas.microsoft.com/office/drawing/2014/main" val="1279157329"/>
                    </a:ext>
                  </a:extLst>
                </a:gridCol>
                <a:gridCol w="2841625">
                  <a:extLst>
                    <a:ext uri="{9D8B030D-6E8A-4147-A177-3AD203B41FA5}">
                      <a16:colId xmlns:a16="http://schemas.microsoft.com/office/drawing/2014/main" val="3811696829"/>
                    </a:ext>
                  </a:extLst>
                </a:gridCol>
              </a:tblGrid>
              <a:tr h="370840">
                <a:tc>
                  <a:txBody>
                    <a:bodyPr/>
                    <a:lstStyle/>
                    <a:p>
                      <a:r>
                        <a:rPr lang="en-GB" dirty="0"/>
                        <a:t>Dev 1</a:t>
                      </a:r>
                    </a:p>
                  </a:txBody>
                  <a:tcPr/>
                </a:tc>
                <a:tc>
                  <a:txBody>
                    <a:bodyPr/>
                    <a:lstStyle/>
                    <a:p>
                      <a:r>
                        <a:rPr lang="en-GB" dirty="0"/>
                        <a:t>S3 Read</a:t>
                      </a:r>
                    </a:p>
                  </a:txBody>
                  <a:tcPr/>
                </a:tc>
                <a:tc>
                  <a:txBody>
                    <a:bodyPr/>
                    <a:lstStyle/>
                    <a:p>
                      <a:r>
                        <a:rPr lang="en-GB" dirty="0"/>
                        <a:t>Key User – Encrypt/Decrypt</a:t>
                      </a:r>
                    </a:p>
                  </a:txBody>
                  <a:tcPr/>
                </a:tc>
                <a:tc>
                  <a:txBody>
                    <a:bodyPr/>
                    <a:lstStyle/>
                    <a:p>
                      <a:endParaRPr lang="en-GB" dirty="0"/>
                    </a:p>
                  </a:txBody>
                  <a:tcPr/>
                </a:tc>
                <a:extLst>
                  <a:ext uri="{0D108BD9-81ED-4DB2-BD59-A6C34878D82A}">
                    <a16:rowId xmlns:a16="http://schemas.microsoft.com/office/drawing/2014/main" val="2722969350"/>
                  </a:ext>
                </a:extLst>
              </a:tr>
            </a:tbl>
          </a:graphicData>
        </a:graphic>
      </p:graphicFrame>
      <p:graphicFrame>
        <p:nvGraphicFramePr>
          <p:cNvPr id="17" name="Table 16">
            <a:extLst>
              <a:ext uri="{FF2B5EF4-FFF2-40B4-BE49-F238E27FC236}">
                <a16:creationId xmlns:a16="http://schemas.microsoft.com/office/drawing/2014/main" id="{DD1DE8B7-0480-4788-A461-F749B1CF5321}"/>
              </a:ext>
            </a:extLst>
          </p:cNvPr>
          <p:cNvGraphicFramePr>
            <a:graphicFrameLocks noGrp="1"/>
          </p:cNvGraphicFramePr>
          <p:nvPr/>
        </p:nvGraphicFramePr>
        <p:xfrm>
          <a:off x="412750" y="5304554"/>
          <a:ext cx="11366500" cy="370840"/>
        </p:xfrm>
        <a:graphic>
          <a:graphicData uri="http://schemas.openxmlformats.org/drawingml/2006/table">
            <a:tbl>
              <a:tblPr bandRow="1">
                <a:tableStyleId>{93296810-A885-4BE3-A3E7-6D5BEEA58F35}</a:tableStyleId>
              </a:tblPr>
              <a:tblGrid>
                <a:gridCol w="2841625">
                  <a:extLst>
                    <a:ext uri="{9D8B030D-6E8A-4147-A177-3AD203B41FA5}">
                      <a16:colId xmlns:a16="http://schemas.microsoft.com/office/drawing/2014/main" val="1519786723"/>
                    </a:ext>
                  </a:extLst>
                </a:gridCol>
                <a:gridCol w="2841625">
                  <a:extLst>
                    <a:ext uri="{9D8B030D-6E8A-4147-A177-3AD203B41FA5}">
                      <a16:colId xmlns:a16="http://schemas.microsoft.com/office/drawing/2014/main" val="1983750871"/>
                    </a:ext>
                  </a:extLst>
                </a:gridCol>
                <a:gridCol w="2841625">
                  <a:extLst>
                    <a:ext uri="{9D8B030D-6E8A-4147-A177-3AD203B41FA5}">
                      <a16:colId xmlns:a16="http://schemas.microsoft.com/office/drawing/2014/main" val="1975402680"/>
                    </a:ext>
                  </a:extLst>
                </a:gridCol>
                <a:gridCol w="2841625">
                  <a:extLst>
                    <a:ext uri="{9D8B030D-6E8A-4147-A177-3AD203B41FA5}">
                      <a16:colId xmlns:a16="http://schemas.microsoft.com/office/drawing/2014/main" val="1662926284"/>
                    </a:ext>
                  </a:extLst>
                </a:gridCol>
              </a:tblGrid>
              <a:tr h="370840">
                <a:tc>
                  <a:txBody>
                    <a:bodyPr/>
                    <a:lstStyle/>
                    <a:p>
                      <a:r>
                        <a:rPr lang="en-GB" dirty="0"/>
                        <a:t>Dev 2</a:t>
                      </a:r>
                    </a:p>
                  </a:txBody>
                  <a:tcPr/>
                </a:tc>
                <a:tc>
                  <a:txBody>
                    <a:bodyPr/>
                    <a:lstStyle/>
                    <a:p>
                      <a:r>
                        <a:rPr lang="en-GB" dirty="0"/>
                        <a:t>S3 Read</a:t>
                      </a:r>
                    </a:p>
                  </a:txBody>
                  <a:tcPr/>
                </a:tc>
                <a:tc>
                  <a:txBody>
                    <a:bodyPr/>
                    <a:lstStyle/>
                    <a:p>
                      <a:r>
                        <a:rPr lang="en-GB" dirty="0"/>
                        <a:t>No Permission</a:t>
                      </a:r>
                    </a:p>
                  </a:txBody>
                  <a:tcPr/>
                </a:tc>
                <a:tc>
                  <a:txBody>
                    <a:bodyPr/>
                    <a:lstStyle/>
                    <a:p>
                      <a:endParaRPr lang="en-GB" dirty="0"/>
                    </a:p>
                  </a:txBody>
                  <a:tcPr/>
                </a:tc>
                <a:extLst>
                  <a:ext uri="{0D108BD9-81ED-4DB2-BD59-A6C34878D82A}">
                    <a16:rowId xmlns:a16="http://schemas.microsoft.com/office/drawing/2014/main" val="863845637"/>
                  </a:ext>
                </a:extLst>
              </a:tr>
            </a:tbl>
          </a:graphicData>
        </a:graphic>
      </p:graphicFrame>
      <p:graphicFrame>
        <p:nvGraphicFramePr>
          <p:cNvPr id="18" name="Table 17">
            <a:extLst>
              <a:ext uri="{FF2B5EF4-FFF2-40B4-BE49-F238E27FC236}">
                <a16:creationId xmlns:a16="http://schemas.microsoft.com/office/drawing/2014/main" id="{34AF03ED-CDD7-46EB-88AC-AC3A052183E7}"/>
              </a:ext>
            </a:extLst>
          </p:cNvPr>
          <p:cNvGraphicFramePr>
            <a:graphicFrameLocks noGrp="1"/>
          </p:cNvGraphicFramePr>
          <p:nvPr/>
        </p:nvGraphicFramePr>
        <p:xfrm>
          <a:off x="412750" y="5676289"/>
          <a:ext cx="11366500" cy="370840"/>
        </p:xfrm>
        <a:graphic>
          <a:graphicData uri="http://schemas.openxmlformats.org/drawingml/2006/table">
            <a:tbl>
              <a:tblPr bandRow="1">
                <a:tableStyleId>{93296810-A885-4BE3-A3E7-6D5BEEA58F35}</a:tableStyleId>
              </a:tblPr>
              <a:tblGrid>
                <a:gridCol w="2841625">
                  <a:extLst>
                    <a:ext uri="{9D8B030D-6E8A-4147-A177-3AD203B41FA5}">
                      <a16:colId xmlns:a16="http://schemas.microsoft.com/office/drawing/2014/main" val="964471033"/>
                    </a:ext>
                  </a:extLst>
                </a:gridCol>
                <a:gridCol w="2841625">
                  <a:extLst>
                    <a:ext uri="{9D8B030D-6E8A-4147-A177-3AD203B41FA5}">
                      <a16:colId xmlns:a16="http://schemas.microsoft.com/office/drawing/2014/main" val="2624015418"/>
                    </a:ext>
                  </a:extLst>
                </a:gridCol>
                <a:gridCol w="2841625">
                  <a:extLst>
                    <a:ext uri="{9D8B030D-6E8A-4147-A177-3AD203B41FA5}">
                      <a16:colId xmlns:a16="http://schemas.microsoft.com/office/drawing/2014/main" val="3651043620"/>
                    </a:ext>
                  </a:extLst>
                </a:gridCol>
                <a:gridCol w="2841625">
                  <a:extLst>
                    <a:ext uri="{9D8B030D-6E8A-4147-A177-3AD203B41FA5}">
                      <a16:colId xmlns:a16="http://schemas.microsoft.com/office/drawing/2014/main" val="1672876444"/>
                    </a:ext>
                  </a:extLst>
                </a:gridCol>
              </a:tblGrid>
              <a:tr h="370840">
                <a:tc>
                  <a:txBody>
                    <a:bodyPr/>
                    <a:lstStyle/>
                    <a:p>
                      <a:r>
                        <a:rPr lang="en-GB" dirty="0"/>
                        <a:t>Dev 3</a:t>
                      </a:r>
                    </a:p>
                  </a:txBody>
                  <a:tcPr/>
                </a:tc>
                <a:tc>
                  <a:txBody>
                    <a:bodyPr/>
                    <a:lstStyle/>
                    <a:p>
                      <a:r>
                        <a:rPr lang="en-GB" dirty="0"/>
                        <a:t>No S3 Permission</a:t>
                      </a:r>
                    </a:p>
                  </a:txBody>
                  <a:tcPr/>
                </a:tc>
                <a:tc>
                  <a:txBody>
                    <a:bodyPr/>
                    <a:lstStyle/>
                    <a:p>
                      <a:r>
                        <a:rPr lang="en-GB" dirty="0"/>
                        <a:t>Key User – Encrypt/Decrypt</a:t>
                      </a:r>
                    </a:p>
                  </a:txBody>
                  <a:tcPr/>
                </a:tc>
                <a:tc>
                  <a:txBody>
                    <a:bodyPr/>
                    <a:lstStyle/>
                    <a:p>
                      <a:endParaRPr lang="en-GB" dirty="0"/>
                    </a:p>
                  </a:txBody>
                  <a:tcPr/>
                </a:tc>
                <a:extLst>
                  <a:ext uri="{0D108BD9-81ED-4DB2-BD59-A6C34878D82A}">
                    <a16:rowId xmlns:a16="http://schemas.microsoft.com/office/drawing/2014/main" val="2136738700"/>
                  </a:ext>
                </a:extLst>
              </a:tr>
            </a:tbl>
          </a:graphicData>
        </a:graphic>
      </p:graphicFrame>
      <p:sp>
        <p:nvSpPr>
          <p:cNvPr id="19" name="Multiply 14">
            <a:extLst>
              <a:ext uri="{FF2B5EF4-FFF2-40B4-BE49-F238E27FC236}">
                <a16:creationId xmlns:a16="http://schemas.microsoft.com/office/drawing/2014/main" id="{EA4E6035-573A-4574-9EB0-CBDDC3BDA18C}"/>
              </a:ext>
            </a:extLst>
          </p:cNvPr>
          <p:cNvSpPr/>
          <p:nvPr/>
        </p:nvSpPr>
        <p:spPr>
          <a:xfrm>
            <a:off x="10062854" y="5729759"/>
            <a:ext cx="300037" cy="307600"/>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1" name="L-Shape 20">
            <a:extLst>
              <a:ext uri="{FF2B5EF4-FFF2-40B4-BE49-F238E27FC236}">
                <a16:creationId xmlns:a16="http://schemas.microsoft.com/office/drawing/2014/main" id="{C6844CBD-B56B-412A-A376-4D11343D5545}"/>
              </a:ext>
            </a:extLst>
          </p:cNvPr>
          <p:cNvSpPr/>
          <p:nvPr/>
        </p:nvSpPr>
        <p:spPr>
          <a:xfrm rot="19322906">
            <a:off x="10091317" y="5050337"/>
            <a:ext cx="243114" cy="121581"/>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3" name="Multiply 14">
            <a:extLst>
              <a:ext uri="{FF2B5EF4-FFF2-40B4-BE49-F238E27FC236}">
                <a16:creationId xmlns:a16="http://schemas.microsoft.com/office/drawing/2014/main" id="{AFC70772-5513-4654-91C8-0E11F1212DBD}"/>
              </a:ext>
            </a:extLst>
          </p:cNvPr>
          <p:cNvSpPr/>
          <p:nvPr/>
        </p:nvSpPr>
        <p:spPr>
          <a:xfrm>
            <a:off x="10060276" y="4602528"/>
            <a:ext cx="300037" cy="307600"/>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4" name="Multiply 14">
            <a:extLst>
              <a:ext uri="{FF2B5EF4-FFF2-40B4-BE49-F238E27FC236}">
                <a16:creationId xmlns:a16="http://schemas.microsoft.com/office/drawing/2014/main" id="{F2893517-DB11-4619-B393-65E31D2BEBCF}"/>
              </a:ext>
            </a:extLst>
          </p:cNvPr>
          <p:cNvSpPr/>
          <p:nvPr/>
        </p:nvSpPr>
        <p:spPr>
          <a:xfrm>
            <a:off x="10060276" y="5357784"/>
            <a:ext cx="300037" cy="307600"/>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01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2" grpId="0" animBg="1"/>
      <p:bldP spid="13" grpId="0" animBg="1"/>
      <p:bldP spid="14" grpId="0" animBg="1"/>
      <p:bldP spid="15" grpId="0" animBg="1"/>
      <p:bldP spid="19" grpId="0" animBg="1"/>
      <p:bldP spid="21" grpId="0" animBg="1"/>
      <p:bldP spid="23"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AA846C8-908A-4DDC-B109-BA37E8CB1FE4}"/>
              </a:ext>
            </a:extLst>
          </p:cNvPr>
          <p:cNvSpPr>
            <a:spLocks noGrp="1"/>
          </p:cNvSpPr>
          <p:nvPr>
            <p:ph type="body" sz="quarter" idx="12"/>
          </p:nvPr>
        </p:nvSpPr>
        <p:spPr>
          <a:xfrm>
            <a:off x="6231379" y="3478272"/>
            <a:ext cx="5649982" cy="917900"/>
          </a:xfrm>
        </p:spPr>
        <p:txBody>
          <a:bodyPr/>
          <a:lstStyle/>
          <a:p>
            <a:r>
              <a:rPr lang="en-GB" dirty="0"/>
              <a:t>Envelope Encryption</a:t>
            </a:r>
          </a:p>
        </p:txBody>
      </p:sp>
      <p:pic>
        <p:nvPicPr>
          <p:cNvPr id="4" name="Picture 3">
            <a:extLst>
              <a:ext uri="{FF2B5EF4-FFF2-40B4-BE49-F238E27FC236}">
                <a16:creationId xmlns:a16="http://schemas.microsoft.com/office/drawing/2014/main" id="{37E9FEB5-8D1A-4C7C-96BE-2462934BF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479" y="663413"/>
            <a:ext cx="2661781" cy="2661781"/>
          </a:xfrm>
          <a:prstGeom prst="rect">
            <a:avLst/>
          </a:prstGeom>
        </p:spPr>
      </p:pic>
    </p:spTree>
    <p:extLst>
      <p:ext uri="{BB962C8B-B14F-4D97-AF65-F5344CB8AC3E}">
        <p14:creationId xmlns:p14="http://schemas.microsoft.com/office/powerpoint/2010/main" val="3544097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0 Unique Spare Key Hiders You'll Never Guess Are Hide Keys - Comic Sa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2" y="129308"/>
            <a:ext cx="6859708" cy="65780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are Key Best (And Worst) Hiding Places | Simpson Security Syst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353" y="4001612"/>
            <a:ext cx="4994895" cy="27057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4 Best Ways to Hide That Spare Key | Vivint Smart Ho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130" y="359962"/>
            <a:ext cx="2536400" cy="15218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re than a quarter of Britons are still leaving their spare keys hidden in  the garden | | Property blo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8460" y="150627"/>
            <a:ext cx="4994895" cy="416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14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ONEVER Key Safe Key Lock Box Combination Wall Mounted 4 Digit Key Safe Box  Resistant Key Storage Share and Secure Keys (1PC, Storage Organizer):  Amazon.co.uk: DIY &amp; Tools"/>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r="9677" b="8450"/>
          <a:stretch/>
        </p:blipFill>
        <p:spPr bwMode="auto">
          <a:xfrm>
            <a:off x="264314" y="233527"/>
            <a:ext cx="1966780" cy="2536522"/>
          </a:xfrm>
          <a:prstGeom prst="rect">
            <a:avLst/>
          </a:prstGeom>
          <a:effectLst>
            <a:glow rad="228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8" name="Picture 10" descr="Key Storage Lock Box 4-Digit Combination Lock Box Wall Mounted Lock Box Key Safe Box Security Key Hol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527" y="233527"/>
            <a:ext cx="6367134" cy="63671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1965" b="97817" l="0" r="100000"/>
                    </a14:imgEffect>
                  </a14:imgLayer>
                </a14:imgProps>
              </a:ext>
            </a:extLst>
          </a:blip>
          <a:stretch>
            <a:fillRect/>
          </a:stretch>
        </p:blipFill>
        <p:spPr>
          <a:xfrm>
            <a:off x="1247704" y="2963665"/>
            <a:ext cx="3809305" cy="3894335"/>
          </a:xfrm>
          <a:prstGeom prst="rect">
            <a:avLst/>
          </a:prstGeom>
        </p:spPr>
      </p:pic>
    </p:spTree>
    <p:extLst>
      <p:ext uri="{BB962C8B-B14F-4D97-AF65-F5344CB8AC3E}">
        <p14:creationId xmlns:p14="http://schemas.microsoft.com/office/powerpoint/2010/main" val="107547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1778A93-3B3A-4522-8458-4F48E2B59763}"/>
              </a:ext>
            </a:extLst>
          </p:cNvPr>
          <p:cNvSpPr>
            <a:spLocks noGrp="1"/>
          </p:cNvSpPr>
          <p:nvPr>
            <p:ph type="body" sz="quarter" idx="12"/>
          </p:nvPr>
        </p:nvSpPr>
        <p:spPr>
          <a:xfrm>
            <a:off x="6231379" y="3325194"/>
            <a:ext cx="5649982" cy="917900"/>
          </a:xfrm>
        </p:spPr>
        <p:txBody>
          <a:bodyPr/>
          <a:lstStyle/>
          <a:p>
            <a:r>
              <a:rPr lang="en-GB" dirty="0"/>
              <a:t>Encryption Process</a:t>
            </a:r>
          </a:p>
        </p:txBody>
      </p:sp>
      <p:pic>
        <p:nvPicPr>
          <p:cNvPr id="4" name="Picture 3">
            <a:extLst>
              <a:ext uri="{FF2B5EF4-FFF2-40B4-BE49-F238E27FC236}">
                <a16:creationId xmlns:a16="http://schemas.microsoft.com/office/drawing/2014/main" id="{A5285C4D-AADB-42CE-A018-D79909D6B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479" y="663413"/>
            <a:ext cx="2661781" cy="2661781"/>
          </a:xfrm>
          <a:prstGeom prst="rect">
            <a:avLst/>
          </a:prstGeom>
        </p:spPr>
      </p:pic>
    </p:spTree>
    <p:extLst>
      <p:ext uri="{BB962C8B-B14F-4D97-AF65-F5344CB8AC3E}">
        <p14:creationId xmlns:p14="http://schemas.microsoft.com/office/powerpoint/2010/main" val="2599652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Tree>
    <p:extLst>
      <p:ext uri="{BB962C8B-B14F-4D97-AF65-F5344CB8AC3E}">
        <p14:creationId xmlns:p14="http://schemas.microsoft.com/office/powerpoint/2010/main" val="575733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spTree>
    <p:extLst>
      <p:ext uri="{BB962C8B-B14F-4D97-AF65-F5344CB8AC3E}">
        <p14:creationId xmlns:p14="http://schemas.microsoft.com/office/powerpoint/2010/main" val="2498366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5267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fade">
                                      <p:cBhvr>
                                        <p:cTn id="11"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4108206" y="708129"/>
            <a:ext cx="2587144" cy="731215"/>
            <a:chOff x="4108206" y="708129"/>
            <a:chExt cx="2587144" cy="731215"/>
          </a:xfrm>
        </p:grpSpPr>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7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24EC13-99F6-4889-A3E4-5EEC184EF063}"/>
              </a:ext>
            </a:extLst>
          </p:cNvPr>
          <p:cNvSpPr>
            <a:spLocks noGrp="1"/>
          </p:cNvSpPr>
          <p:nvPr>
            <p:ph type="body" sz="quarter" idx="12"/>
          </p:nvPr>
        </p:nvSpPr>
        <p:spPr>
          <a:xfrm>
            <a:off x="6231379" y="3429000"/>
            <a:ext cx="5649982" cy="917900"/>
          </a:xfrm>
        </p:spPr>
        <p:txBody>
          <a:bodyPr/>
          <a:lstStyle/>
          <a:p>
            <a:r>
              <a:rPr lang="en-GB" dirty="0"/>
              <a:t>Identify</a:t>
            </a:r>
          </a:p>
        </p:txBody>
      </p:sp>
      <p:pic>
        <p:nvPicPr>
          <p:cNvPr id="6" name="Picture 5">
            <a:extLst>
              <a:ext uri="{FF2B5EF4-FFF2-40B4-BE49-F238E27FC236}">
                <a16:creationId xmlns:a16="http://schemas.microsoft.com/office/drawing/2014/main" id="{491B704F-E9C5-42F3-A664-327EFEACDBD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5083" b="100000" l="0" r="100000">
                        <a14:foregroundMark x1="87969" y1="46992" x2="87969" y2="46992"/>
                      </a14:backgroundRemoval>
                    </a14:imgEffect>
                  </a14:imgLayer>
                </a14:imgProps>
              </a:ext>
              <a:ext uri="{28A0092B-C50C-407E-A947-70E740481C1C}">
                <a14:useLocalDpi xmlns:a14="http://schemas.microsoft.com/office/drawing/2010/main" val="0"/>
              </a:ext>
            </a:extLst>
          </a:blip>
          <a:srcRect t="35311"/>
          <a:stretch/>
        </p:blipFill>
        <p:spPr>
          <a:xfrm>
            <a:off x="6937533" y="836071"/>
            <a:ext cx="4237674" cy="2741296"/>
          </a:xfrm>
          <a:prstGeom prst="rect">
            <a:avLst/>
          </a:prstGeom>
        </p:spPr>
      </p:pic>
    </p:spTree>
    <p:extLst>
      <p:ext uri="{BB962C8B-B14F-4D97-AF65-F5344CB8AC3E}">
        <p14:creationId xmlns:p14="http://schemas.microsoft.com/office/powerpoint/2010/main" val="1483027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97756" y="5391797"/>
            <a:ext cx="1403558" cy="355691"/>
            <a:chOff x="297756" y="5391797"/>
            <a:chExt cx="1403558" cy="355691"/>
          </a:xfrm>
        </p:grpSpPr>
        <p:sp>
          <p:nvSpPr>
            <p:cNvPr id="35" name="Oval 34"/>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36" name="Rectangle 35"/>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spTree>
    <p:extLst>
      <p:ext uri="{BB962C8B-B14F-4D97-AF65-F5344CB8AC3E}">
        <p14:creationId xmlns:p14="http://schemas.microsoft.com/office/powerpoint/2010/main" val="889687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143" name="Group 142"/>
          <p:cNvGrpSpPr/>
          <p:nvPr/>
        </p:nvGrpSpPr>
        <p:grpSpPr>
          <a:xfrm>
            <a:off x="885299" y="1585822"/>
            <a:ext cx="1428532" cy="2176969"/>
            <a:chOff x="1917711" y="1347732"/>
            <a:chExt cx="1428532" cy="2176969"/>
          </a:xfrm>
        </p:grpSpPr>
        <p:sp>
          <p:nvSpPr>
            <p:cNvPr id="7" name="TextBox 6"/>
            <p:cNvSpPr txBox="1"/>
            <p:nvPr/>
          </p:nvSpPr>
          <p:spPr>
            <a:xfrm>
              <a:off x="1917711" y="2939926"/>
              <a:ext cx="14285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42" name="Group 141"/>
            <p:cNvGrpSpPr/>
            <p:nvPr/>
          </p:nvGrpSpPr>
          <p:grpSpPr>
            <a:xfrm>
              <a:off x="2287499" y="1347732"/>
              <a:ext cx="688956" cy="1630020"/>
              <a:chOff x="2287499" y="1347732"/>
              <a:chExt cx="688956" cy="1630020"/>
            </a:xfrm>
          </p:grpSpPr>
          <p:cxnSp>
            <p:nvCxnSpPr>
              <p:cNvPr id="9" name="Straight Arrow Connector 8"/>
              <p:cNvCxnSpPr/>
              <p:nvPr/>
            </p:nvCxnSpPr>
            <p:spPr>
              <a:xfrm flipV="1">
                <a:off x="2547938" y="1347732"/>
                <a:ext cx="0" cy="7804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287499" y="2201537"/>
                <a:ext cx="688956" cy="776215"/>
                <a:chOff x="7492085" y="1795744"/>
                <a:chExt cx="688956" cy="776215"/>
              </a:xfrm>
            </p:grpSpPr>
            <p:grpSp>
              <p:nvGrpSpPr>
                <p:cNvPr id="135" name="Group 134"/>
                <p:cNvGrpSpPr/>
                <p:nvPr/>
              </p:nvGrpSpPr>
              <p:grpSpPr>
                <a:xfrm>
                  <a:off x="7492085" y="1795744"/>
                  <a:ext cx="688956" cy="769916"/>
                  <a:chOff x="9850026" y="1969404"/>
                  <a:chExt cx="688956" cy="769916"/>
                </a:xfrm>
              </p:grpSpPr>
              <p:pic>
                <p:nvPicPr>
                  <p:cNvPr id="137" name="Picture 136">
                    <a:extLst>
                      <a:ext uri="{FF2B5EF4-FFF2-40B4-BE49-F238E27FC236}">
                        <a16:creationId xmlns:a16="http://schemas.microsoft.com/office/drawing/2014/main" id="{397FA975-7CF4-934B-826F-261B08DEB2E1}"/>
                      </a:ext>
                    </a:extLst>
                  </p:cNvPr>
                  <p:cNvPicPr>
                    <a:picLocks noChangeAspect="1"/>
                  </p:cNvPicPr>
                  <p:nvPr/>
                </p:nvPicPr>
                <p:blipFill>
                  <a:blip r:embed="rId3"/>
                  <a:stretch>
                    <a:fillRect/>
                  </a:stretch>
                </p:blipFill>
                <p:spPr>
                  <a:xfrm>
                    <a:off x="9850026" y="1969404"/>
                    <a:ext cx="688956" cy="769916"/>
                  </a:xfrm>
                  <a:prstGeom prst="rect">
                    <a:avLst/>
                  </a:prstGeom>
                </p:spPr>
              </p:pic>
              <p:sp>
                <p:nvSpPr>
                  <p:cNvPr id="138" name="Rectangle 137"/>
                  <p:cNvSpPr/>
                  <p:nvPr/>
                </p:nvSpPr>
                <p:spPr>
                  <a:xfrm>
                    <a:off x="10177463" y="2407633"/>
                    <a:ext cx="335755" cy="254966"/>
                  </a:xfrm>
                  <a:prstGeom prst="rect">
                    <a:avLst/>
                  </a:prstGeom>
                  <a:solidFill>
                    <a:srgbClr val="F2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ross 138"/>
                  <p:cNvSpPr/>
                  <p:nvPr/>
                </p:nvSpPr>
                <p:spPr>
                  <a:xfrm rot="2576891">
                    <a:off x="10233562" y="2417428"/>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6" name="Picture 135">
                  <a:extLst>
                    <a:ext uri="{FF2B5EF4-FFF2-40B4-BE49-F238E27FC236}">
                      <a16:creationId xmlns:a16="http://schemas.microsoft.com/office/drawing/2014/main" id="{397FA975-7CF4-934B-826F-261B08DEB2E1}"/>
                    </a:ext>
                  </a:extLst>
                </p:cNvPr>
                <p:cNvPicPr>
                  <a:picLocks noChangeAspect="1"/>
                </p:cNvPicPr>
                <p:nvPr/>
              </p:nvPicPr>
              <p:blipFill>
                <a:blip r:embed="rId3"/>
                <a:stretch>
                  <a:fillRect/>
                </a:stretch>
              </p:blipFill>
              <p:spPr>
                <a:xfrm>
                  <a:off x="7492085" y="1802043"/>
                  <a:ext cx="688956" cy="769916"/>
                </a:xfrm>
                <a:prstGeom prst="rect">
                  <a:avLst/>
                </a:prstGeom>
              </p:spPr>
            </p:pic>
          </p:grpSp>
        </p:grpSp>
      </p:grpSp>
      <p:sp>
        <p:nvSpPr>
          <p:cNvPr id="153" name="Oval 152"/>
          <p:cNvSpPr/>
          <p:nvPr/>
        </p:nvSpPr>
        <p:spPr>
          <a:xfrm>
            <a:off x="1340083"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a:t>
            </a:r>
          </a:p>
        </p:txBody>
      </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4">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5"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6"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4">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297756" y="5391797"/>
            <a:ext cx="1403558" cy="355691"/>
            <a:chOff x="297756" y="5391797"/>
            <a:chExt cx="1403558" cy="355691"/>
          </a:xfrm>
        </p:grpSpPr>
        <p:sp>
          <p:nvSpPr>
            <p:cNvPr id="98" name="Oval 97"/>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99" name="Rectangle 98"/>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spTree>
    <p:extLst>
      <p:ext uri="{BB962C8B-B14F-4D97-AF65-F5344CB8AC3E}">
        <p14:creationId xmlns:p14="http://schemas.microsoft.com/office/powerpoint/2010/main" val="2891909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143" name="Group 142"/>
          <p:cNvGrpSpPr/>
          <p:nvPr/>
        </p:nvGrpSpPr>
        <p:grpSpPr>
          <a:xfrm>
            <a:off x="885299" y="1585822"/>
            <a:ext cx="1428532" cy="2176969"/>
            <a:chOff x="1917711" y="1347732"/>
            <a:chExt cx="1428532" cy="2176969"/>
          </a:xfrm>
        </p:grpSpPr>
        <p:sp>
          <p:nvSpPr>
            <p:cNvPr id="7" name="TextBox 6"/>
            <p:cNvSpPr txBox="1"/>
            <p:nvPr/>
          </p:nvSpPr>
          <p:spPr>
            <a:xfrm>
              <a:off x="1917711" y="2939926"/>
              <a:ext cx="14285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42" name="Group 141"/>
            <p:cNvGrpSpPr/>
            <p:nvPr/>
          </p:nvGrpSpPr>
          <p:grpSpPr>
            <a:xfrm>
              <a:off x="2287499" y="1347732"/>
              <a:ext cx="688956" cy="1630020"/>
              <a:chOff x="2287499" y="1347732"/>
              <a:chExt cx="688956" cy="1630020"/>
            </a:xfrm>
          </p:grpSpPr>
          <p:cxnSp>
            <p:nvCxnSpPr>
              <p:cNvPr id="9" name="Straight Arrow Connector 8"/>
              <p:cNvCxnSpPr/>
              <p:nvPr/>
            </p:nvCxnSpPr>
            <p:spPr>
              <a:xfrm flipV="1">
                <a:off x="2547938" y="1347732"/>
                <a:ext cx="0" cy="7804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287499" y="2201537"/>
                <a:ext cx="688956" cy="776215"/>
                <a:chOff x="7492085" y="1795744"/>
                <a:chExt cx="688956" cy="776215"/>
              </a:xfrm>
            </p:grpSpPr>
            <p:grpSp>
              <p:nvGrpSpPr>
                <p:cNvPr id="135" name="Group 134"/>
                <p:cNvGrpSpPr/>
                <p:nvPr/>
              </p:nvGrpSpPr>
              <p:grpSpPr>
                <a:xfrm>
                  <a:off x="7492085" y="1795744"/>
                  <a:ext cx="688956" cy="769916"/>
                  <a:chOff x="9850026" y="1969404"/>
                  <a:chExt cx="688956" cy="769916"/>
                </a:xfrm>
              </p:grpSpPr>
              <p:pic>
                <p:nvPicPr>
                  <p:cNvPr id="137" name="Picture 136">
                    <a:extLst>
                      <a:ext uri="{FF2B5EF4-FFF2-40B4-BE49-F238E27FC236}">
                        <a16:creationId xmlns:a16="http://schemas.microsoft.com/office/drawing/2014/main" id="{397FA975-7CF4-934B-826F-261B08DEB2E1}"/>
                      </a:ext>
                    </a:extLst>
                  </p:cNvPr>
                  <p:cNvPicPr>
                    <a:picLocks noChangeAspect="1"/>
                  </p:cNvPicPr>
                  <p:nvPr/>
                </p:nvPicPr>
                <p:blipFill>
                  <a:blip r:embed="rId3"/>
                  <a:stretch>
                    <a:fillRect/>
                  </a:stretch>
                </p:blipFill>
                <p:spPr>
                  <a:xfrm>
                    <a:off x="9850026" y="1969404"/>
                    <a:ext cx="688956" cy="769916"/>
                  </a:xfrm>
                  <a:prstGeom prst="rect">
                    <a:avLst/>
                  </a:prstGeom>
                </p:spPr>
              </p:pic>
              <p:sp>
                <p:nvSpPr>
                  <p:cNvPr id="138" name="Rectangle 137"/>
                  <p:cNvSpPr/>
                  <p:nvPr/>
                </p:nvSpPr>
                <p:spPr>
                  <a:xfrm>
                    <a:off x="10177463" y="2407633"/>
                    <a:ext cx="335755" cy="254966"/>
                  </a:xfrm>
                  <a:prstGeom prst="rect">
                    <a:avLst/>
                  </a:prstGeom>
                  <a:solidFill>
                    <a:srgbClr val="F2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ross 138"/>
                  <p:cNvSpPr/>
                  <p:nvPr/>
                </p:nvSpPr>
                <p:spPr>
                  <a:xfrm rot="2576891">
                    <a:off x="10233562" y="2417428"/>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6" name="Picture 135">
                  <a:extLst>
                    <a:ext uri="{FF2B5EF4-FFF2-40B4-BE49-F238E27FC236}">
                      <a16:creationId xmlns:a16="http://schemas.microsoft.com/office/drawing/2014/main" id="{397FA975-7CF4-934B-826F-261B08DEB2E1}"/>
                    </a:ext>
                  </a:extLst>
                </p:cNvPr>
                <p:cNvPicPr>
                  <a:picLocks noChangeAspect="1"/>
                </p:cNvPicPr>
                <p:nvPr/>
              </p:nvPicPr>
              <p:blipFill>
                <a:blip r:embed="rId3"/>
                <a:stretch>
                  <a:fillRect/>
                </a:stretch>
              </p:blipFill>
              <p:spPr>
                <a:xfrm>
                  <a:off x="7492085" y="1802043"/>
                  <a:ext cx="688956" cy="769916"/>
                </a:xfrm>
                <a:prstGeom prst="rect">
                  <a:avLst/>
                </a:prstGeom>
              </p:spPr>
            </p:pic>
          </p:grpSp>
        </p:grpSp>
      </p:grpSp>
      <p:sp>
        <p:nvSpPr>
          <p:cNvPr id="153" name="Oval 152"/>
          <p:cNvSpPr/>
          <p:nvPr/>
        </p:nvSpPr>
        <p:spPr>
          <a:xfrm>
            <a:off x="1340083"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a:t>
            </a:r>
          </a:p>
        </p:txBody>
      </p:sp>
      <p:grpSp>
        <p:nvGrpSpPr>
          <p:cNvPr id="2" name="Group 1"/>
          <p:cNvGrpSpPr/>
          <p:nvPr/>
        </p:nvGrpSpPr>
        <p:grpSpPr>
          <a:xfrm>
            <a:off x="2351962" y="1572674"/>
            <a:ext cx="1930116" cy="4709849"/>
            <a:chOff x="2351962" y="1572674"/>
            <a:chExt cx="1930116" cy="4709849"/>
          </a:xfrm>
        </p:grpSpPr>
        <p:cxnSp>
          <p:nvCxnSpPr>
            <p:cNvPr id="10" name="Straight Arrow Connector 9"/>
            <p:cNvCxnSpPr/>
            <p:nvPr/>
          </p:nvCxnSpPr>
          <p:spPr>
            <a:xfrm>
              <a:off x="3161416" y="1572674"/>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03766" y="4034225"/>
              <a:ext cx="142853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pic>
          <p:nvPicPr>
            <p:cNvPr id="66" name="Picture 6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81663" y="4654516"/>
              <a:ext cx="472739" cy="239829"/>
            </a:xfrm>
            <a:prstGeom prst="rect">
              <a:avLst/>
            </a:prstGeom>
          </p:spPr>
        </p:pic>
        <p:sp>
          <p:nvSpPr>
            <p:cNvPr id="84" name="Rounded Rectangle 83"/>
            <p:cNvSpPr/>
            <p:nvPr/>
          </p:nvSpPr>
          <p:spPr>
            <a:xfrm>
              <a:off x="2353986" y="4051835"/>
              <a:ext cx="1928092" cy="943698"/>
            </a:xfrm>
            <a:prstGeom prst="roundRect">
              <a:avLst>
                <a:gd name="adj" fmla="val 12335"/>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6" name="Group 95"/>
            <p:cNvGrpSpPr/>
            <p:nvPr/>
          </p:nvGrpSpPr>
          <p:grpSpPr>
            <a:xfrm>
              <a:off x="2351962" y="5055154"/>
              <a:ext cx="1928092" cy="1227369"/>
              <a:chOff x="2351962" y="5483887"/>
              <a:chExt cx="1928092" cy="1227369"/>
            </a:xfrm>
          </p:grpSpPr>
          <p:grpSp>
            <p:nvGrpSpPr>
              <p:cNvPr id="82" name="Group 81"/>
              <p:cNvGrpSpPr/>
              <p:nvPr/>
            </p:nvGrpSpPr>
            <p:grpSpPr>
              <a:xfrm>
                <a:off x="2451448" y="5483887"/>
                <a:ext cx="1733167" cy="1121997"/>
                <a:chOff x="2440574" y="5325823"/>
                <a:chExt cx="1733167" cy="1121997"/>
              </a:xfrm>
            </p:grpSpPr>
            <p:sp>
              <p:nvSpPr>
                <p:cNvPr id="19" name="TextBox 18"/>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042" name="Group 1041"/>
                <p:cNvGrpSpPr/>
                <p:nvPr/>
              </p:nvGrpSpPr>
              <p:grpSpPr>
                <a:xfrm>
                  <a:off x="2853165" y="6020242"/>
                  <a:ext cx="907987" cy="427578"/>
                  <a:chOff x="4339325" y="4647713"/>
                  <a:chExt cx="907987" cy="427578"/>
                </a:xfrm>
              </p:grpSpPr>
              <p:sp>
                <p:nvSpPr>
                  <p:cNvPr id="24" name="Rounded Rectangle 2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147" name="Rounded Rectangle 146"/>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1" name="Picture 170"/>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3387049" y="5786816"/>
              <a:ext cx="321339" cy="352986"/>
            </a:xfrm>
            <a:prstGeom prst="rect">
              <a:avLst/>
            </a:prstGeom>
            <a:effectLst>
              <a:glow rad="25400">
                <a:schemeClr val="bg1"/>
              </a:glow>
            </a:effectLst>
          </p:spPr>
        </p:pic>
        <p:sp>
          <p:nvSpPr>
            <p:cNvPr id="251" name="Oval 250"/>
            <p:cNvSpPr/>
            <p:nvPr/>
          </p:nvSpPr>
          <p:spPr>
            <a:xfrm>
              <a:off x="2996088"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2</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297756" y="5391797"/>
            <a:ext cx="1403558" cy="355691"/>
            <a:chOff x="297756" y="5391797"/>
            <a:chExt cx="1403558" cy="355691"/>
          </a:xfrm>
        </p:grpSpPr>
        <p:sp>
          <p:nvSpPr>
            <p:cNvPr id="98" name="Oval 97"/>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99" name="Rectangle 98"/>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spTree>
    <p:extLst>
      <p:ext uri="{BB962C8B-B14F-4D97-AF65-F5344CB8AC3E}">
        <p14:creationId xmlns:p14="http://schemas.microsoft.com/office/powerpoint/2010/main" val="410300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1909452"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Delivered together</a:t>
            </a:r>
          </a:p>
        </p:txBody>
      </p:sp>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143" name="Group 142"/>
          <p:cNvGrpSpPr/>
          <p:nvPr/>
        </p:nvGrpSpPr>
        <p:grpSpPr>
          <a:xfrm>
            <a:off x="885299" y="1585822"/>
            <a:ext cx="1428532" cy="2176969"/>
            <a:chOff x="1917711" y="1347732"/>
            <a:chExt cx="1428532" cy="2176969"/>
          </a:xfrm>
        </p:grpSpPr>
        <p:sp>
          <p:nvSpPr>
            <p:cNvPr id="7" name="TextBox 6"/>
            <p:cNvSpPr txBox="1"/>
            <p:nvPr/>
          </p:nvSpPr>
          <p:spPr>
            <a:xfrm>
              <a:off x="1917711" y="2939926"/>
              <a:ext cx="14285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42" name="Group 141"/>
            <p:cNvGrpSpPr/>
            <p:nvPr/>
          </p:nvGrpSpPr>
          <p:grpSpPr>
            <a:xfrm>
              <a:off x="2287499" y="1347732"/>
              <a:ext cx="688956" cy="1630020"/>
              <a:chOff x="2287499" y="1347732"/>
              <a:chExt cx="688956" cy="1630020"/>
            </a:xfrm>
          </p:grpSpPr>
          <p:cxnSp>
            <p:nvCxnSpPr>
              <p:cNvPr id="9" name="Straight Arrow Connector 8"/>
              <p:cNvCxnSpPr/>
              <p:nvPr/>
            </p:nvCxnSpPr>
            <p:spPr>
              <a:xfrm flipV="1">
                <a:off x="2547938" y="1347732"/>
                <a:ext cx="0" cy="7804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287499" y="2201537"/>
                <a:ext cx="688956" cy="776215"/>
                <a:chOff x="7492085" y="1795744"/>
                <a:chExt cx="688956" cy="776215"/>
              </a:xfrm>
            </p:grpSpPr>
            <p:grpSp>
              <p:nvGrpSpPr>
                <p:cNvPr id="135" name="Group 134"/>
                <p:cNvGrpSpPr/>
                <p:nvPr/>
              </p:nvGrpSpPr>
              <p:grpSpPr>
                <a:xfrm>
                  <a:off x="7492085" y="1795744"/>
                  <a:ext cx="688956" cy="769916"/>
                  <a:chOff x="9850026" y="1969404"/>
                  <a:chExt cx="688956" cy="769916"/>
                </a:xfrm>
              </p:grpSpPr>
              <p:pic>
                <p:nvPicPr>
                  <p:cNvPr id="137" name="Picture 136">
                    <a:extLst>
                      <a:ext uri="{FF2B5EF4-FFF2-40B4-BE49-F238E27FC236}">
                        <a16:creationId xmlns:a16="http://schemas.microsoft.com/office/drawing/2014/main" id="{397FA975-7CF4-934B-826F-261B08DEB2E1}"/>
                      </a:ext>
                    </a:extLst>
                  </p:cNvPr>
                  <p:cNvPicPr>
                    <a:picLocks noChangeAspect="1"/>
                  </p:cNvPicPr>
                  <p:nvPr/>
                </p:nvPicPr>
                <p:blipFill>
                  <a:blip r:embed="rId3"/>
                  <a:stretch>
                    <a:fillRect/>
                  </a:stretch>
                </p:blipFill>
                <p:spPr>
                  <a:xfrm>
                    <a:off x="9850026" y="1969404"/>
                    <a:ext cx="688956" cy="769916"/>
                  </a:xfrm>
                  <a:prstGeom prst="rect">
                    <a:avLst/>
                  </a:prstGeom>
                </p:spPr>
              </p:pic>
              <p:sp>
                <p:nvSpPr>
                  <p:cNvPr id="138" name="Rectangle 137"/>
                  <p:cNvSpPr/>
                  <p:nvPr/>
                </p:nvSpPr>
                <p:spPr>
                  <a:xfrm>
                    <a:off x="10177463" y="2407633"/>
                    <a:ext cx="335755" cy="254966"/>
                  </a:xfrm>
                  <a:prstGeom prst="rect">
                    <a:avLst/>
                  </a:prstGeom>
                  <a:solidFill>
                    <a:srgbClr val="F2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ross 138"/>
                  <p:cNvSpPr/>
                  <p:nvPr/>
                </p:nvSpPr>
                <p:spPr>
                  <a:xfrm rot="2576891">
                    <a:off x="10233562" y="2417428"/>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6" name="Picture 135">
                  <a:extLst>
                    <a:ext uri="{FF2B5EF4-FFF2-40B4-BE49-F238E27FC236}">
                      <a16:creationId xmlns:a16="http://schemas.microsoft.com/office/drawing/2014/main" id="{397FA975-7CF4-934B-826F-261B08DEB2E1}"/>
                    </a:ext>
                  </a:extLst>
                </p:cNvPr>
                <p:cNvPicPr>
                  <a:picLocks noChangeAspect="1"/>
                </p:cNvPicPr>
                <p:nvPr/>
              </p:nvPicPr>
              <p:blipFill>
                <a:blip r:embed="rId3"/>
                <a:stretch>
                  <a:fillRect/>
                </a:stretch>
              </p:blipFill>
              <p:spPr>
                <a:xfrm>
                  <a:off x="7492085" y="1802043"/>
                  <a:ext cx="688956" cy="769916"/>
                </a:xfrm>
                <a:prstGeom prst="rect">
                  <a:avLst/>
                </a:prstGeom>
              </p:spPr>
            </p:pic>
          </p:grpSp>
        </p:grpSp>
      </p:grpSp>
      <p:sp>
        <p:nvSpPr>
          <p:cNvPr id="153" name="Oval 152"/>
          <p:cNvSpPr/>
          <p:nvPr/>
        </p:nvSpPr>
        <p:spPr>
          <a:xfrm>
            <a:off x="1340083"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a:t>
            </a:r>
          </a:p>
        </p:txBody>
      </p:sp>
      <p:grpSp>
        <p:nvGrpSpPr>
          <p:cNvPr id="2" name="Group 1"/>
          <p:cNvGrpSpPr/>
          <p:nvPr/>
        </p:nvGrpSpPr>
        <p:grpSpPr>
          <a:xfrm>
            <a:off x="2351962" y="1572674"/>
            <a:ext cx="1930116" cy="4709849"/>
            <a:chOff x="2351962" y="1572674"/>
            <a:chExt cx="1930116" cy="4709849"/>
          </a:xfrm>
        </p:grpSpPr>
        <p:cxnSp>
          <p:nvCxnSpPr>
            <p:cNvPr id="10" name="Straight Arrow Connector 9"/>
            <p:cNvCxnSpPr/>
            <p:nvPr/>
          </p:nvCxnSpPr>
          <p:spPr>
            <a:xfrm>
              <a:off x="3161416" y="1572674"/>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03766" y="4034225"/>
              <a:ext cx="142853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pic>
          <p:nvPicPr>
            <p:cNvPr id="66" name="Picture 6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81663" y="4654516"/>
              <a:ext cx="472739" cy="239829"/>
            </a:xfrm>
            <a:prstGeom prst="rect">
              <a:avLst/>
            </a:prstGeom>
          </p:spPr>
        </p:pic>
        <p:sp>
          <p:nvSpPr>
            <p:cNvPr id="84" name="Rounded Rectangle 83"/>
            <p:cNvSpPr/>
            <p:nvPr/>
          </p:nvSpPr>
          <p:spPr>
            <a:xfrm>
              <a:off x="2353986" y="4051835"/>
              <a:ext cx="1928092" cy="943698"/>
            </a:xfrm>
            <a:prstGeom prst="roundRect">
              <a:avLst>
                <a:gd name="adj" fmla="val 12335"/>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6" name="Group 95"/>
            <p:cNvGrpSpPr/>
            <p:nvPr/>
          </p:nvGrpSpPr>
          <p:grpSpPr>
            <a:xfrm>
              <a:off x="2351962" y="5055154"/>
              <a:ext cx="1928092" cy="1227369"/>
              <a:chOff x="2351962" y="5483887"/>
              <a:chExt cx="1928092" cy="1227369"/>
            </a:xfrm>
          </p:grpSpPr>
          <p:grpSp>
            <p:nvGrpSpPr>
              <p:cNvPr id="82" name="Group 81"/>
              <p:cNvGrpSpPr/>
              <p:nvPr/>
            </p:nvGrpSpPr>
            <p:grpSpPr>
              <a:xfrm>
                <a:off x="2451448" y="5483887"/>
                <a:ext cx="1733167" cy="1121997"/>
                <a:chOff x="2440574" y="5325823"/>
                <a:chExt cx="1733167" cy="1121997"/>
              </a:xfrm>
            </p:grpSpPr>
            <p:sp>
              <p:nvSpPr>
                <p:cNvPr id="19" name="TextBox 18"/>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042" name="Group 1041"/>
                <p:cNvGrpSpPr/>
                <p:nvPr/>
              </p:nvGrpSpPr>
              <p:grpSpPr>
                <a:xfrm>
                  <a:off x="2853165" y="6020242"/>
                  <a:ext cx="907987" cy="427578"/>
                  <a:chOff x="4339325" y="4647713"/>
                  <a:chExt cx="907987" cy="427578"/>
                </a:xfrm>
              </p:grpSpPr>
              <p:sp>
                <p:nvSpPr>
                  <p:cNvPr id="24" name="Rounded Rectangle 2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147" name="Rounded Rectangle 146"/>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1" name="Picture 170"/>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3387049" y="5786816"/>
              <a:ext cx="321339" cy="352986"/>
            </a:xfrm>
            <a:prstGeom prst="rect">
              <a:avLst/>
            </a:prstGeom>
            <a:effectLst>
              <a:glow rad="25400">
                <a:schemeClr val="bg1"/>
              </a:glow>
            </a:effectLst>
          </p:spPr>
        </p:pic>
        <p:sp>
          <p:nvSpPr>
            <p:cNvPr id="251" name="Oval 250"/>
            <p:cNvSpPr/>
            <p:nvPr/>
          </p:nvSpPr>
          <p:spPr>
            <a:xfrm>
              <a:off x="2996088"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2</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297756" y="5391797"/>
            <a:ext cx="1403558" cy="355691"/>
            <a:chOff x="297756" y="5391797"/>
            <a:chExt cx="1403558" cy="355691"/>
          </a:xfrm>
        </p:grpSpPr>
        <p:sp>
          <p:nvSpPr>
            <p:cNvPr id="47" name="Oval 46"/>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48" name="Rectangle 47"/>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spTree>
    <p:extLst>
      <p:ext uri="{BB962C8B-B14F-4D97-AF65-F5344CB8AC3E}">
        <p14:creationId xmlns:p14="http://schemas.microsoft.com/office/powerpoint/2010/main" val="184194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ounded Rectangle 184"/>
          <p:cNvSpPr/>
          <p:nvPr/>
        </p:nvSpPr>
        <p:spPr>
          <a:xfrm>
            <a:off x="1909452"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Delivered together</a:t>
            </a:r>
          </a:p>
        </p:txBody>
      </p:sp>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cxnSp>
        <p:nvCxnSpPr>
          <p:cNvPr id="10" name="Straight Arrow Connector 9"/>
          <p:cNvCxnSpPr/>
          <p:nvPr/>
        </p:nvCxnSpPr>
        <p:spPr>
          <a:xfrm>
            <a:off x="3161416" y="1572674"/>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03766" y="4034225"/>
            <a:ext cx="142853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pic>
        <p:nvPicPr>
          <p:cNvPr id="66" name="Picture 6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81663" y="4654516"/>
            <a:ext cx="472739" cy="239829"/>
          </a:xfrm>
          <a:prstGeom prst="rect">
            <a:avLst/>
          </a:prstGeom>
        </p:spPr>
      </p:pic>
      <p:grpSp>
        <p:nvGrpSpPr>
          <p:cNvPr id="143" name="Group 142"/>
          <p:cNvGrpSpPr/>
          <p:nvPr/>
        </p:nvGrpSpPr>
        <p:grpSpPr>
          <a:xfrm>
            <a:off x="885299" y="1585822"/>
            <a:ext cx="1428532" cy="2176969"/>
            <a:chOff x="1917711" y="1347732"/>
            <a:chExt cx="1428532" cy="2176969"/>
          </a:xfrm>
        </p:grpSpPr>
        <p:sp>
          <p:nvSpPr>
            <p:cNvPr id="7" name="TextBox 6"/>
            <p:cNvSpPr txBox="1"/>
            <p:nvPr/>
          </p:nvSpPr>
          <p:spPr>
            <a:xfrm>
              <a:off x="1917711" y="2939926"/>
              <a:ext cx="14285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42" name="Group 141"/>
            <p:cNvGrpSpPr/>
            <p:nvPr/>
          </p:nvGrpSpPr>
          <p:grpSpPr>
            <a:xfrm>
              <a:off x="2287499" y="1347732"/>
              <a:ext cx="688956" cy="1630020"/>
              <a:chOff x="2287499" y="1347732"/>
              <a:chExt cx="688956" cy="1630020"/>
            </a:xfrm>
          </p:grpSpPr>
          <p:cxnSp>
            <p:nvCxnSpPr>
              <p:cNvPr id="9" name="Straight Arrow Connector 8"/>
              <p:cNvCxnSpPr/>
              <p:nvPr/>
            </p:nvCxnSpPr>
            <p:spPr>
              <a:xfrm flipV="1">
                <a:off x="2547938" y="1347732"/>
                <a:ext cx="0" cy="7804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287499" y="2201537"/>
                <a:ext cx="688956" cy="776215"/>
                <a:chOff x="7492085" y="1795744"/>
                <a:chExt cx="688956" cy="776215"/>
              </a:xfrm>
            </p:grpSpPr>
            <p:grpSp>
              <p:nvGrpSpPr>
                <p:cNvPr id="135" name="Group 134"/>
                <p:cNvGrpSpPr/>
                <p:nvPr/>
              </p:nvGrpSpPr>
              <p:grpSpPr>
                <a:xfrm>
                  <a:off x="7492085" y="1795744"/>
                  <a:ext cx="688956" cy="769916"/>
                  <a:chOff x="9850026" y="1969404"/>
                  <a:chExt cx="688956" cy="769916"/>
                </a:xfrm>
              </p:grpSpPr>
              <p:pic>
                <p:nvPicPr>
                  <p:cNvPr id="137" name="Picture 136">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9850026" y="1969404"/>
                    <a:ext cx="688956" cy="769916"/>
                  </a:xfrm>
                  <a:prstGeom prst="rect">
                    <a:avLst/>
                  </a:prstGeom>
                </p:spPr>
              </p:pic>
              <p:sp>
                <p:nvSpPr>
                  <p:cNvPr id="138" name="Rectangle 137"/>
                  <p:cNvSpPr/>
                  <p:nvPr/>
                </p:nvSpPr>
                <p:spPr>
                  <a:xfrm>
                    <a:off x="10177463" y="2407633"/>
                    <a:ext cx="335755" cy="254966"/>
                  </a:xfrm>
                  <a:prstGeom prst="rect">
                    <a:avLst/>
                  </a:prstGeom>
                  <a:solidFill>
                    <a:srgbClr val="F2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ross 138"/>
                  <p:cNvSpPr/>
                  <p:nvPr/>
                </p:nvSpPr>
                <p:spPr>
                  <a:xfrm rot="2576891">
                    <a:off x="10233562" y="2417428"/>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6" name="Picture 135">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7492085" y="1802043"/>
                  <a:ext cx="688956" cy="769916"/>
                </a:xfrm>
                <a:prstGeom prst="rect">
                  <a:avLst/>
                </a:prstGeom>
              </p:spPr>
            </p:pic>
          </p:grpSp>
        </p:grpSp>
      </p:grpSp>
      <p:sp>
        <p:nvSpPr>
          <p:cNvPr id="84" name="Rounded Rectangle 83"/>
          <p:cNvSpPr/>
          <p:nvPr/>
        </p:nvSpPr>
        <p:spPr>
          <a:xfrm>
            <a:off x="2353986" y="4051835"/>
            <a:ext cx="1928092" cy="943698"/>
          </a:xfrm>
          <a:prstGeom prst="roundRect">
            <a:avLst>
              <a:gd name="adj" fmla="val 12335"/>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6" name="Group 95"/>
          <p:cNvGrpSpPr/>
          <p:nvPr/>
        </p:nvGrpSpPr>
        <p:grpSpPr>
          <a:xfrm>
            <a:off x="2351962" y="5055154"/>
            <a:ext cx="1928092" cy="1227369"/>
            <a:chOff x="2351962" y="5483887"/>
            <a:chExt cx="1928092" cy="1227369"/>
          </a:xfrm>
        </p:grpSpPr>
        <p:grpSp>
          <p:nvGrpSpPr>
            <p:cNvPr id="82" name="Group 81"/>
            <p:cNvGrpSpPr/>
            <p:nvPr/>
          </p:nvGrpSpPr>
          <p:grpSpPr>
            <a:xfrm>
              <a:off x="2451448" y="5483887"/>
              <a:ext cx="1733167" cy="1121997"/>
              <a:chOff x="2440574" y="5325823"/>
              <a:chExt cx="1733167" cy="1121997"/>
            </a:xfrm>
          </p:grpSpPr>
          <p:sp>
            <p:nvSpPr>
              <p:cNvPr id="19" name="TextBox 18"/>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042" name="Group 1041"/>
              <p:cNvGrpSpPr/>
              <p:nvPr/>
            </p:nvGrpSpPr>
            <p:grpSpPr>
              <a:xfrm>
                <a:off x="2853165" y="6020242"/>
                <a:ext cx="907987" cy="427578"/>
                <a:chOff x="4339325" y="4647713"/>
                <a:chExt cx="907987" cy="427578"/>
              </a:xfrm>
            </p:grpSpPr>
            <p:sp>
              <p:nvSpPr>
                <p:cNvPr id="24" name="Rounded Rectangle 2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147" name="Rounded Rectangle 146"/>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1" name="Picture 170"/>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3387049" y="5786816"/>
            <a:ext cx="321339" cy="352986"/>
          </a:xfrm>
          <a:prstGeom prst="rect">
            <a:avLst/>
          </a:prstGeom>
          <a:effectLst>
            <a:glow rad="25400">
              <a:schemeClr val="bg1"/>
            </a:glow>
          </a:effectLst>
        </p:spPr>
      </p:pic>
      <p:sp>
        <p:nvSpPr>
          <p:cNvPr id="153" name="Oval 152"/>
          <p:cNvSpPr/>
          <p:nvPr/>
        </p:nvSpPr>
        <p:spPr>
          <a:xfrm>
            <a:off x="1340083"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a:t>
            </a:r>
          </a:p>
        </p:txBody>
      </p:sp>
      <p:sp>
        <p:nvSpPr>
          <p:cNvPr id="251" name="Oval 250"/>
          <p:cNvSpPr/>
          <p:nvPr/>
        </p:nvSpPr>
        <p:spPr>
          <a:xfrm>
            <a:off x="2996088"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2</a:t>
            </a:r>
          </a:p>
        </p:txBody>
      </p:sp>
      <p:grpSp>
        <p:nvGrpSpPr>
          <p:cNvPr id="2" name="Group 1"/>
          <p:cNvGrpSpPr/>
          <p:nvPr/>
        </p:nvGrpSpPr>
        <p:grpSpPr>
          <a:xfrm>
            <a:off x="1460065" y="3862303"/>
            <a:ext cx="6795072" cy="1101537"/>
            <a:chOff x="1460065" y="3862303"/>
            <a:chExt cx="6795072" cy="1101537"/>
          </a:xfrm>
        </p:grpSpPr>
        <p:cxnSp>
          <p:nvCxnSpPr>
            <p:cNvPr id="30" name="Straight Arrow Connector 29"/>
            <p:cNvCxnSpPr>
              <a:stCxn id="4" idx="3"/>
              <a:endCxn id="84" idx="1"/>
            </p:cNvCxnSpPr>
            <p:nvPr/>
          </p:nvCxnSpPr>
          <p:spPr>
            <a:xfrm>
              <a:off x="1460065" y="4523684"/>
              <a:ext cx="893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74345" y="4586322"/>
              <a:ext cx="2764008" cy="387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sp>
          <p:nvSpPr>
            <p:cNvPr id="188" name="Rectangle 187"/>
            <p:cNvSpPr/>
            <p:nvPr/>
          </p:nvSpPr>
          <p:spPr>
            <a:xfrm>
              <a:off x="4910621" y="4281789"/>
              <a:ext cx="108407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Used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sp>
          <p:nvSpPr>
            <p:cNvPr id="254" name="Oval 253"/>
            <p:cNvSpPr/>
            <p:nvPr/>
          </p:nvSpPr>
          <p:spPr>
            <a:xfrm>
              <a:off x="5225353" y="394823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3</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3"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297756" y="5391797"/>
            <a:ext cx="1403558" cy="355691"/>
            <a:chOff x="297756" y="5391797"/>
            <a:chExt cx="1403558" cy="355691"/>
          </a:xfrm>
        </p:grpSpPr>
        <p:sp>
          <p:nvSpPr>
            <p:cNvPr id="98" name="Oval 97"/>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99" name="Rectangle 98"/>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spTree>
    <p:extLst>
      <p:ext uri="{BB962C8B-B14F-4D97-AF65-F5344CB8AC3E}">
        <p14:creationId xmlns:p14="http://schemas.microsoft.com/office/powerpoint/2010/main" val="415471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ounded Rectangle 184"/>
          <p:cNvSpPr/>
          <p:nvPr/>
        </p:nvSpPr>
        <p:spPr>
          <a:xfrm>
            <a:off x="1909452"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Delivered together</a:t>
            </a:r>
          </a:p>
        </p:txBody>
      </p:sp>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cxnSp>
        <p:nvCxnSpPr>
          <p:cNvPr id="10" name="Straight Arrow Connector 9"/>
          <p:cNvCxnSpPr/>
          <p:nvPr/>
        </p:nvCxnSpPr>
        <p:spPr>
          <a:xfrm>
            <a:off x="3161416" y="1572674"/>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03766" y="4034225"/>
            <a:ext cx="142853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pic>
        <p:nvPicPr>
          <p:cNvPr id="66" name="Picture 6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81663" y="4654516"/>
            <a:ext cx="472739" cy="239829"/>
          </a:xfrm>
          <a:prstGeom prst="rect">
            <a:avLst/>
          </a:prstGeom>
        </p:spPr>
      </p:pic>
      <p:grpSp>
        <p:nvGrpSpPr>
          <p:cNvPr id="143" name="Group 142"/>
          <p:cNvGrpSpPr/>
          <p:nvPr/>
        </p:nvGrpSpPr>
        <p:grpSpPr>
          <a:xfrm>
            <a:off x="885299" y="1585822"/>
            <a:ext cx="1428532" cy="2176969"/>
            <a:chOff x="1917711" y="1347732"/>
            <a:chExt cx="1428532" cy="2176969"/>
          </a:xfrm>
        </p:grpSpPr>
        <p:sp>
          <p:nvSpPr>
            <p:cNvPr id="7" name="TextBox 6"/>
            <p:cNvSpPr txBox="1"/>
            <p:nvPr/>
          </p:nvSpPr>
          <p:spPr>
            <a:xfrm>
              <a:off x="1917711" y="2939926"/>
              <a:ext cx="14285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42" name="Group 141"/>
            <p:cNvGrpSpPr/>
            <p:nvPr/>
          </p:nvGrpSpPr>
          <p:grpSpPr>
            <a:xfrm>
              <a:off x="2287499" y="1347732"/>
              <a:ext cx="688956" cy="1630020"/>
              <a:chOff x="2287499" y="1347732"/>
              <a:chExt cx="688956" cy="1630020"/>
            </a:xfrm>
          </p:grpSpPr>
          <p:cxnSp>
            <p:nvCxnSpPr>
              <p:cNvPr id="9" name="Straight Arrow Connector 8"/>
              <p:cNvCxnSpPr/>
              <p:nvPr/>
            </p:nvCxnSpPr>
            <p:spPr>
              <a:xfrm flipV="1">
                <a:off x="2547938" y="1347732"/>
                <a:ext cx="0" cy="7804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287499" y="2201537"/>
                <a:ext cx="688956" cy="776215"/>
                <a:chOff x="7492085" y="1795744"/>
                <a:chExt cx="688956" cy="776215"/>
              </a:xfrm>
            </p:grpSpPr>
            <p:grpSp>
              <p:nvGrpSpPr>
                <p:cNvPr id="135" name="Group 134"/>
                <p:cNvGrpSpPr/>
                <p:nvPr/>
              </p:nvGrpSpPr>
              <p:grpSpPr>
                <a:xfrm>
                  <a:off x="7492085" y="1795744"/>
                  <a:ext cx="688956" cy="769916"/>
                  <a:chOff x="9850026" y="1969404"/>
                  <a:chExt cx="688956" cy="769916"/>
                </a:xfrm>
              </p:grpSpPr>
              <p:pic>
                <p:nvPicPr>
                  <p:cNvPr id="137" name="Picture 136">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9850026" y="1969404"/>
                    <a:ext cx="688956" cy="769916"/>
                  </a:xfrm>
                  <a:prstGeom prst="rect">
                    <a:avLst/>
                  </a:prstGeom>
                </p:spPr>
              </p:pic>
              <p:sp>
                <p:nvSpPr>
                  <p:cNvPr id="138" name="Rectangle 137"/>
                  <p:cNvSpPr/>
                  <p:nvPr/>
                </p:nvSpPr>
                <p:spPr>
                  <a:xfrm>
                    <a:off x="10177463" y="2407633"/>
                    <a:ext cx="335755" cy="254966"/>
                  </a:xfrm>
                  <a:prstGeom prst="rect">
                    <a:avLst/>
                  </a:prstGeom>
                  <a:solidFill>
                    <a:srgbClr val="F2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ross 138"/>
                  <p:cNvSpPr/>
                  <p:nvPr/>
                </p:nvSpPr>
                <p:spPr>
                  <a:xfrm rot="2576891">
                    <a:off x="10233562" y="2417428"/>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6" name="Picture 135">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7492085" y="1802043"/>
                  <a:ext cx="688956" cy="769916"/>
                </a:xfrm>
                <a:prstGeom prst="rect">
                  <a:avLst/>
                </a:prstGeom>
              </p:spPr>
            </p:pic>
          </p:grpSp>
        </p:grpSp>
      </p:grpSp>
      <p:sp>
        <p:nvSpPr>
          <p:cNvPr id="84" name="Rounded Rectangle 83"/>
          <p:cNvSpPr/>
          <p:nvPr/>
        </p:nvSpPr>
        <p:spPr>
          <a:xfrm>
            <a:off x="2353986" y="4051835"/>
            <a:ext cx="1928092" cy="943698"/>
          </a:xfrm>
          <a:prstGeom prst="roundRect">
            <a:avLst>
              <a:gd name="adj" fmla="val 12335"/>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6" name="Group 95"/>
          <p:cNvGrpSpPr/>
          <p:nvPr/>
        </p:nvGrpSpPr>
        <p:grpSpPr>
          <a:xfrm>
            <a:off x="2351962" y="5055154"/>
            <a:ext cx="1928092" cy="1227369"/>
            <a:chOff x="2351962" y="5483887"/>
            <a:chExt cx="1928092" cy="1227369"/>
          </a:xfrm>
        </p:grpSpPr>
        <p:grpSp>
          <p:nvGrpSpPr>
            <p:cNvPr id="82" name="Group 81"/>
            <p:cNvGrpSpPr/>
            <p:nvPr/>
          </p:nvGrpSpPr>
          <p:grpSpPr>
            <a:xfrm>
              <a:off x="2451448" y="5483887"/>
              <a:ext cx="1733167" cy="1121997"/>
              <a:chOff x="2440574" y="5325823"/>
              <a:chExt cx="1733167" cy="1121997"/>
            </a:xfrm>
          </p:grpSpPr>
          <p:sp>
            <p:nvSpPr>
              <p:cNvPr id="19" name="TextBox 18"/>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042" name="Group 1041"/>
              <p:cNvGrpSpPr/>
              <p:nvPr/>
            </p:nvGrpSpPr>
            <p:grpSpPr>
              <a:xfrm>
                <a:off x="2853165" y="6020242"/>
                <a:ext cx="907987" cy="427578"/>
                <a:chOff x="4339325" y="4647713"/>
                <a:chExt cx="907987" cy="427578"/>
              </a:xfrm>
            </p:grpSpPr>
            <p:sp>
              <p:nvSpPr>
                <p:cNvPr id="24" name="Rounded Rectangle 2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147" name="Rounded Rectangle 146"/>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1" name="Picture 170"/>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3387049" y="5786816"/>
            <a:ext cx="321339" cy="352986"/>
          </a:xfrm>
          <a:prstGeom prst="rect">
            <a:avLst/>
          </a:prstGeom>
          <a:effectLst>
            <a:glow rad="25400">
              <a:schemeClr val="bg1"/>
            </a:glow>
          </a:effectLst>
        </p:spPr>
      </p:pic>
      <p:sp>
        <p:nvSpPr>
          <p:cNvPr id="153" name="Oval 152"/>
          <p:cNvSpPr/>
          <p:nvPr/>
        </p:nvSpPr>
        <p:spPr>
          <a:xfrm>
            <a:off x="1340083"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a:t>
            </a:r>
          </a:p>
        </p:txBody>
      </p:sp>
      <p:sp>
        <p:nvSpPr>
          <p:cNvPr id="251" name="Oval 250"/>
          <p:cNvSpPr/>
          <p:nvPr/>
        </p:nvSpPr>
        <p:spPr>
          <a:xfrm>
            <a:off x="2996088"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2</a:t>
            </a:r>
          </a:p>
        </p:txBody>
      </p:sp>
      <p:grpSp>
        <p:nvGrpSpPr>
          <p:cNvPr id="2" name="Group 1"/>
          <p:cNvGrpSpPr/>
          <p:nvPr/>
        </p:nvGrpSpPr>
        <p:grpSpPr>
          <a:xfrm>
            <a:off x="1460065" y="3862303"/>
            <a:ext cx="6795072" cy="1101537"/>
            <a:chOff x="1460065" y="3862303"/>
            <a:chExt cx="6795072" cy="1101537"/>
          </a:xfrm>
        </p:grpSpPr>
        <p:cxnSp>
          <p:nvCxnSpPr>
            <p:cNvPr id="30" name="Straight Arrow Connector 29"/>
            <p:cNvCxnSpPr>
              <a:stCxn id="4" idx="3"/>
              <a:endCxn id="84" idx="1"/>
            </p:cNvCxnSpPr>
            <p:nvPr/>
          </p:nvCxnSpPr>
          <p:spPr>
            <a:xfrm>
              <a:off x="1460065" y="4523684"/>
              <a:ext cx="893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74345" y="4586322"/>
              <a:ext cx="2764008" cy="387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sp>
          <p:nvSpPr>
            <p:cNvPr id="188" name="Rectangle 187"/>
            <p:cNvSpPr/>
            <p:nvPr/>
          </p:nvSpPr>
          <p:spPr>
            <a:xfrm>
              <a:off x="4910621" y="4284635"/>
              <a:ext cx="108407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Used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sp>
          <p:nvSpPr>
            <p:cNvPr id="254" name="Oval 253"/>
            <p:cNvSpPr/>
            <p:nvPr/>
          </p:nvSpPr>
          <p:spPr>
            <a:xfrm>
              <a:off x="5225353" y="394823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3</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3"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329697" y="2425575"/>
            <a:ext cx="1475019" cy="1987014"/>
            <a:chOff x="3329697" y="2425575"/>
            <a:chExt cx="1475019" cy="1987014"/>
          </a:xfrm>
        </p:grpSpPr>
        <p:sp>
          <p:nvSpPr>
            <p:cNvPr id="128" name="Rectangle 127"/>
            <p:cNvSpPr/>
            <p:nvPr/>
          </p:nvSpPr>
          <p:spPr>
            <a:xfrm>
              <a:off x="3329697" y="2425575"/>
              <a:ext cx="1475019" cy="815608"/>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is discarded</a:t>
              </a:r>
            </a:p>
          </p:txBody>
        </p:sp>
        <p:sp>
          <p:nvSpPr>
            <p:cNvPr id="129" name="Cross 128"/>
            <p:cNvSpPr/>
            <p:nvPr/>
          </p:nvSpPr>
          <p:spPr>
            <a:xfrm rot="2576891">
              <a:off x="3943382" y="4171291"/>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0" name="Straight Arrow Connector 129"/>
            <p:cNvCxnSpPr/>
            <p:nvPr/>
          </p:nvCxnSpPr>
          <p:spPr>
            <a:xfrm>
              <a:off x="4062144" y="3286125"/>
              <a:ext cx="0" cy="87768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3883160" y="345568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4</a:t>
              </a:r>
            </a:p>
          </p:txBody>
        </p:sp>
      </p:gr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297756" y="5391797"/>
            <a:ext cx="1403558" cy="355691"/>
            <a:chOff x="297756" y="5391797"/>
            <a:chExt cx="1403558" cy="355691"/>
          </a:xfrm>
        </p:grpSpPr>
        <p:sp>
          <p:nvSpPr>
            <p:cNvPr id="60" name="Oval 59"/>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61" name="Rectangle 60"/>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spTree>
    <p:extLst>
      <p:ext uri="{BB962C8B-B14F-4D97-AF65-F5344CB8AC3E}">
        <p14:creationId xmlns:p14="http://schemas.microsoft.com/office/powerpoint/2010/main" val="295544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6203745"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together</a:t>
            </a:r>
          </a:p>
        </p:txBody>
      </p:sp>
      <p:sp>
        <p:nvSpPr>
          <p:cNvPr id="185" name="Rounded Rectangle 184"/>
          <p:cNvSpPr/>
          <p:nvPr/>
        </p:nvSpPr>
        <p:spPr>
          <a:xfrm>
            <a:off x="1909452"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Delivered together</a:t>
            </a:r>
          </a:p>
        </p:txBody>
      </p:sp>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cxnSp>
        <p:nvCxnSpPr>
          <p:cNvPr id="10" name="Straight Arrow Connector 9"/>
          <p:cNvCxnSpPr/>
          <p:nvPr/>
        </p:nvCxnSpPr>
        <p:spPr>
          <a:xfrm>
            <a:off x="3161416" y="1572674"/>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03766" y="4034225"/>
            <a:ext cx="142853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pic>
        <p:nvPicPr>
          <p:cNvPr id="66" name="Picture 6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81663" y="4654516"/>
            <a:ext cx="472739" cy="239829"/>
          </a:xfrm>
          <a:prstGeom prst="rect">
            <a:avLst/>
          </a:prstGeom>
        </p:spPr>
      </p:pic>
      <p:grpSp>
        <p:nvGrpSpPr>
          <p:cNvPr id="143" name="Group 142"/>
          <p:cNvGrpSpPr/>
          <p:nvPr/>
        </p:nvGrpSpPr>
        <p:grpSpPr>
          <a:xfrm>
            <a:off x="885299" y="1585822"/>
            <a:ext cx="1428532" cy="2176969"/>
            <a:chOff x="1917711" y="1347732"/>
            <a:chExt cx="1428532" cy="2176969"/>
          </a:xfrm>
        </p:grpSpPr>
        <p:sp>
          <p:nvSpPr>
            <p:cNvPr id="7" name="TextBox 6"/>
            <p:cNvSpPr txBox="1"/>
            <p:nvPr/>
          </p:nvSpPr>
          <p:spPr>
            <a:xfrm>
              <a:off x="1917711" y="2939926"/>
              <a:ext cx="14285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42" name="Group 141"/>
            <p:cNvGrpSpPr/>
            <p:nvPr/>
          </p:nvGrpSpPr>
          <p:grpSpPr>
            <a:xfrm>
              <a:off x="2287499" y="1347732"/>
              <a:ext cx="688956" cy="1630020"/>
              <a:chOff x="2287499" y="1347732"/>
              <a:chExt cx="688956" cy="1630020"/>
            </a:xfrm>
          </p:grpSpPr>
          <p:cxnSp>
            <p:nvCxnSpPr>
              <p:cNvPr id="9" name="Straight Arrow Connector 8"/>
              <p:cNvCxnSpPr/>
              <p:nvPr/>
            </p:nvCxnSpPr>
            <p:spPr>
              <a:xfrm flipV="1">
                <a:off x="2547938" y="1347732"/>
                <a:ext cx="0" cy="7804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287499" y="2201537"/>
                <a:ext cx="688956" cy="776215"/>
                <a:chOff x="7492085" y="1795744"/>
                <a:chExt cx="688956" cy="776215"/>
              </a:xfrm>
            </p:grpSpPr>
            <p:grpSp>
              <p:nvGrpSpPr>
                <p:cNvPr id="135" name="Group 134"/>
                <p:cNvGrpSpPr/>
                <p:nvPr/>
              </p:nvGrpSpPr>
              <p:grpSpPr>
                <a:xfrm>
                  <a:off x="7492085" y="1795744"/>
                  <a:ext cx="688956" cy="769916"/>
                  <a:chOff x="9850026" y="1969404"/>
                  <a:chExt cx="688956" cy="769916"/>
                </a:xfrm>
              </p:grpSpPr>
              <p:pic>
                <p:nvPicPr>
                  <p:cNvPr id="137" name="Picture 136">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9850026" y="1969404"/>
                    <a:ext cx="688956" cy="769916"/>
                  </a:xfrm>
                  <a:prstGeom prst="rect">
                    <a:avLst/>
                  </a:prstGeom>
                </p:spPr>
              </p:pic>
              <p:sp>
                <p:nvSpPr>
                  <p:cNvPr id="138" name="Rectangle 137"/>
                  <p:cNvSpPr/>
                  <p:nvPr/>
                </p:nvSpPr>
                <p:spPr>
                  <a:xfrm>
                    <a:off x="10177463" y="2407633"/>
                    <a:ext cx="335755" cy="254966"/>
                  </a:xfrm>
                  <a:prstGeom prst="rect">
                    <a:avLst/>
                  </a:prstGeom>
                  <a:solidFill>
                    <a:srgbClr val="F2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ross 138"/>
                  <p:cNvSpPr/>
                  <p:nvPr/>
                </p:nvSpPr>
                <p:spPr>
                  <a:xfrm rot="2576891">
                    <a:off x="10233562" y="2417428"/>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6" name="Picture 135">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7492085" y="1802043"/>
                  <a:ext cx="688956" cy="769916"/>
                </a:xfrm>
                <a:prstGeom prst="rect">
                  <a:avLst/>
                </a:prstGeom>
              </p:spPr>
            </p:pic>
          </p:grpSp>
        </p:grpSp>
      </p:grpSp>
      <p:sp>
        <p:nvSpPr>
          <p:cNvPr id="84" name="Rounded Rectangle 83"/>
          <p:cNvSpPr/>
          <p:nvPr/>
        </p:nvSpPr>
        <p:spPr>
          <a:xfrm>
            <a:off x="2353986" y="4051835"/>
            <a:ext cx="1928092" cy="943698"/>
          </a:xfrm>
          <a:prstGeom prst="roundRect">
            <a:avLst>
              <a:gd name="adj" fmla="val 12335"/>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6" name="Group 95"/>
          <p:cNvGrpSpPr/>
          <p:nvPr/>
        </p:nvGrpSpPr>
        <p:grpSpPr>
          <a:xfrm>
            <a:off x="2351962" y="5055154"/>
            <a:ext cx="1928092" cy="1227369"/>
            <a:chOff x="2351962" y="5483887"/>
            <a:chExt cx="1928092" cy="1227369"/>
          </a:xfrm>
        </p:grpSpPr>
        <p:grpSp>
          <p:nvGrpSpPr>
            <p:cNvPr id="82" name="Group 81"/>
            <p:cNvGrpSpPr/>
            <p:nvPr/>
          </p:nvGrpSpPr>
          <p:grpSpPr>
            <a:xfrm>
              <a:off x="2451448" y="5483887"/>
              <a:ext cx="1733167" cy="1121997"/>
              <a:chOff x="2440574" y="5325823"/>
              <a:chExt cx="1733167" cy="1121997"/>
            </a:xfrm>
          </p:grpSpPr>
          <p:sp>
            <p:nvSpPr>
              <p:cNvPr id="19" name="TextBox 18"/>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042" name="Group 1041"/>
              <p:cNvGrpSpPr/>
              <p:nvPr/>
            </p:nvGrpSpPr>
            <p:grpSpPr>
              <a:xfrm>
                <a:off x="2853165" y="6020242"/>
                <a:ext cx="907987" cy="427578"/>
                <a:chOff x="4339325" y="4647713"/>
                <a:chExt cx="907987" cy="427578"/>
              </a:xfrm>
            </p:grpSpPr>
            <p:sp>
              <p:nvSpPr>
                <p:cNvPr id="24" name="Rounded Rectangle 2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147" name="Rounded Rectangle 146"/>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1" name="Picture 170"/>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3387049" y="5786816"/>
            <a:ext cx="321339" cy="352986"/>
          </a:xfrm>
          <a:prstGeom prst="rect">
            <a:avLst/>
          </a:prstGeom>
          <a:effectLst>
            <a:glow rad="25400">
              <a:schemeClr val="bg1"/>
            </a:glow>
          </a:effectLst>
        </p:spPr>
      </p:pic>
      <p:sp>
        <p:nvSpPr>
          <p:cNvPr id="153" name="Oval 152"/>
          <p:cNvSpPr/>
          <p:nvPr/>
        </p:nvSpPr>
        <p:spPr>
          <a:xfrm>
            <a:off x="1340083"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a:t>
            </a:r>
          </a:p>
        </p:txBody>
      </p:sp>
      <p:sp>
        <p:nvSpPr>
          <p:cNvPr id="251" name="Oval 250"/>
          <p:cNvSpPr/>
          <p:nvPr/>
        </p:nvSpPr>
        <p:spPr>
          <a:xfrm>
            <a:off x="2996088"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2</a:t>
            </a:r>
          </a:p>
        </p:txBody>
      </p:sp>
      <p:grpSp>
        <p:nvGrpSpPr>
          <p:cNvPr id="2" name="Group 1"/>
          <p:cNvGrpSpPr/>
          <p:nvPr/>
        </p:nvGrpSpPr>
        <p:grpSpPr>
          <a:xfrm>
            <a:off x="1460065" y="3862303"/>
            <a:ext cx="6795072" cy="1101537"/>
            <a:chOff x="1460065" y="3862303"/>
            <a:chExt cx="6795072" cy="1101537"/>
          </a:xfrm>
        </p:grpSpPr>
        <p:cxnSp>
          <p:nvCxnSpPr>
            <p:cNvPr id="30" name="Straight Arrow Connector 29"/>
            <p:cNvCxnSpPr>
              <a:stCxn id="4" idx="3"/>
              <a:endCxn id="84" idx="1"/>
            </p:cNvCxnSpPr>
            <p:nvPr/>
          </p:nvCxnSpPr>
          <p:spPr>
            <a:xfrm>
              <a:off x="1460065" y="4523684"/>
              <a:ext cx="893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74345" y="4586322"/>
              <a:ext cx="2764008" cy="387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sp>
          <p:nvSpPr>
            <p:cNvPr id="188" name="Rectangle 187"/>
            <p:cNvSpPr/>
            <p:nvPr/>
          </p:nvSpPr>
          <p:spPr>
            <a:xfrm>
              <a:off x="4910621" y="4284635"/>
              <a:ext cx="108407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Used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sp>
          <p:nvSpPr>
            <p:cNvPr id="254" name="Oval 253"/>
            <p:cNvSpPr/>
            <p:nvPr/>
          </p:nvSpPr>
          <p:spPr>
            <a:xfrm>
              <a:off x="5225353" y="394823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3</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3"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8" name="Rectangle 127"/>
          <p:cNvSpPr/>
          <p:nvPr/>
        </p:nvSpPr>
        <p:spPr>
          <a:xfrm>
            <a:off x="3329697" y="2425575"/>
            <a:ext cx="1475019" cy="815608"/>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is discarded</a:t>
            </a:r>
          </a:p>
        </p:txBody>
      </p:sp>
      <p:sp>
        <p:nvSpPr>
          <p:cNvPr id="129" name="Cross 128"/>
          <p:cNvSpPr/>
          <p:nvPr/>
        </p:nvSpPr>
        <p:spPr>
          <a:xfrm rot="2576891">
            <a:off x="3943382" y="4171291"/>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0" name="Straight Arrow Connector 129"/>
          <p:cNvCxnSpPr/>
          <p:nvPr/>
        </p:nvCxnSpPr>
        <p:spPr>
          <a:xfrm>
            <a:off x="4062144" y="3286125"/>
            <a:ext cx="0" cy="87768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3883160" y="345568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4</a:t>
            </a:r>
          </a:p>
        </p:txBody>
      </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280054" y="5055154"/>
            <a:ext cx="4287554" cy="1227369"/>
            <a:chOff x="4280054" y="5055154"/>
            <a:chExt cx="4287554" cy="1227369"/>
          </a:xfrm>
        </p:grpSpPr>
        <p:grpSp>
          <p:nvGrpSpPr>
            <p:cNvPr id="59" name="Group 58"/>
            <p:cNvGrpSpPr/>
            <p:nvPr/>
          </p:nvGrpSpPr>
          <p:grpSpPr>
            <a:xfrm>
              <a:off x="6639516" y="5055154"/>
              <a:ext cx="1928092" cy="1227369"/>
              <a:chOff x="2351962" y="5483887"/>
              <a:chExt cx="1928092" cy="1227369"/>
            </a:xfrm>
          </p:grpSpPr>
          <p:grpSp>
            <p:nvGrpSpPr>
              <p:cNvPr id="60" name="Group 59"/>
              <p:cNvGrpSpPr/>
              <p:nvPr/>
            </p:nvGrpSpPr>
            <p:grpSpPr>
              <a:xfrm>
                <a:off x="2451448" y="5483887"/>
                <a:ext cx="1733167" cy="1121997"/>
                <a:chOff x="2440574" y="5325823"/>
                <a:chExt cx="1733167" cy="1121997"/>
              </a:xfrm>
            </p:grpSpPr>
            <p:sp>
              <p:nvSpPr>
                <p:cNvPr id="62" name="TextBox 61"/>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63" name="Group 62"/>
                <p:cNvGrpSpPr/>
                <p:nvPr/>
              </p:nvGrpSpPr>
              <p:grpSpPr>
                <a:xfrm>
                  <a:off x="2853165" y="6020242"/>
                  <a:ext cx="907987" cy="427578"/>
                  <a:chOff x="4339325" y="4647713"/>
                  <a:chExt cx="907987" cy="427578"/>
                </a:xfrm>
              </p:grpSpPr>
              <p:sp>
                <p:nvSpPr>
                  <p:cNvPr id="64" name="Rounded Rectangle 6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61" name="Rounded Rectangle 60"/>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Rectangle 67"/>
            <p:cNvSpPr/>
            <p:nvPr/>
          </p:nvSpPr>
          <p:spPr>
            <a:xfrm>
              <a:off x="4731859" y="5373223"/>
              <a:ext cx="1462195"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sp>
          <p:nvSpPr>
            <p:cNvPr id="69" name="Oval 68"/>
            <p:cNvSpPr/>
            <p:nvPr/>
          </p:nvSpPr>
          <p:spPr>
            <a:xfrm>
              <a:off x="5225353" y="5055154"/>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5</a:t>
              </a:r>
            </a:p>
          </p:txBody>
        </p:sp>
        <p:pic>
          <p:nvPicPr>
            <p:cNvPr id="70" name="Picture 69"/>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674603" y="5786816"/>
              <a:ext cx="321339" cy="352986"/>
            </a:xfrm>
            <a:prstGeom prst="rect">
              <a:avLst/>
            </a:prstGeom>
            <a:effectLst>
              <a:glow rad="25400">
                <a:schemeClr val="bg1"/>
              </a:glow>
            </a:effectLst>
          </p:spPr>
        </p:pic>
        <p:cxnSp>
          <p:nvCxnSpPr>
            <p:cNvPr id="67" name="Straight Arrow Connector 66"/>
            <p:cNvCxnSpPr/>
            <p:nvPr/>
          </p:nvCxnSpPr>
          <p:spPr>
            <a:xfrm flipV="1">
              <a:off x="4280054" y="5674354"/>
              <a:ext cx="2359462" cy="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97756" y="5391797"/>
            <a:ext cx="1403558" cy="355691"/>
            <a:chOff x="297756" y="5391797"/>
            <a:chExt cx="1403558" cy="355691"/>
          </a:xfrm>
        </p:grpSpPr>
        <p:sp>
          <p:nvSpPr>
            <p:cNvPr id="75" name="Oval 74"/>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6" name="Rectangle 75"/>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spTree>
    <p:extLst>
      <p:ext uri="{BB962C8B-B14F-4D97-AF65-F5344CB8AC3E}">
        <p14:creationId xmlns:p14="http://schemas.microsoft.com/office/powerpoint/2010/main" val="148670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1778A93-3B3A-4522-8458-4F48E2B59763}"/>
              </a:ext>
            </a:extLst>
          </p:cNvPr>
          <p:cNvSpPr>
            <a:spLocks noGrp="1"/>
          </p:cNvSpPr>
          <p:nvPr>
            <p:ph type="body" sz="quarter" idx="12"/>
          </p:nvPr>
        </p:nvSpPr>
        <p:spPr>
          <a:xfrm>
            <a:off x="6231379" y="3325194"/>
            <a:ext cx="5649982" cy="917900"/>
          </a:xfrm>
        </p:spPr>
        <p:txBody>
          <a:bodyPr/>
          <a:lstStyle/>
          <a:p>
            <a:r>
              <a:rPr lang="en-GB" dirty="0"/>
              <a:t>Decryption Process</a:t>
            </a:r>
          </a:p>
        </p:txBody>
      </p:sp>
      <p:pic>
        <p:nvPicPr>
          <p:cNvPr id="12" name="Picture 11">
            <a:extLst>
              <a:ext uri="{FF2B5EF4-FFF2-40B4-BE49-F238E27FC236}">
                <a16:creationId xmlns:a16="http://schemas.microsoft.com/office/drawing/2014/main" id="{653BDA73-E68D-434B-82DE-BBCADF2DA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479" y="663413"/>
            <a:ext cx="2661781" cy="2661781"/>
          </a:xfrm>
          <a:prstGeom prst="rect">
            <a:avLst/>
          </a:prstGeom>
        </p:spPr>
      </p:pic>
    </p:spTree>
    <p:extLst>
      <p:ext uri="{BB962C8B-B14F-4D97-AF65-F5344CB8AC3E}">
        <p14:creationId xmlns:p14="http://schemas.microsoft.com/office/powerpoint/2010/main" val="1261547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6203745"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together</a:t>
            </a:r>
          </a:p>
        </p:txBody>
      </p:sp>
      <p:sp>
        <p:nvSpPr>
          <p:cNvPr id="185" name="Rounded Rectangle 184"/>
          <p:cNvSpPr/>
          <p:nvPr/>
        </p:nvSpPr>
        <p:spPr>
          <a:xfrm>
            <a:off x="1909452"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Delivered together</a:t>
            </a:r>
          </a:p>
        </p:txBody>
      </p:sp>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cxnSp>
        <p:nvCxnSpPr>
          <p:cNvPr id="10" name="Straight Arrow Connector 9"/>
          <p:cNvCxnSpPr/>
          <p:nvPr/>
        </p:nvCxnSpPr>
        <p:spPr>
          <a:xfrm>
            <a:off x="3161416" y="1572674"/>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03766" y="4034225"/>
            <a:ext cx="142853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pic>
        <p:nvPicPr>
          <p:cNvPr id="66" name="Picture 6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81663" y="4654516"/>
            <a:ext cx="472739" cy="239829"/>
          </a:xfrm>
          <a:prstGeom prst="rect">
            <a:avLst/>
          </a:prstGeom>
        </p:spPr>
      </p:pic>
      <p:grpSp>
        <p:nvGrpSpPr>
          <p:cNvPr id="143" name="Group 142"/>
          <p:cNvGrpSpPr/>
          <p:nvPr/>
        </p:nvGrpSpPr>
        <p:grpSpPr>
          <a:xfrm>
            <a:off x="885299" y="1585822"/>
            <a:ext cx="1428532" cy="2176969"/>
            <a:chOff x="1917711" y="1347732"/>
            <a:chExt cx="1428532" cy="2176969"/>
          </a:xfrm>
        </p:grpSpPr>
        <p:sp>
          <p:nvSpPr>
            <p:cNvPr id="7" name="TextBox 6"/>
            <p:cNvSpPr txBox="1"/>
            <p:nvPr/>
          </p:nvSpPr>
          <p:spPr>
            <a:xfrm>
              <a:off x="1917711" y="2939926"/>
              <a:ext cx="14285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42" name="Group 141"/>
            <p:cNvGrpSpPr/>
            <p:nvPr/>
          </p:nvGrpSpPr>
          <p:grpSpPr>
            <a:xfrm>
              <a:off x="2287499" y="1347732"/>
              <a:ext cx="688956" cy="1630020"/>
              <a:chOff x="2287499" y="1347732"/>
              <a:chExt cx="688956" cy="1630020"/>
            </a:xfrm>
          </p:grpSpPr>
          <p:cxnSp>
            <p:nvCxnSpPr>
              <p:cNvPr id="9" name="Straight Arrow Connector 8"/>
              <p:cNvCxnSpPr/>
              <p:nvPr/>
            </p:nvCxnSpPr>
            <p:spPr>
              <a:xfrm flipV="1">
                <a:off x="2547938" y="1347732"/>
                <a:ext cx="0" cy="7804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287499" y="2201537"/>
                <a:ext cx="688956" cy="776215"/>
                <a:chOff x="7492085" y="1795744"/>
                <a:chExt cx="688956" cy="776215"/>
              </a:xfrm>
            </p:grpSpPr>
            <p:grpSp>
              <p:nvGrpSpPr>
                <p:cNvPr id="135" name="Group 134"/>
                <p:cNvGrpSpPr/>
                <p:nvPr/>
              </p:nvGrpSpPr>
              <p:grpSpPr>
                <a:xfrm>
                  <a:off x="7492085" y="1795744"/>
                  <a:ext cx="688956" cy="769916"/>
                  <a:chOff x="9850026" y="1969404"/>
                  <a:chExt cx="688956" cy="769916"/>
                </a:xfrm>
              </p:grpSpPr>
              <p:pic>
                <p:nvPicPr>
                  <p:cNvPr id="137" name="Picture 136">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9850026" y="1969404"/>
                    <a:ext cx="688956" cy="769916"/>
                  </a:xfrm>
                  <a:prstGeom prst="rect">
                    <a:avLst/>
                  </a:prstGeom>
                </p:spPr>
              </p:pic>
              <p:sp>
                <p:nvSpPr>
                  <p:cNvPr id="138" name="Rectangle 137"/>
                  <p:cNvSpPr/>
                  <p:nvPr/>
                </p:nvSpPr>
                <p:spPr>
                  <a:xfrm>
                    <a:off x="10177463" y="2407633"/>
                    <a:ext cx="335755" cy="254966"/>
                  </a:xfrm>
                  <a:prstGeom prst="rect">
                    <a:avLst/>
                  </a:prstGeom>
                  <a:solidFill>
                    <a:srgbClr val="F2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ross 138"/>
                  <p:cNvSpPr/>
                  <p:nvPr/>
                </p:nvSpPr>
                <p:spPr>
                  <a:xfrm rot="2576891">
                    <a:off x="10233562" y="2417428"/>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6" name="Picture 135">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7492085" y="1802043"/>
                  <a:ext cx="688956" cy="769916"/>
                </a:xfrm>
                <a:prstGeom prst="rect">
                  <a:avLst/>
                </a:prstGeom>
              </p:spPr>
            </p:pic>
          </p:grpSp>
        </p:grpSp>
      </p:grpSp>
      <p:sp>
        <p:nvSpPr>
          <p:cNvPr id="84" name="Rounded Rectangle 83"/>
          <p:cNvSpPr/>
          <p:nvPr/>
        </p:nvSpPr>
        <p:spPr>
          <a:xfrm>
            <a:off x="2353986" y="4051835"/>
            <a:ext cx="1928092" cy="943698"/>
          </a:xfrm>
          <a:prstGeom prst="roundRect">
            <a:avLst>
              <a:gd name="adj" fmla="val 12335"/>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6" name="Group 95"/>
          <p:cNvGrpSpPr/>
          <p:nvPr/>
        </p:nvGrpSpPr>
        <p:grpSpPr>
          <a:xfrm>
            <a:off x="2351962" y="5055154"/>
            <a:ext cx="1928092" cy="1227369"/>
            <a:chOff x="2351962" y="5483887"/>
            <a:chExt cx="1928092" cy="1227369"/>
          </a:xfrm>
        </p:grpSpPr>
        <p:grpSp>
          <p:nvGrpSpPr>
            <p:cNvPr id="82" name="Group 81"/>
            <p:cNvGrpSpPr/>
            <p:nvPr/>
          </p:nvGrpSpPr>
          <p:grpSpPr>
            <a:xfrm>
              <a:off x="2451448" y="5483887"/>
              <a:ext cx="1733167" cy="1121997"/>
              <a:chOff x="2440574" y="5325823"/>
              <a:chExt cx="1733167" cy="1121997"/>
            </a:xfrm>
          </p:grpSpPr>
          <p:sp>
            <p:nvSpPr>
              <p:cNvPr id="19" name="TextBox 18"/>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042" name="Group 1041"/>
              <p:cNvGrpSpPr/>
              <p:nvPr/>
            </p:nvGrpSpPr>
            <p:grpSpPr>
              <a:xfrm>
                <a:off x="2853165" y="6020242"/>
                <a:ext cx="907987" cy="427578"/>
                <a:chOff x="4339325" y="4647713"/>
                <a:chExt cx="907987" cy="427578"/>
              </a:xfrm>
            </p:grpSpPr>
            <p:sp>
              <p:nvSpPr>
                <p:cNvPr id="24" name="Rounded Rectangle 2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147" name="Rounded Rectangle 146"/>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1" name="Picture 170"/>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3387049" y="5786816"/>
            <a:ext cx="321339" cy="352986"/>
          </a:xfrm>
          <a:prstGeom prst="rect">
            <a:avLst/>
          </a:prstGeom>
          <a:effectLst>
            <a:glow rad="25400">
              <a:schemeClr val="bg1"/>
            </a:glow>
          </a:effectLst>
        </p:spPr>
      </p:pic>
      <p:sp>
        <p:nvSpPr>
          <p:cNvPr id="153" name="Oval 152"/>
          <p:cNvSpPr/>
          <p:nvPr/>
        </p:nvSpPr>
        <p:spPr>
          <a:xfrm>
            <a:off x="1340083"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a:t>
            </a:r>
          </a:p>
        </p:txBody>
      </p:sp>
      <p:sp>
        <p:nvSpPr>
          <p:cNvPr id="251" name="Oval 250"/>
          <p:cNvSpPr/>
          <p:nvPr/>
        </p:nvSpPr>
        <p:spPr>
          <a:xfrm>
            <a:off x="2996088"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2</a:t>
            </a:r>
          </a:p>
        </p:txBody>
      </p:sp>
      <p:grpSp>
        <p:nvGrpSpPr>
          <p:cNvPr id="2" name="Group 1"/>
          <p:cNvGrpSpPr/>
          <p:nvPr/>
        </p:nvGrpSpPr>
        <p:grpSpPr>
          <a:xfrm>
            <a:off x="1460065" y="3862303"/>
            <a:ext cx="6795072" cy="1101537"/>
            <a:chOff x="1460065" y="3862303"/>
            <a:chExt cx="6795072" cy="1101537"/>
          </a:xfrm>
        </p:grpSpPr>
        <p:cxnSp>
          <p:nvCxnSpPr>
            <p:cNvPr id="30" name="Straight Arrow Connector 29"/>
            <p:cNvCxnSpPr>
              <a:stCxn id="4" idx="3"/>
              <a:endCxn id="84" idx="1"/>
            </p:cNvCxnSpPr>
            <p:nvPr/>
          </p:nvCxnSpPr>
          <p:spPr>
            <a:xfrm>
              <a:off x="1460065" y="4523684"/>
              <a:ext cx="893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74345" y="4586322"/>
              <a:ext cx="2764008" cy="387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sp>
          <p:nvSpPr>
            <p:cNvPr id="188" name="Rectangle 187"/>
            <p:cNvSpPr/>
            <p:nvPr/>
          </p:nvSpPr>
          <p:spPr>
            <a:xfrm>
              <a:off x="4910621" y="4284635"/>
              <a:ext cx="108407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Used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sp>
          <p:nvSpPr>
            <p:cNvPr id="254" name="Oval 253"/>
            <p:cNvSpPr/>
            <p:nvPr/>
          </p:nvSpPr>
          <p:spPr>
            <a:xfrm>
              <a:off x="5225353" y="394823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3</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3"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8" name="Rectangle 127"/>
          <p:cNvSpPr/>
          <p:nvPr/>
        </p:nvSpPr>
        <p:spPr>
          <a:xfrm>
            <a:off x="3329697" y="2425575"/>
            <a:ext cx="1475019" cy="815608"/>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is discarded</a:t>
            </a:r>
          </a:p>
        </p:txBody>
      </p:sp>
      <p:sp>
        <p:nvSpPr>
          <p:cNvPr id="129" name="Cross 128"/>
          <p:cNvSpPr/>
          <p:nvPr/>
        </p:nvSpPr>
        <p:spPr>
          <a:xfrm rot="2576891">
            <a:off x="3943382" y="4171291"/>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0" name="Straight Arrow Connector 129"/>
          <p:cNvCxnSpPr/>
          <p:nvPr/>
        </p:nvCxnSpPr>
        <p:spPr>
          <a:xfrm>
            <a:off x="4062144" y="3286125"/>
            <a:ext cx="0" cy="87768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3883160" y="345568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4</a:t>
            </a:r>
          </a:p>
        </p:txBody>
      </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280054" y="5055154"/>
            <a:ext cx="4287554" cy="1227369"/>
            <a:chOff x="4280054" y="5055154"/>
            <a:chExt cx="4287554" cy="1227369"/>
          </a:xfrm>
        </p:grpSpPr>
        <p:grpSp>
          <p:nvGrpSpPr>
            <p:cNvPr id="59" name="Group 58"/>
            <p:cNvGrpSpPr/>
            <p:nvPr/>
          </p:nvGrpSpPr>
          <p:grpSpPr>
            <a:xfrm>
              <a:off x="6639516" y="5055154"/>
              <a:ext cx="1928092" cy="1227369"/>
              <a:chOff x="2351962" y="5483887"/>
              <a:chExt cx="1928092" cy="1227369"/>
            </a:xfrm>
          </p:grpSpPr>
          <p:grpSp>
            <p:nvGrpSpPr>
              <p:cNvPr id="60" name="Group 59"/>
              <p:cNvGrpSpPr/>
              <p:nvPr/>
            </p:nvGrpSpPr>
            <p:grpSpPr>
              <a:xfrm>
                <a:off x="2451448" y="5483887"/>
                <a:ext cx="1733167" cy="1121997"/>
                <a:chOff x="2440574" y="5325823"/>
                <a:chExt cx="1733167" cy="1121997"/>
              </a:xfrm>
            </p:grpSpPr>
            <p:sp>
              <p:nvSpPr>
                <p:cNvPr id="62" name="TextBox 61"/>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63" name="Group 62"/>
                <p:cNvGrpSpPr/>
                <p:nvPr/>
              </p:nvGrpSpPr>
              <p:grpSpPr>
                <a:xfrm>
                  <a:off x="2853165" y="6020242"/>
                  <a:ext cx="907987" cy="427578"/>
                  <a:chOff x="4339325" y="4647713"/>
                  <a:chExt cx="907987" cy="427578"/>
                </a:xfrm>
              </p:grpSpPr>
              <p:sp>
                <p:nvSpPr>
                  <p:cNvPr id="64" name="Rounded Rectangle 6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61" name="Rounded Rectangle 60"/>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Rectangle 67"/>
            <p:cNvSpPr/>
            <p:nvPr/>
          </p:nvSpPr>
          <p:spPr>
            <a:xfrm>
              <a:off x="4731859" y="5373223"/>
              <a:ext cx="1462195"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sp>
          <p:nvSpPr>
            <p:cNvPr id="69" name="Oval 68"/>
            <p:cNvSpPr/>
            <p:nvPr/>
          </p:nvSpPr>
          <p:spPr>
            <a:xfrm>
              <a:off x="5225353" y="5055154"/>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5</a:t>
              </a:r>
            </a:p>
          </p:txBody>
        </p:sp>
        <p:pic>
          <p:nvPicPr>
            <p:cNvPr id="70" name="Picture 69"/>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674603" y="5786816"/>
              <a:ext cx="321339" cy="352986"/>
            </a:xfrm>
            <a:prstGeom prst="rect">
              <a:avLst/>
            </a:prstGeom>
            <a:effectLst>
              <a:glow rad="25400">
                <a:schemeClr val="bg1"/>
              </a:glow>
            </a:effectLst>
          </p:spPr>
        </p:pic>
        <p:cxnSp>
          <p:nvCxnSpPr>
            <p:cNvPr id="67" name="Straight Arrow Connector 66"/>
            <p:cNvCxnSpPr/>
            <p:nvPr/>
          </p:nvCxnSpPr>
          <p:spPr>
            <a:xfrm flipV="1">
              <a:off x="4280054" y="5674354"/>
              <a:ext cx="2359462" cy="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97756" y="5391797"/>
            <a:ext cx="1403558" cy="355691"/>
            <a:chOff x="297756" y="5391797"/>
            <a:chExt cx="1403558" cy="355691"/>
          </a:xfrm>
        </p:grpSpPr>
        <p:sp>
          <p:nvSpPr>
            <p:cNvPr id="75" name="Oval 74"/>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6" name="Rectangle 75"/>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grpSp>
        <p:nvGrpSpPr>
          <p:cNvPr id="77" name="Group 76"/>
          <p:cNvGrpSpPr/>
          <p:nvPr/>
        </p:nvGrpSpPr>
        <p:grpSpPr>
          <a:xfrm>
            <a:off x="10203288" y="2731290"/>
            <a:ext cx="1428506" cy="355691"/>
            <a:chOff x="10203288" y="2731290"/>
            <a:chExt cx="1428506" cy="355691"/>
          </a:xfrm>
        </p:grpSpPr>
        <p:sp>
          <p:nvSpPr>
            <p:cNvPr id="78" name="Oval 77"/>
            <p:cNvSpPr/>
            <p:nvPr/>
          </p:nvSpPr>
          <p:spPr>
            <a:xfrm>
              <a:off x="10203288" y="2744931"/>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9" name="Rectangle 78"/>
            <p:cNvSpPr/>
            <p:nvPr/>
          </p:nvSpPr>
          <p:spPr>
            <a:xfrm>
              <a:off x="10526876" y="2731290"/>
              <a:ext cx="110491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B0F0"/>
                  </a:solidFill>
                  <a:effectLst/>
                  <a:uLnTx/>
                  <a:uFillTx/>
                  <a:latin typeface="Calibri" panose="020F0502020204030204"/>
                  <a:ea typeface="+mn-ea"/>
                  <a:cs typeface="+mn-cs"/>
                </a:rPr>
                <a:t>Decryption</a:t>
              </a:r>
            </a:p>
          </p:txBody>
        </p:sp>
      </p:grpSp>
    </p:spTree>
    <p:extLst>
      <p:ext uri="{BB962C8B-B14F-4D97-AF65-F5344CB8AC3E}">
        <p14:creationId xmlns:p14="http://schemas.microsoft.com/office/powerpoint/2010/main" val="396739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6203745"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together</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639516" y="5055154"/>
            <a:ext cx="1928092" cy="1227369"/>
            <a:chOff x="2351962" y="5483887"/>
            <a:chExt cx="1928092" cy="1227369"/>
          </a:xfrm>
        </p:grpSpPr>
        <p:grpSp>
          <p:nvGrpSpPr>
            <p:cNvPr id="60" name="Group 59"/>
            <p:cNvGrpSpPr/>
            <p:nvPr/>
          </p:nvGrpSpPr>
          <p:grpSpPr>
            <a:xfrm>
              <a:off x="2451448" y="5483887"/>
              <a:ext cx="1733167" cy="1121997"/>
              <a:chOff x="2440574" y="5325823"/>
              <a:chExt cx="1733167" cy="1121997"/>
            </a:xfrm>
          </p:grpSpPr>
          <p:sp>
            <p:nvSpPr>
              <p:cNvPr id="62" name="TextBox 61"/>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63" name="Group 62"/>
              <p:cNvGrpSpPr/>
              <p:nvPr/>
            </p:nvGrpSpPr>
            <p:grpSpPr>
              <a:xfrm>
                <a:off x="2853165" y="6020242"/>
                <a:ext cx="907987" cy="427578"/>
                <a:chOff x="4339325" y="4647713"/>
                <a:chExt cx="907987" cy="427578"/>
              </a:xfrm>
            </p:grpSpPr>
            <p:sp>
              <p:nvSpPr>
                <p:cNvPr id="64" name="Rounded Rectangle 6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61" name="Rounded Rectangle 60"/>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674603" y="5786816"/>
            <a:ext cx="321339" cy="352986"/>
          </a:xfrm>
          <a:prstGeom prst="rect">
            <a:avLst/>
          </a:prstGeom>
          <a:effectLst>
            <a:glow rad="25400">
              <a:schemeClr val="bg1"/>
            </a:glow>
          </a:effectLst>
        </p:spPr>
      </p:pic>
      <p:grpSp>
        <p:nvGrpSpPr>
          <p:cNvPr id="3" name="Group 2"/>
          <p:cNvGrpSpPr/>
          <p:nvPr/>
        </p:nvGrpSpPr>
        <p:grpSpPr>
          <a:xfrm>
            <a:off x="157114" y="1572674"/>
            <a:ext cx="6881239" cy="5147159"/>
            <a:chOff x="157114" y="1572674"/>
            <a:chExt cx="6881239" cy="5147159"/>
          </a:xfrm>
        </p:grpSpPr>
        <p:sp>
          <p:nvSpPr>
            <p:cNvPr id="185" name="Rounded Rectangle 184"/>
            <p:cNvSpPr/>
            <p:nvPr/>
          </p:nvSpPr>
          <p:spPr>
            <a:xfrm>
              <a:off x="1909452"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Delivered together</a:t>
              </a:r>
            </a:p>
          </p:txBody>
        </p:sp>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cxnSp>
          <p:nvCxnSpPr>
            <p:cNvPr id="10" name="Straight Arrow Connector 9"/>
            <p:cNvCxnSpPr/>
            <p:nvPr/>
          </p:nvCxnSpPr>
          <p:spPr>
            <a:xfrm>
              <a:off x="3161416" y="1572674"/>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03766" y="4034225"/>
              <a:ext cx="142853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pic>
          <p:nvPicPr>
            <p:cNvPr id="66" name="Picture 6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81663" y="4654516"/>
              <a:ext cx="472739" cy="239829"/>
            </a:xfrm>
            <a:prstGeom prst="rect">
              <a:avLst/>
            </a:prstGeom>
          </p:spPr>
        </p:pic>
        <p:grpSp>
          <p:nvGrpSpPr>
            <p:cNvPr id="143" name="Group 142"/>
            <p:cNvGrpSpPr/>
            <p:nvPr/>
          </p:nvGrpSpPr>
          <p:grpSpPr>
            <a:xfrm>
              <a:off x="885299" y="1585822"/>
              <a:ext cx="1428532" cy="2176969"/>
              <a:chOff x="1917711" y="1347732"/>
              <a:chExt cx="1428532" cy="2176969"/>
            </a:xfrm>
          </p:grpSpPr>
          <p:sp>
            <p:nvSpPr>
              <p:cNvPr id="7" name="TextBox 6"/>
              <p:cNvSpPr txBox="1"/>
              <p:nvPr/>
            </p:nvSpPr>
            <p:spPr>
              <a:xfrm>
                <a:off x="1917711" y="2939926"/>
                <a:ext cx="14285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42" name="Group 141"/>
              <p:cNvGrpSpPr/>
              <p:nvPr/>
            </p:nvGrpSpPr>
            <p:grpSpPr>
              <a:xfrm>
                <a:off x="2287499" y="1347732"/>
                <a:ext cx="688956" cy="1630020"/>
                <a:chOff x="2287499" y="1347732"/>
                <a:chExt cx="688956" cy="1630020"/>
              </a:xfrm>
            </p:grpSpPr>
            <p:cxnSp>
              <p:nvCxnSpPr>
                <p:cNvPr id="9" name="Straight Arrow Connector 8"/>
                <p:cNvCxnSpPr/>
                <p:nvPr/>
              </p:nvCxnSpPr>
              <p:spPr>
                <a:xfrm flipV="1">
                  <a:off x="2547938" y="1347732"/>
                  <a:ext cx="0" cy="7804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287499" y="2201537"/>
                  <a:ext cx="688956" cy="776215"/>
                  <a:chOff x="7492085" y="1795744"/>
                  <a:chExt cx="688956" cy="776215"/>
                </a:xfrm>
              </p:grpSpPr>
              <p:grpSp>
                <p:nvGrpSpPr>
                  <p:cNvPr id="135" name="Group 134"/>
                  <p:cNvGrpSpPr/>
                  <p:nvPr/>
                </p:nvGrpSpPr>
                <p:grpSpPr>
                  <a:xfrm>
                    <a:off x="7492085" y="1795744"/>
                    <a:ext cx="688956" cy="769916"/>
                    <a:chOff x="9850026" y="1969404"/>
                    <a:chExt cx="688956" cy="769916"/>
                  </a:xfrm>
                </p:grpSpPr>
                <p:pic>
                  <p:nvPicPr>
                    <p:cNvPr id="137" name="Picture 136">
                      <a:extLst>
                        <a:ext uri="{FF2B5EF4-FFF2-40B4-BE49-F238E27FC236}">
                          <a16:creationId xmlns:a16="http://schemas.microsoft.com/office/drawing/2014/main" id="{397FA975-7CF4-934B-826F-261B08DEB2E1}"/>
                        </a:ext>
                      </a:extLst>
                    </p:cNvPr>
                    <p:cNvPicPr>
                      <a:picLocks noChangeAspect="1"/>
                    </p:cNvPicPr>
                    <p:nvPr/>
                  </p:nvPicPr>
                  <p:blipFill>
                    <a:blip r:embed="rId9"/>
                    <a:stretch>
                      <a:fillRect/>
                    </a:stretch>
                  </p:blipFill>
                  <p:spPr>
                    <a:xfrm>
                      <a:off x="9850026" y="1969404"/>
                      <a:ext cx="688956" cy="769916"/>
                    </a:xfrm>
                    <a:prstGeom prst="rect">
                      <a:avLst/>
                    </a:prstGeom>
                  </p:spPr>
                </p:pic>
                <p:sp>
                  <p:nvSpPr>
                    <p:cNvPr id="138" name="Rectangle 137"/>
                    <p:cNvSpPr/>
                    <p:nvPr/>
                  </p:nvSpPr>
                  <p:spPr>
                    <a:xfrm>
                      <a:off x="10177463" y="2407633"/>
                      <a:ext cx="335755" cy="254966"/>
                    </a:xfrm>
                    <a:prstGeom prst="rect">
                      <a:avLst/>
                    </a:prstGeom>
                    <a:solidFill>
                      <a:srgbClr val="F2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ross 138"/>
                    <p:cNvSpPr/>
                    <p:nvPr/>
                  </p:nvSpPr>
                  <p:spPr>
                    <a:xfrm rot="2576891">
                      <a:off x="10233562" y="2417428"/>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6" name="Picture 135">
                    <a:extLst>
                      <a:ext uri="{FF2B5EF4-FFF2-40B4-BE49-F238E27FC236}">
                        <a16:creationId xmlns:a16="http://schemas.microsoft.com/office/drawing/2014/main" id="{397FA975-7CF4-934B-826F-261B08DEB2E1}"/>
                      </a:ext>
                    </a:extLst>
                  </p:cNvPr>
                  <p:cNvPicPr>
                    <a:picLocks noChangeAspect="1"/>
                  </p:cNvPicPr>
                  <p:nvPr/>
                </p:nvPicPr>
                <p:blipFill>
                  <a:blip r:embed="rId9"/>
                  <a:stretch>
                    <a:fillRect/>
                  </a:stretch>
                </p:blipFill>
                <p:spPr>
                  <a:xfrm>
                    <a:off x="7492085" y="1802043"/>
                    <a:ext cx="688956" cy="769916"/>
                  </a:xfrm>
                  <a:prstGeom prst="rect">
                    <a:avLst/>
                  </a:prstGeom>
                </p:spPr>
              </p:pic>
            </p:grpSp>
          </p:grpSp>
        </p:grpSp>
        <p:sp>
          <p:nvSpPr>
            <p:cNvPr id="84" name="Rounded Rectangle 83"/>
            <p:cNvSpPr/>
            <p:nvPr/>
          </p:nvSpPr>
          <p:spPr>
            <a:xfrm>
              <a:off x="2353986" y="4051835"/>
              <a:ext cx="1928092" cy="943698"/>
            </a:xfrm>
            <a:prstGeom prst="roundRect">
              <a:avLst>
                <a:gd name="adj" fmla="val 12335"/>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6" name="Group 95"/>
            <p:cNvGrpSpPr/>
            <p:nvPr/>
          </p:nvGrpSpPr>
          <p:grpSpPr>
            <a:xfrm>
              <a:off x="2351962" y="5055154"/>
              <a:ext cx="1928092" cy="1227369"/>
              <a:chOff x="2351962" y="5483887"/>
              <a:chExt cx="1928092" cy="1227369"/>
            </a:xfrm>
          </p:grpSpPr>
          <p:grpSp>
            <p:nvGrpSpPr>
              <p:cNvPr id="82" name="Group 81"/>
              <p:cNvGrpSpPr/>
              <p:nvPr/>
            </p:nvGrpSpPr>
            <p:grpSpPr>
              <a:xfrm>
                <a:off x="2451448" y="5483887"/>
                <a:ext cx="1733167" cy="1121997"/>
                <a:chOff x="2440574" y="5325823"/>
                <a:chExt cx="1733167" cy="1121997"/>
              </a:xfrm>
            </p:grpSpPr>
            <p:sp>
              <p:nvSpPr>
                <p:cNvPr id="19" name="TextBox 18"/>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042" name="Group 1041"/>
                <p:cNvGrpSpPr/>
                <p:nvPr/>
              </p:nvGrpSpPr>
              <p:grpSpPr>
                <a:xfrm>
                  <a:off x="2853165" y="6020242"/>
                  <a:ext cx="907987" cy="427578"/>
                  <a:chOff x="4339325" y="4647713"/>
                  <a:chExt cx="907987" cy="427578"/>
                </a:xfrm>
              </p:grpSpPr>
              <p:sp>
                <p:nvSpPr>
                  <p:cNvPr id="24" name="Rounded Rectangle 2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147" name="Rounded Rectangle 146"/>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1" name="Picture 170"/>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3387049" y="5786816"/>
              <a:ext cx="321339" cy="352986"/>
            </a:xfrm>
            <a:prstGeom prst="rect">
              <a:avLst/>
            </a:prstGeom>
            <a:effectLst>
              <a:glow rad="25400">
                <a:schemeClr val="bg1"/>
              </a:glow>
            </a:effectLst>
          </p:spPr>
        </p:pic>
        <p:sp>
          <p:nvSpPr>
            <p:cNvPr id="153" name="Oval 152"/>
            <p:cNvSpPr/>
            <p:nvPr/>
          </p:nvSpPr>
          <p:spPr>
            <a:xfrm>
              <a:off x="1340083"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a:t>
              </a:r>
            </a:p>
          </p:txBody>
        </p:sp>
        <p:sp>
          <p:nvSpPr>
            <p:cNvPr id="251" name="Oval 250"/>
            <p:cNvSpPr/>
            <p:nvPr/>
          </p:nvSpPr>
          <p:spPr>
            <a:xfrm>
              <a:off x="2996088"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2</a:t>
              </a:r>
            </a:p>
          </p:txBody>
        </p:sp>
        <p:cxnSp>
          <p:nvCxnSpPr>
            <p:cNvPr id="30" name="Straight Arrow Connector 29"/>
            <p:cNvCxnSpPr>
              <a:stCxn id="4" idx="3"/>
              <a:endCxn id="84" idx="1"/>
            </p:cNvCxnSpPr>
            <p:nvPr/>
          </p:nvCxnSpPr>
          <p:spPr>
            <a:xfrm>
              <a:off x="1460065" y="4523684"/>
              <a:ext cx="893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74345" y="4586322"/>
              <a:ext cx="2764008" cy="387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4910621" y="4284635"/>
              <a:ext cx="108407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Used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sp>
          <p:nvSpPr>
            <p:cNvPr id="254" name="Oval 253"/>
            <p:cNvSpPr/>
            <p:nvPr/>
          </p:nvSpPr>
          <p:spPr>
            <a:xfrm>
              <a:off x="5225353" y="394823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3</a:t>
              </a:r>
            </a:p>
          </p:txBody>
        </p:sp>
        <p:sp>
          <p:nvSpPr>
            <p:cNvPr id="128" name="Rectangle 127"/>
            <p:cNvSpPr/>
            <p:nvPr/>
          </p:nvSpPr>
          <p:spPr>
            <a:xfrm>
              <a:off x="3329697" y="2425575"/>
              <a:ext cx="1475019" cy="815608"/>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is discarded</a:t>
              </a:r>
            </a:p>
          </p:txBody>
        </p:sp>
        <p:sp>
          <p:nvSpPr>
            <p:cNvPr id="129" name="Cross 128"/>
            <p:cNvSpPr/>
            <p:nvPr/>
          </p:nvSpPr>
          <p:spPr>
            <a:xfrm rot="2576891">
              <a:off x="3943382" y="4171291"/>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0" name="Straight Arrow Connector 129"/>
            <p:cNvCxnSpPr/>
            <p:nvPr/>
          </p:nvCxnSpPr>
          <p:spPr>
            <a:xfrm>
              <a:off x="4062144" y="3286125"/>
              <a:ext cx="0" cy="87768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3883160" y="345568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4</a:t>
              </a:r>
            </a:p>
          </p:txBody>
        </p:sp>
        <p:sp>
          <p:nvSpPr>
            <p:cNvPr id="68" name="Rectangle 67"/>
            <p:cNvSpPr/>
            <p:nvPr/>
          </p:nvSpPr>
          <p:spPr>
            <a:xfrm>
              <a:off x="4731859" y="5373223"/>
              <a:ext cx="1462195"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sp>
          <p:nvSpPr>
            <p:cNvPr id="69" name="Oval 68"/>
            <p:cNvSpPr/>
            <p:nvPr/>
          </p:nvSpPr>
          <p:spPr>
            <a:xfrm>
              <a:off x="5225353" y="5055154"/>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5</a:t>
              </a:r>
            </a:p>
          </p:txBody>
        </p:sp>
        <p:cxnSp>
          <p:nvCxnSpPr>
            <p:cNvPr id="67" name="Straight Arrow Connector 66"/>
            <p:cNvCxnSpPr/>
            <p:nvPr/>
          </p:nvCxnSpPr>
          <p:spPr>
            <a:xfrm flipV="1">
              <a:off x="4280054" y="5674354"/>
              <a:ext cx="2359462" cy="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297756" y="5391797"/>
              <a:ext cx="1403558" cy="355691"/>
              <a:chOff x="297756" y="5391797"/>
              <a:chExt cx="1403558" cy="355691"/>
            </a:xfrm>
          </p:grpSpPr>
          <p:sp>
            <p:nvSpPr>
              <p:cNvPr id="75" name="Oval 74"/>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6" name="Rectangle 75"/>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grpSp>
      <p:grpSp>
        <p:nvGrpSpPr>
          <p:cNvPr id="77" name="Group 76"/>
          <p:cNvGrpSpPr/>
          <p:nvPr/>
        </p:nvGrpSpPr>
        <p:grpSpPr>
          <a:xfrm>
            <a:off x="10203288" y="2731290"/>
            <a:ext cx="1428506" cy="355691"/>
            <a:chOff x="10203288" y="2731290"/>
            <a:chExt cx="1428506" cy="355691"/>
          </a:xfrm>
        </p:grpSpPr>
        <p:sp>
          <p:nvSpPr>
            <p:cNvPr id="78" name="Oval 77"/>
            <p:cNvSpPr/>
            <p:nvPr/>
          </p:nvSpPr>
          <p:spPr>
            <a:xfrm>
              <a:off x="10203288" y="2744931"/>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9" name="Rectangle 78"/>
            <p:cNvSpPr/>
            <p:nvPr/>
          </p:nvSpPr>
          <p:spPr>
            <a:xfrm>
              <a:off x="10526876" y="2731290"/>
              <a:ext cx="110491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B0F0"/>
                  </a:solidFill>
                  <a:effectLst/>
                  <a:uLnTx/>
                  <a:uFillTx/>
                  <a:latin typeface="Calibri" panose="020F0502020204030204"/>
                  <a:ea typeface="+mn-ea"/>
                  <a:cs typeface="+mn-cs"/>
                </a:rPr>
                <a:t>Decryption</a:t>
              </a:r>
            </a:p>
          </p:txBody>
        </p:sp>
      </p:grpSp>
    </p:spTree>
    <p:extLst>
      <p:ext uri="{BB962C8B-B14F-4D97-AF65-F5344CB8AC3E}">
        <p14:creationId xmlns:p14="http://schemas.microsoft.com/office/powerpoint/2010/main" val="38142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after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0-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a:extLst>
              <a:ext uri="{FF2B5EF4-FFF2-40B4-BE49-F238E27FC236}">
                <a16:creationId xmlns:a16="http://schemas.microsoft.com/office/drawing/2014/main" id="{ACB1A819-A2BF-4B71-A8DC-4DE5891485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0"/>
          <a:stretch/>
        </p:blipFill>
        <p:spPr>
          <a:xfrm>
            <a:off x="128587" y="672798"/>
            <a:ext cx="11934825" cy="6058803"/>
          </a:xfrm>
          <a:prstGeom prst="rect">
            <a:avLst/>
          </a:prstGeom>
        </p:spPr>
      </p:pic>
      <p:grpSp>
        <p:nvGrpSpPr>
          <p:cNvPr id="130" name="Group 129"/>
          <p:cNvGrpSpPr/>
          <p:nvPr/>
        </p:nvGrpSpPr>
        <p:grpSpPr>
          <a:xfrm>
            <a:off x="7481402" y="802752"/>
            <a:ext cx="2539882" cy="5715000"/>
            <a:chOff x="7481402" y="1143000"/>
            <a:chExt cx="2539882" cy="5715000"/>
          </a:xfrm>
        </p:grpSpPr>
        <p:sp>
          <p:nvSpPr>
            <p:cNvPr id="116" name="Rectangle 115"/>
            <p:cNvSpPr/>
            <p:nvPr/>
          </p:nvSpPr>
          <p:spPr>
            <a:xfrm>
              <a:off x="7481402" y="1143000"/>
              <a:ext cx="2539882" cy="571500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77A4605-6B8C-BC42-A3F7-E617E650095F}"/>
                </a:ext>
              </a:extLst>
            </p:cNvPr>
            <p:cNvSpPr/>
            <p:nvPr/>
          </p:nvSpPr>
          <p:spPr>
            <a:xfrm>
              <a:off x="8093830" y="3197110"/>
              <a:ext cx="1111397"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Automate</a:t>
              </a:r>
            </a:p>
          </p:txBody>
        </p:sp>
        <p:pic>
          <p:nvPicPr>
            <p:cNvPr id="20" name="Graphic 91">
              <a:extLst>
                <a:ext uri="{FF2B5EF4-FFF2-40B4-BE49-F238E27FC236}">
                  <a16:creationId xmlns:a16="http://schemas.microsoft.com/office/drawing/2014/main" id="{DA07B231-A55F-E94A-9C3F-841077DB8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0639" y="2336289"/>
              <a:ext cx="576000" cy="576000"/>
            </a:xfrm>
            <a:prstGeom prst="rect">
              <a:avLst/>
            </a:prstGeom>
          </p:spPr>
        </p:pic>
        <p:sp>
          <p:nvSpPr>
            <p:cNvPr id="21" name="TextBox 20">
              <a:extLst>
                <a:ext uri="{FF2B5EF4-FFF2-40B4-BE49-F238E27FC236}">
                  <a16:creationId xmlns:a16="http://schemas.microsoft.com/office/drawing/2014/main" id="{AC719FE2-66E7-0A4E-904E-DC238308C97D}"/>
                </a:ext>
              </a:extLst>
            </p:cNvPr>
            <p:cNvSpPr txBox="1"/>
            <p:nvPr/>
          </p:nvSpPr>
          <p:spPr>
            <a:xfrm>
              <a:off x="8914670" y="2919432"/>
              <a:ext cx="63590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Lambda</a:t>
              </a:r>
            </a:p>
          </p:txBody>
        </p:sp>
        <p:sp>
          <p:nvSpPr>
            <p:cNvPr id="22" name="TextBox 21">
              <a:extLst>
                <a:ext uri="{FF2B5EF4-FFF2-40B4-BE49-F238E27FC236}">
                  <a16:creationId xmlns:a16="http://schemas.microsoft.com/office/drawing/2014/main" id="{7C499AC1-6EF5-E644-A6D4-9EC9589BD82F}"/>
                </a:ext>
              </a:extLst>
            </p:cNvPr>
            <p:cNvSpPr txBox="1"/>
            <p:nvPr/>
          </p:nvSpPr>
          <p:spPr>
            <a:xfrm>
              <a:off x="7829646" y="1853411"/>
              <a:ext cx="959239" cy="307776"/>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23" name="Graphic 100">
              <a:extLst>
                <a:ext uri="{FF2B5EF4-FFF2-40B4-BE49-F238E27FC236}">
                  <a16:creationId xmlns:a16="http://schemas.microsoft.com/office/drawing/2014/main" id="{291E4841-3A35-0040-89D5-C240C1651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8747" y="1271147"/>
              <a:ext cx="576000" cy="576000"/>
            </a:xfrm>
            <a:prstGeom prst="rect">
              <a:avLst/>
            </a:prstGeom>
          </p:spPr>
        </p:pic>
        <p:sp>
          <p:nvSpPr>
            <p:cNvPr id="71" name="TextBox 70">
              <a:extLst>
                <a:ext uri="{FF2B5EF4-FFF2-40B4-BE49-F238E27FC236}">
                  <a16:creationId xmlns:a16="http://schemas.microsoft.com/office/drawing/2014/main" id="{33E12C25-5685-DE49-9FA2-066BEE4202B0}"/>
                </a:ext>
              </a:extLst>
            </p:cNvPr>
            <p:cNvSpPr txBox="1"/>
            <p:nvPr/>
          </p:nvSpPr>
          <p:spPr>
            <a:xfrm>
              <a:off x="8857674" y="1853411"/>
              <a:ext cx="737560" cy="307776"/>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Step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Functions</a:t>
              </a:r>
            </a:p>
          </p:txBody>
        </p:sp>
        <p:pic>
          <p:nvPicPr>
            <p:cNvPr id="72" name="Graphic 77">
              <a:extLst>
                <a:ext uri="{FF2B5EF4-FFF2-40B4-BE49-F238E27FC236}">
                  <a16:creationId xmlns:a16="http://schemas.microsoft.com/office/drawing/2014/main" id="{871005A7-6E0E-E541-B9D9-A6B437F15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0639" y="1271146"/>
              <a:ext cx="576000" cy="576000"/>
            </a:xfrm>
            <a:prstGeom prst="rect">
              <a:avLst/>
            </a:prstGeom>
          </p:spPr>
        </p:pic>
        <p:sp>
          <p:nvSpPr>
            <p:cNvPr id="97" name="TextBox 96">
              <a:extLst>
                <a:ext uri="{FF2B5EF4-FFF2-40B4-BE49-F238E27FC236}">
                  <a16:creationId xmlns:a16="http://schemas.microsoft.com/office/drawing/2014/main" id="{BE6FE3C3-764F-B848-ADCE-F4C632EDBADC}"/>
                </a:ext>
              </a:extLst>
            </p:cNvPr>
            <p:cNvSpPr txBox="1"/>
            <p:nvPr/>
          </p:nvSpPr>
          <p:spPr>
            <a:xfrm>
              <a:off x="7868741" y="2919432"/>
              <a:ext cx="87216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Systems Manager</a:t>
              </a:r>
            </a:p>
          </p:txBody>
        </p:sp>
        <p:pic>
          <p:nvPicPr>
            <p:cNvPr id="98" name="Graphic 105">
              <a:extLst>
                <a:ext uri="{FF2B5EF4-FFF2-40B4-BE49-F238E27FC236}">
                  <a16:creationId xmlns:a16="http://schemas.microsoft.com/office/drawing/2014/main" id="{185EA557-31A0-FA4C-88DC-056FF52D2A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5009" y="2336289"/>
              <a:ext cx="576000" cy="576000"/>
            </a:xfrm>
            <a:prstGeom prst="rect">
              <a:avLst/>
            </a:prstGeom>
          </p:spPr>
        </p:pic>
      </p:grpSp>
      <p:sp>
        <p:nvSpPr>
          <p:cNvPr id="3" name="Text Placeholder 2">
            <a:extLst>
              <a:ext uri="{FF2B5EF4-FFF2-40B4-BE49-F238E27FC236}">
                <a16:creationId xmlns:a16="http://schemas.microsoft.com/office/drawing/2014/main" id="{11F6C491-28CE-4558-B532-3560427C9BAA}"/>
              </a:ext>
            </a:extLst>
          </p:cNvPr>
          <p:cNvSpPr>
            <a:spLocks noGrp="1"/>
          </p:cNvSpPr>
          <p:nvPr>
            <p:ph type="body" sz="quarter" idx="10"/>
          </p:nvPr>
        </p:nvSpPr>
        <p:spPr/>
        <p:txBody>
          <a:bodyPr/>
          <a:lstStyle/>
          <a:p>
            <a:r>
              <a:rPr lang="en-GB" dirty="0"/>
              <a:t>AWS Foundational and Layered Security Services</a:t>
            </a:r>
          </a:p>
        </p:txBody>
      </p:sp>
      <p:grpSp>
        <p:nvGrpSpPr>
          <p:cNvPr id="122" name="Group 121"/>
          <p:cNvGrpSpPr/>
          <p:nvPr/>
        </p:nvGrpSpPr>
        <p:grpSpPr>
          <a:xfrm>
            <a:off x="215026" y="802752"/>
            <a:ext cx="1905339" cy="5715000"/>
            <a:chOff x="215026" y="1143000"/>
            <a:chExt cx="1905339" cy="5715000"/>
          </a:xfrm>
        </p:grpSpPr>
        <p:sp>
          <p:nvSpPr>
            <p:cNvPr id="113" name="Rectangle 112"/>
            <p:cNvSpPr/>
            <p:nvPr/>
          </p:nvSpPr>
          <p:spPr>
            <a:xfrm>
              <a:off x="215026" y="1143000"/>
              <a:ext cx="1905339" cy="5715000"/>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330805" y="1274317"/>
              <a:ext cx="1697555" cy="5447188"/>
              <a:chOff x="330805" y="1274317"/>
              <a:chExt cx="1697555" cy="5447188"/>
            </a:xfrm>
          </p:grpSpPr>
          <p:sp>
            <p:nvSpPr>
              <p:cNvPr id="16" name="TextBox 15">
                <a:extLst>
                  <a:ext uri="{FF2B5EF4-FFF2-40B4-BE49-F238E27FC236}">
                    <a16:creationId xmlns:a16="http://schemas.microsoft.com/office/drawing/2014/main" id="{56C6603E-A489-8F45-B4CF-E1D9B1CA57A7}"/>
                  </a:ext>
                </a:extLst>
              </p:cNvPr>
              <p:cNvSpPr txBox="1"/>
              <p:nvPr/>
            </p:nvSpPr>
            <p:spPr>
              <a:xfrm>
                <a:off x="1097291" y="6244643"/>
                <a:ext cx="872161"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Systems Manager</a:t>
                </a:r>
              </a:p>
            </p:txBody>
          </p:sp>
          <p:pic>
            <p:nvPicPr>
              <p:cNvPr id="17" name="Graphic 85">
                <a:extLst>
                  <a:ext uri="{FF2B5EF4-FFF2-40B4-BE49-F238E27FC236}">
                    <a16:creationId xmlns:a16="http://schemas.microsoft.com/office/drawing/2014/main" id="{800B173A-436D-C542-A031-FAC5692A9F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5502" y="5647649"/>
                <a:ext cx="576000" cy="576000"/>
              </a:xfrm>
              <a:prstGeom prst="rect">
                <a:avLst/>
              </a:prstGeom>
            </p:spPr>
          </p:pic>
          <p:sp>
            <p:nvSpPr>
              <p:cNvPr id="18" name="TextBox 17">
                <a:extLst>
                  <a:ext uri="{FF2B5EF4-FFF2-40B4-BE49-F238E27FC236}">
                    <a16:creationId xmlns:a16="http://schemas.microsoft.com/office/drawing/2014/main" id="{E2EDEC96-4CBA-4349-A647-984A93D9DABB}"/>
                  </a:ext>
                </a:extLst>
              </p:cNvPr>
              <p:cNvSpPr txBox="1"/>
              <p:nvPr/>
            </p:nvSpPr>
            <p:spPr>
              <a:xfrm>
                <a:off x="1124416" y="5159246"/>
                <a:ext cx="903944"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Config</a:t>
                </a:r>
              </a:p>
            </p:txBody>
          </p:sp>
          <p:pic>
            <p:nvPicPr>
              <p:cNvPr id="19" name="Graphic 87">
                <a:extLst>
                  <a:ext uri="{FF2B5EF4-FFF2-40B4-BE49-F238E27FC236}">
                    <a16:creationId xmlns:a16="http://schemas.microsoft.com/office/drawing/2014/main" id="{AE05F96D-4545-7644-8732-54DA271C8E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4642" y="4559287"/>
                <a:ext cx="576000" cy="576000"/>
              </a:xfrm>
              <a:prstGeom prst="rect">
                <a:avLst/>
              </a:prstGeom>
            </p:spPr>
          </p:pic>
          <p:sp>
            <p:nvSpPr>
              <p:cNvPr id="30" name="TextBox 29">
                <a:extLst>
                  <a:ext uri="{FF2B5EF4-FFF2-40B4-BE49-F238E27FC236}">
                    <a16:creationId xmlns:a16="http://schemas.microsoft.com/office/drawing/2014/main" id="{DD2C0BE4-67B9-9644-BB10-658C5500ABED}"/>
                  </a:ext>
                </a:extLst>
              </p:cNvPr>
              <p:cNvSpPr txBox="1"/>
              <p:nvPr/>
            </p:nvSpPr>
            <p:spPr>
              <a:xfrm>
                <a:off x="330805" y="1866977"/>
                <a:ext cx="875385" cy="47686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Hub </a:t>
                </a:r>
              </a:p>
            </p:txBody>
          </p:sp>
          <p:pic>
            <p:nvPicPr>
              <p:cNvPr id="31" name="Graphic 114">
                <a:extLst>
                  <a:ext uri="{FF2B5EF4-FFF2-40B4-BE49-F238E27FC236}">
                    <a16:creationId xmlns:a16="http://schemas.microsoft.com/office/drawing/2014/main" id="{97A024B2-1D6D-394A-B2A1-BDDC98677B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022" y="1274317"/>
                <a:ext cx="576000" cy="576000"/>
              </a:xfrm>
              <a:prstGeom prst="rect">
                <a:avLst/>
              </a:prstGeom>
            </p:spPr>
          </p:pic>
          <p:sp>
            <p:nvSpPr>
              <p:cNvPr id="59" name="TextBox 58">
                <a:extLst>
                  <a:ext uri="{FF2B5EF4-FFF2-40B4-BE49-F238E27FC236}">
                    <a16:creationId xmlns:a16="http://schemas.microsoft.com/office/drawing/2014/main" id="{3DF31B4F-E03E-F549-8D82-49238F6E73E7}"/>
                  </a:ext>
                </a:extLst>
              </p:cNvPr>
              <p:cNvSpPr txBox="1"/>
              <p:nvPr/>
            </p:nvSpPr>
            <p:spPr>
              <a:xfrm>
                <a:off x="1033742" y="1866977"/>
                <a:ext cx="9081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Organizations</a:t>
                </a:r>
              </a:p>
            </p:txBody>
          </p:sp>
          <p:pic>
            <p:nvPicPr>
              <p:cNvPr id="60" name="Graphic 63">
                <a:extLst>
                  <a:ext uri="{FF2B5EF4-FFF2-40B4-BE49-F238E27FC236}">
                    <a16:creationId xmlns:a16="http://schemas.microsoft.com/office/drawing/2014/main" id="{372E3E83-5AEF-F34B-BFBE-950BD7D4F7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6774" y="1274317"/>
                <a:ext cx="576000" cy="576000"/>
              </a:xfrm>
              <a:prstGeom prst="rect">
                <a:avLst/>
              </a:prstGeom>
            </p:spPr>
          </p:pic>
          <p:sp>
            <p:nvSpPr>
              <p:cNvPr id="79" name="TextBox 78">
                <a:extLst>
                  <a:ext uri="{FF2B5EF4-FFF2-40B4-BE49-F238E27FC236}">
                    <a16:creationId xmlns:a16="http://schemas.microsoft.com/office/drawing/2014/main" id="{B8C6A6E9-D1D8-6F4E-BC17-A5171B50FA40}"/>
                  </a:ext>
                </a:extLst>
              </p:cNvPr>
              <p:cNvSpPr txBox="1"/>
              <p:nvPr/>
            </p:nvSpPr>
            <p:spPr>
              <a:xfrm>
                <a:off x="358052" y="2909253"/>
                <a:ext cx="791769"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Control Tower</a:t>
                </a:r>
              </a:p>
            </p:txBody>
          </p:sp>
          <p:pic>
            <p:nvPicPr>
              <p:cNvPr id="80" name="Graphic 93">
                <a:extLst>
                  <a:ext uri="{FF2B5EF4-FFF2-40B4-BE49-F238E27FC236}">
                    <a16:creationId xmlns:a16="http://schemas.microsoft.com/office/drawing/2014/main" id="{2196D254-2D21-3D47-9F07-201C510E3C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6169" y="2320855"/>
                <a:ext cx="576000" cy="576000"/>
              </a:xfrm>
              <a:prstGeom prst="rect">
                <a:avLst/>
              </a:prstGeom>
            </p:spPr>
          </p:pic>
          <p:sp>
            <p:nvSpPr>
              <p:cNvPr id="81" name="TextBox 80">
                <a:extLst>
                  <a:ext uri="{FF2B5EF4-FFF2-40B4-BE49-F238E27FC236}">
                    <a16:creationId xmlns:a16="http://schemas.microsoft.com/office/drawing/2014/main" id="{71AF66F2-E0AB-A247-9457-993FC2273C29}"/>
                  </a:ext>
                </a:extLst>
              </p:cNvPr>
              <p:cNvSpPr txBox="1"/>
              <p:nvPr/>
            </p:nvSpPr>
            <p:spPr>
              <a:xfrm>
                <a:off x="379938" y="5159246"/>
                <a:ext cx="855281"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Service Catalog</a:t>
                </a:r>
              </a:p>
            </p:txBody>
          </p:sp>
          <p:pic>
            <p:nvPicPr>
              <p:cNvPr id="82" name="Graphic 95">
                <a:extLst>
                  <a:ext uri="{FF2B5EF4-FFF2-40B4-BE49-F238E27FC236}">
                    <a16:creationId xmlns:a16="http://schemas.microsoft.com/office/drawing/2014/main" id="{009CBAA6-3B56-1C45-B102-904CF4A502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845" y="4563737"/>
                <a:ext cx="576000" cy="576000"/>
              </a:xfrm>
              <a:prstGeom prst="rect">
                <a:avLst/>
              </a:prstGeom>
            </p:spPr>
          </p:pic>
          <p:sp>
            <p:nvSpPr>
              <p:cNvPr id="83" name="TextBox 82">
                <a:extLst>
                  <a:ext uri="{FF2B5EF4-FFF2-40B4-BE49-F238E27FC236}">
                    <a16:creationId xmlns:a16="http://schemas.microsoft.com/office/drawing/2014/main" id="{61B30F6E-434D-174B-BD11-3B86760FF41A}"/>
                  </a:ext>
                </a:extLst>
              </p:cNvPr>
              <p:cNvSpPr txBox="1"/>
              <p:nvPr/>
            </p:nvSpPr>
            <p:spPr>
              <a:xfrm>
                <a:off x="344385" y="6244643"/>
                <a:ext cx="855335"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Well-Architected Tool </a:t>
                </a:r>
              </a:p>
            </p:txBody>
          </p:sp>
          <p:pic>
            <p:nvPicPr>
              <p:cNvPr id="84" name="Graphic 97">
                <a:extLst>
                  <a:ext uri="{FF2B5EF4-FFF2-40B4-BE49-F238E27FC236}">
                    <a16:creationId xmlns:a16="http://schemas.microsoft.com/office/drawing/2014/main" id="{D5D26A2B-36E3-4E41-A6A1-7A21E5A3D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7778" y="5647648"/>
                <a:ext cx="576000" cy="576000"/>
              </a:xfrm>
              <a:prstGeom prst="rect">
                <a:avLst/>
              </a:prstGeom>
            </p:spPr>
          </p:pic>
          <p:sp>
            <p:nvSpPr>
              <p:cNvPr id="85" name="TextBox 84">
                <a:extLst>
                  <a:ext uri="{FF2B5EF4-FFF2-40B4-BE49-F238E27FC236}">
                    <a16:creationId xmlns:a16="http://schemas.microsoft.com/office/drawing/2014/main" id="{818AFF1D-11FF-354F-BA6D-F1BB4BFBA239}"/>
                  </a:ext>
                </a:extLst>
              </p:cNvPr>
              <p:cNvSpPr txBox="1"/>
              <p:nvPr/>
            </p:nvSpPr>
            <p:spPr>
              <a:xfrm>
                <a:off x="1128999" y="2909253"/>
                <a:ext cx="678637" cy="476862"/>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Trusted Advisor</a:t>
                </a:r>
              </a:p>
            </p:txBody>
          </p:sp>
          <p:pic>
            <p:nvPicPr>
              <p:cNvPr id="86" name="Graphic 101">
                <a:extLst>
                  <a:ext uri="{FF2B5EF4-FFF2-40B4-BE49-F238E27FC236}">
                    <a16:creationId xmlns:a16="http://schemas.microsoft.com/office/drawing/2014/main" id="{0E90ED15-BEB5-004D-8C9A-2FDC4FB604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10139" y="2320855"/>
                <a:ext cx="576000" cy="576000"/>
              </a:xfrm>
              <a:prstGeom prst="rect">
                <a:avLst/>
              </a:prstGeom>
            </p:spPr>
          </p:pic>
        </p:grpSp>
      </p:grpSp>
      <p:grpSp>
        <p:nvGrpSpPr>
          <p:cNvPr id="123" name="Group 122"/>
          <p:cNvGrpSpPr/>
          <p:nvPr/>
        </p:nvGrpSpPr>
        <p:grpSpPr>
          <a:xfrm>
            <a:off x="2120366" y="802752"/>
            <a:ext cx="3709338" cy="5715000"/>
            <a:chOff x="2120366" y="1143000"/>
            <a:chExt cx="3709338" cy="5715000"/>
          </a:xfrm>
        </p:grpSpPr>
        <p:sp>
          <p:nvSpPr>
            <p:cNvPr id="114" name="Rectangle 113"/>
            <p:cNvSpPr/>
            <p:nvPr/>
          </p:nvSpPr>
          <p:spPr>
            <a:xfrm>
              <a:off x="2120366" y="1143000"/>
              <a:ext cx="3709338" cy="5715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0E2758A-C41F-BD4C-9216-06B19B3C140D}"/>
                </a:ext>
              </a:extLst>
            </p:cNvPr>
            <p:cNvSpPr txBox="1"/>
            <p:nvPr/>
          </p:nvSpPr>
          <p:spPr>
            <a:xfrm>
              <a:off x="4012488" y="1874588"/>
              <a:ext cx="80017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IoT Device Defender</a:t>
              </a:r>
            </a:p>
          </p:txBody>
        </p:sp>
        <p:pic>
          <p:nvPicPr>
            <p:cNvPr id="33" name="Graphic 116">
              <a:extLst>
                <a:ext uri="{FF2B5EF4-FFF2-40B4-BE49-F238E27FC236}">
                  <a16:creationId xmlns:a16="http://schemas.microsoft.com/office/drawing/2014/main" id="{1BBFFEC6-9D9C-1C4C-ACAF-8342F95F5B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36305" y="1274318"/>
              <a:ext cx="582036" cy="582036"/>
            </a:xfrm>
            <a:prstGeom prst="rect">
              <a:avLst/>
            </a:prstGeom>
          </p:spPr>
        </p:pic>
        <p:sp>
          <p:nvSpPr>
            <p:cNvPr id="34" name="TextBox 33">
              <a:extLst>
                <a:ext uri="{FF2B5EF4-FFF2-40B4-BE49-F238E27FC236}">
                  <a16:creationId xmlns:a16="http://schemas.microsoft.com/office/drawing/2014/main" id="{D85D4524-C62B-E243-8FE3-0F3147DD8411}"/>
                </a:ext>
              </a:extLst>
            </p:cNvPr>
            <p:cNvSpPr txBox="1"/>
            <p:nvPr/>
          </p:nvSpPr>
          <p:spPr>
            <a:xfrm>
              <a:off x="4329643" y="5142092"/>
              <a:ext cx="523308"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KMS</a:t>
              </a:r>
            </a:p>
          </p:txBody>
        </p:sp>
        <p:pic>
          <p:nvPicPr>
            <p:cNvPr id="35" name="Graphic 118">
              <a:extLst>
                <a:ext uri="{FF2B5EF4-FFF2-40B4-BE49-F238E27FC236}">
                  <a16:creationId xmlns:a16="http://schemas.microsoft.com/office/drawing/2014/main" id="{22CAA697-2296-AB46-963F-5FBFE28DCF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2389" y="4547009"/>
              <a:ext cx="576000" cy="576000"/>
            </a:xfrm>
            <a:prstGeom prst="rect">
              <a:avLst/>
            </a:prstGeom>
          </p:spPr>
        </p:pic>
        <p:sp>
          <p:nvSpPr>
            <p:cNvPr id="36" name="TextBox 35">
              <a:extLst>
                <a:ext uri="{FF2B5EF4-FFF2-40B4-BE49-F238E27FC236}">
                  <a16:creationId xmlns:a16="http://schemas.microsoft.com/office/drawing/2014/main" id="{ABD6A417-4B3C-6A4A-81BA-F2A7204E03AC}"/>
                </a:ext>
              </a:extLst>
            </p:cNvPr>
            <p:cNvSpPr txBox="1"/>
            <p:nvPr/>
          </p:nvSpPr>
          <p:spPr>
            <a:xfrm>
              <a:off x="2857515" y="5142092"/>
              <a:ext cx="89536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IAM</a:t>
              </a:r>
            </a:p>
          </p:txBody>
        </p:sp>
        <p:pic>
          <p:nvPicPr>
            <p:cNvPr id="37" name="Graphic 120">
              <a:extLst>
                <a:ext uri="{FF2B5EF4-FFF2-40B4-BE49-F238E27FC236}">
                  <a16:creationId xmlns:a16="http://schemas.microsoft.com/office/drawing/2014/main" id="{29AAA392-437B-104C-8107-2128B6573E1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025901" y="4547009"/>
              <a:ext cx="576000" cy="576000"/>
            </a:xfrm>
            <a:prstGeom prst="rect">
              <a:avLst/>
            </a:prstGeom>
          </p:spPr>
        </p:pic>
        <p:sp>
          <p:nvSpPr>
            <p:cNvPr id="38" name="TextBox 37">
              <a:extLst>
                <a:ext uri="{FF2B5EF4-FFF2-40B4-BE49-F238E27FC236}">
                  <a16:creationId xmlns:a16="http://schemas.microsoft.com/office/drawing/2014/main" id="{CAFECB64-10F5-CA4E-A751-0662743F4831}"/>
                </a:ext>
              </a:extLst>
            </p:cNvPr>
            <p:cNvSpPr txBox="1"/>
            <p:nvPr/>
          </p:nvSpPr>
          <p:spPr>
            <a:xfrm>
              <a:off x="4950201" y="6248250"/>
              <a:ext cx="635515"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IAM Identity Center</a:t>
              </a:r>
            </a:p>
          </p:txBody>
        </p:sp>
        <p:pic>
          <p:nvPicPr>
            <p:cNvPr id="39" name="Graphic 122">
              <a:extLst>
                <a:ext uri="{FF2B5EF4-FFF2-40B4-BE49-F238E27FC236}">
                  <a16:creationId xmlns:a16="http://schemas.microsoft.com/office/drawing/2014/main" id="{9111603F-F389-9D4C-A508-7872100F6A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03140" y="5644105"/>
              <a:ext cx="576000" cy="576000"/>
            </a:xfrm>
            <a:prstGeom prst="rect">
              <a:avLst/>
            </a:prstGeom>
          </p:spPr>
        </p:pic>
        <p:sp>
          <p:nvSpPr>
            <p:cNvPr id="48" name="TextBox 47">
              <a:extLst>
                <a:ext uri="{FF2B5EF4-FFF2-40B4-BE49-F238E27FC236}">
                  <a16:creationId xmlns:a16="http://schemas.microsoft.com/office/drawing/2014/main" id="{F474F8E7-5DFA-6D4E-960D-0927C3E71F49}"/>
                </a:ext>
              </a:extLst>
            </p:cNvPr>
            <p:cNvSpPr txBox="1"/>
            <p:nvPr/>
          </p:nvSpPr>
          <p:spPr>
            <a:xfrm>
              <a:off x="3210926" y="1874588"/>
              <a:ext cx="640253"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VPC</a:t>
              </a:r>
            </a:p>
          </p:txBody>
        </p:sp>
        <p:pic>
          <p:nvPicPr>
            <p:cNvPr id="49" name="Graphic 132">
              <a:extLst>
                <a:ext uri="{FF2B5EF4-FFF2-40B4-BE49-F238E27FC236}">
                  <a16:creationId xmlns:a16="http://schemas.microsoft.com/office/drawing/2014/main" id="{F6D8CBCF-731A-3543-A9A2-D04D2E5B47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30115" y="1274317"/>
              <a:ext cx="590328" cy="590328"/>
            </a:xfrm>
            <a:prstGeom prst="rect">
              <a:avLst/>
            </a:prstGeom>
          </p:spPr>
        </p:pic>
        <p:sp>
          <p:nvSpPr>
            <p:cNvPr id="50" name="TextBox 49">
              <a:extLst>
                <a:ext uri="{FF2B5EF4-FFF2-40B4-BE49-F238E27FC236}">
                  <a16:creationId xmlns:a16="http://schemas.microsoft.com/office/drawing/2014/main" id="{5B4D7B14-6A4E-4C4F-8B62-F73FFB89CB3C}"/>
                </a:ext>
              </a:extLst>
            </p:cNvPr>
            <p:cNvSpPr txBox="1"/>
            <p:nvPr/>
          </p:nvSpPr>
          <p:spPr>
            <a:xfrm>
              <a:off x="2338904" y="6248250"/>
              <a:ext cx="633227"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WAF</a:t>
              </a:r>
            </a:p>
          </p:txBody>
        </p:sp>
        <p:pic>
          <p:nvPicPr>
            <p:cNvPr id="51" name="Graphic 134">
              <a:extLst>
                <a:ext uri="{FF2B5EF4-FFF2-40B4-BE49-F238E27FC236}">
                  <a16:creationId xmlns:a16="http://schemas.microsoft.com/office/drawing/2014/main" id="{B4ED574D-87C9-E04D-A25C-4F93890FD0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378300" y="5644105"/>
              <a:ext cx="576000" cy="576000"/>
            </a:xfrm>
            <a:prstGeom prst="rect">
              <a:avLst/>
            </a:prstGeom>
          </p:spPr>
        </p:pic>
        <p:sp>
          <p:nvSpPr>
            <p:cNvPr id="52" name="TextBox 51">
              <a:extLst>
                <a:ext uri="{FF2B5EF4-FFF2-40B4-BE49-F238E27FC236}">
                  <a16:creationId xmlns:a16="http://schemas.microsoft.com/office/drawing/2014/main" id="{BEDE0537-BB81-814F-B012-BED255BF5070}"/>
                </a:ext>
              </a:extLst>
            </p:cNvPr>
            <p:cNvSpPr txBox="1"/>
            <p:nvPr/>
          </p:nvSpPr>
          <p:spPr>
            <a:xfrm>
              <a:off x="2250685" y="5142092"/>
              <a:ext cx="762057"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Shield</a:t>
              </a:r>
            </a:p>
          </p:txBody>
        </p:sp>
        <p:pic>
          <p:nvPicPr>
            <p:cNvPr id="53" name="Graphic 136">
              <a:extLst>
                <a:ext uri="{FF2B5EF4-FFF2-40B4-BE49-F238E27FC236}">
                  <a16:creationId xmlns:a16="http://schemas.microsoft.com/office/drawing/2014/main" id="{5D4549F2-65E4-5044-BFE3-E50A963DDD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69302" y="4547010"/>
              <a:ext cx="576000" cy="576000"/>
            </a:xfrm>
            <a:prstGeom prst="rect">
              <a:avLst/>
            </a:prstGeom>
          </p:spPr>
        </p:pic>
        <p:sp>
          <p:nvSpPr>
            <p:cNvPr id="54" name="TextBox 53">
              <a:extLst>
                <a:ext uri="{FF2B5EF4-FFF2-40B4-BE49-F238E27FC236}">
                  <a16:creationId xmlns:a16="http://schemas.microsoft.com/office/drawing/2014/main" id="{D9E8FD76-4819-2A4F-84F1-A6F40386CF88}"/>
                </a:ext>
              </a:extLst>
            </p:cNvPr>
            <p:cNvSpPr txBox="1"/>
            <p:nvPr/>
          </p:nvSpPr>
          <p:spPr>
            <a:xfrm>
              <a:off x="3515967" y="5142092"/>
              <a:ext cx="826228"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Secrets Manager</a:t>
              </a:r>
            </a:p>
          </p:txBody>
        </p:sp>
        <p:pic>
          <p:nvPicPr>
            <p:cNvPr id="55" name="Graphic 138">
              <a:extLst>
                <a:ext uri="{FF2B5EF4-FFF2-40B4-BE49-F238E27FC236}">
                  <a16:creationId xmlns:a16="http://schemas.microsoft.com/office/drawing/2014/main" id="{10F5CEFC-8E0D-9A4C-83D8-1DB03534C03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84145" y="4547009"/>
              <a:ext cx="576000" cy="576000"/>
            </a:xfrm>
            <a:prstGeom prst="rect">
              <a:avLst/>
            </a:prstGeom>
          </p:spPr>
        </p:pic>
        <p:sp>
          <p:nvSpPr>
            <p:cNvPr id="56" name="TextBox 55">
              <a:extLst>
                <a:ext uri="{FF2B5EF4-FFF2-40B4-BE49-F238E27FC236}">
                  <a16:creationId xmlns:a16="http://schemas.microsoft.com/office/drawing/2014/main" id="{6845E9D7-6F35-AF4D-A3B2-CD3144A26DBB}"/>
                </a:ext>
              </a:extLst>
            </p:cNvPr>
            <p:cNvSpPr txBox="1"/>
            <p:nvPr/>
          </p:nvSpPr>
          <p:spPr>
            <a:xfrm>
              <a:off x="2945170" y="6248250"/>
              <a:ext cx="683497" cy="46166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Firewall Manager</a:t>
              </a:r>
            </a:p>
          </p:txBody>
        </p:sp>
        <p:pic>
          <p:nvPicPr>
            <p:cNvPr id="57" name="Graphic 140">
              <a:extLst>
                <a:ext uri="{FF2B5EF4-FFF2-40B4-BE49-F238E27FC236}">
                  <a16:creationId xmlns:a16="http://schemas.microsoft.com/office/drawing/2014/main" id="{FC738B6F-18BD-B04A-9BAC-DEBC81B297D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37530" y="5644105"/>
              <a:ext cx="576000" cy="576000"/>
            </a:xfrm>
            <a:prstGeom prst="rect">
              <a:avLst/>
            </a:prstGeom>
          </p:spPr>
        </p:pic>
        <p:sp>
          <p:nvSpPr>
            <p:cNvPr id="65" name="TextBox 64">
              <a:extLst>
                <a:ext uri="{FF2B5EF4-FFF2-40B4-BE49-F238E27FC236}">
                  <a16:creationId xmlns:a16="http://schemas.microsoft.com/office/drawing/2014/main" id="{99E414AF-89AC-3C4F-AD63-2DFC96C773B2}"/>
                </a:ext>
              </a:extLst>
            </p:cNvPr>
            <p:cNvSpPr txBox="1"/>
            <p:nvPr/>
          </p:nvSpPr>
          <p:spPr>
            <a:xfrm>
              <a:off x="3173312" y="2914611"/>
              <a:ext cx="647840"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endParaRPr kumimoji="0" lang="he-IL"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Direct Connect</a:t>
              </a:r>
            </a:p>
          </p:txBody>
        </p:sp>
        <p:pic>
          <p:nvPicPr>
            <p:cNvPr id="66" name="Graphic 71">
              <a:extLst>
                <a:ext uri="{FF2B5EF4-FFF2-40B4-BE49-F238E27FC236}">
                  <a16:creationId xmlns:a16="http://schemas.microsoft.com/office/drawing/2014/main" id="{A4A7265C-8DA2-DA4C-8AE0-7F091E8591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229474" y="2332641"/>
              <a:ext cx="564543" cy="564543"/>
            </a:xfrm>
            <a:prstGeom prst="rect">
              <a:avLst/>
            </a:prstGeom>
          </p:spPr>
        </p:pic>
        <p:sp>
          <p:nvSpPr>
            <p:cNvPr id="67" name="TextBox 66">
              <a:extLst>
                <a:ext uri="{FF2B5EF4-FFF2-40B4-BE49-F238E27FC236}">
                  <a16:creationId xmlns:a16="http://schemas.microsoft.com/office/drawing/2014/main" id="{ECF3BAC8-3355-D749-ACBB-8A590BB02446}"/>
                </a:ext>
              </a:extLst>
            </p:cNvPr>
            <p:cNvSpPr txBox="1"/>
            <p:nvPr/>
          </p:nvSpPr>
          <p:spPr>
            <a:xfrm>
              <a:off x="2246342" y="1874588"/>
              <a:ext cx="816830"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Transit Gateway </a:t>
              </a:r>
            </a:p>
          </p:txBody>
        </p:sp>
        <p:pic>
          <p:nvPicPr>
            <p:cNvPr id="68" name="Graphic 73">
              <a:extLst>
                <a:ext uri="{FF2B5EF4-FFF2-40B4-BE49-F238E27FC236}">
                  <a16:creationId xmlns:a16="http://schemas.microsoft.com/office/drawing/2014/main" id="{8FBA0A14-9DEC-8541-A904-A8E33E67820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375813" y="1274318"/>
              <a:ext cx="592895" cy="592895"/>
            </a:xfrm>
            <a:prstGeom prst="rect">
              <a:avLst/>
            </a:prstGeom>
          </p:spPr>
        </p:pic>
        <p:sp>
          <p:nvSpPr>
            <p:cNvPr id="69" name="TextBox 68">
              <a:extLst>
                <a:ext uri="{FF2B5EF4-FFF2-40B4-BE49-F238E27FC236}">
                  <a16:creationId xmlns:a16="http://schemas.microsoft.com/office/drawing/2014/main" id="{EEC52CB8-A7C4-4F4A-BD76-FA9B6EEAE20A}"/>
                </a:ext>
              </a:extLst>
            </p:cNvPr>
            <p:cNvSpPr txBox="1"/>
            <p:nvPr/>
          </p:nvSpPr>
          <p:spPr>
            <a:xfrm>
              <a:off x="2293084" y="2914611"/>
              <a:ext cx="780608"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VPC </a:t>
              </a:r>
              <a:r>
                <a:rPr kumimoji="0" lang="en-US" sz="800" b="0" i="0" u="none" strike="noStrike" kern="1200" cap="none" spc="0" normalizeH="0" baseline="0" noProof="0" dirty="0" err="1">
                  <a:ln>
                    <a:noFill/>
                  </a:ln>
                  <a:solidFill>
                    <a:srgbClr val="000000"/>
                  </a:solidFill>
                  <a:effectLst/>
                  <a:uLnTx/>
                  <a:uFillTx/>
                  <a:latin typeface="Arial"/>
                  <a:ea typeface="+mn-ea"/>
                  <a:cs typeface="+mn-cs"/>
                </a:rPr>
                <a:t>PrivateLink</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0" name="Graphic 75">
              <a:extLst>
                <a:ext uri="{FF2B5EF4-FFF2-40B4-BE49-F238E27FC236}">
                  <a16:creationId xmlns:a16="http://schemas.microsoft.com/office/drawing/2014/main" id="{6125B503-2EF2-9B40-93FE-8BD9DB4E1C1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83703" y="2332641"/>
              <a:ext cx="569724" cy="569724"/>
            </a:xfrm>
            <a:prstGeom prst="rect">
              <a:avLst/>
            </a:prstGeom>
          </p:spPr>
        </p:pic>
        <p:sp>
          <p:nvSpPr>
            <p:cNvPr id="73" name="TextBox 72">
              <a:extLst>
                <a:ext uri="{FF2B5EF4-FFF2-40B4-BE49-F238E27FC236}">
                  <a16:creationId xmlns:a16="http://schemas.microsoft.com/office/drawing/2014/main" id="{AA9158A8-7B13-5345-9861-872FABE45BE6}"/>
                </a:ext>
              </a:extLst>
            </p:cNvPr>
            <p:cNvSpPr txBox="1"/>
            <p:nvPr/>
          </p:nvSpPr>
          <p:spPr>
            <a:xfrm>
              <a:off x="4952849" y="1874588"/>
              <a:ext cx="68849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 Directory</a:t>
              </a:r>
            </a:p>
          </p:txBody>
        </p:sp>
        <p:pic>
          <p:nvPicPr>
            <p:cNvPr id="74" name="Graphic 79">
              <a:extLst>
                <a:ext uri="{FF2B5EF4-FFF2-40B4-BE49-F238E27FC236}">
                  <a16:creationId xmlns:a16="http://schemas.microsoft.com/office/drawing/2014/main" id="{A313A8CE-136D-1644-A96F-2C22ABB65B6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000023" y="1274317"/>
              <a:ext cx="587880" cy="587880"/>
            </a:xfrm>
            <a:prstGeom prst="rect">
              <a:avLst/>
            </a:prstGeom>
          </p:spPr>
        </p:pic>
        <p:sp>
          <p:nvSpPr>
            <p:cNvPr id="75" name="TextBox 74">
              <a:extLst>
                <a:ext uri="{FF2B5EF4-FFF2-40B4-BE49-F238E27FC236}">
                  <a16:creationId xmlns:a16="http://schemas.microsoft.com/office/drawing/2014/main" id="{90F4F683-4522-6543-B139-0FD2DE35654F}"/>
                </a:ext>
              </a:extLst>
            </p:cNvPr>
            <p:cNvSpPr txBox="1"/>
            <p:nvPr/>
          </p:nvSpPr>
          <p:spPr>
            <a:xfrm>
              <a:off x="4231738" y="6248250"/>
              <a:ext cx="771496"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r>
                <a:rPr kumimoji="0" lang="en-US" sz="800" b="0" i="0" u="none" strike="noStrike" kern="1200" cap="none" spc="0" normalizeH="0" baseline="0" noProof="0" dirty="0" err="1">
                  <a:ln>
                    <a:noFill/>
                  </a:ln>
                  <a:solidFill>
                    <a:srgbClr val="000000"/>
                  </a:solidFill>
                  <a:effectLst/>
                  <a:uLnTx/>
                  <a:uFillTx/>
                  <a:latin typeface="Arial"/>
                  <a:ea typeface="+mn-ea"/>
                  <a:cs typeface="+mn-cs"/>
                </a:rPr>
                <a:t>CloudHSM</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Graphic 81">
              <a:extLst>
                <a:ext uri="{FF2B5EF4-FFF2-40B4-BE49-F238E27FC236}">
                  <a16:creationId xmlns:a16="http://schemas.microsoft.com/office/drawing/2014/main" id="{83DEF15C-EFE0-D440-8ED4-CF11C92CD2D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347261" y="5644105"/>
              <a:ext cx="576000" cy="576000"/>
            </a:xfrm>
            <a:prstGeom prst="rect">
              <a:avLst/>
            </a:prstGeom>
          </p:spPr>
        </p:pic>
        <p:sp>
          <p:nvSpPr>
            <p:cNvPr id="77" name="TextBox 76">
              <a:extLst>
                <a:ext uri="{FF2B5EF4-FFF2-40B4-BE49-F238E27FC236}">
                  <a16:creationId xmlns:a16="http://schemas.microsoft.com/office/drawing/2014/main" id="{7510E2B4-80C0-EC4D-914E-506A2ECD9EA5}"/>
                </a:ext>
              </a:extLst>
            </p:cNvPr>
            <p:cNvSpPr txBox="1"/>
            <p:nvPr/>
          </p:nvSpPr>
          <p:spPr>
            <a:xfrm>
              <a:off x="3576106" y="6248250"/>
              <a:ext cx="756441"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Certificate Manager</a:t>
              </a:r>
            </a:p>
          </p:txBody>
        </p:sp>
        <p:pic>
          <p:nvPicPr>
            <p:cNvPr id="78" name="Graphic 83">
              <a:extLst>
                <a:ext uri="{FF2B5EF4-FFF2-40B4-BE49-F238E27FC236}">
                  <a16:creationId xmlns:a16="http://schemas.microsoft.com/office/drawing/2014/main" id="{B501A455-8DB0-F040-A83E-F434DBC5212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696761" y="5644105"/>
              <a:ext cx="576000" cy="576000"/>
            </a:xfrm>
            <a:prstGeom prst="rect">
              <a:avLst/>
            </a:prstGeom>
          </p:spPr>
        </p:pic>
        <p:pic>
          <p:nvPicPr>
            <p:cNvPr id="87" name="Graphic 106">
              <a:extLst>
                <a:ext uri="{FF2B5EF4-FFF2-40B4-BE49-F238E27FC236}">
                  <a16:creationId xmlns:a16="http://schemas.microsoft.com/office/drawing/2014/main" id="{8D04D5C3-A12B-C94C-823C-FBA049FEF00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24644" y="2332641"/>
              <a:ext cx="567917" cy="567917"/>
            </a:xfrm>
            <a:prstGeom prst="rect">
              <a:avLst/>
            </a:prstGeom>
          </p:spPr>
        </p:pic>
        <p:sp>
          <p:nvSpPr>
            <p:cNvPr id="88" name="TextBox 87">
              <a:extLst>
                <a:ext uri="{FF2B5EF4-FFF2-40B4-BE49-F238E27FC236}">
                  <a16:creationId xmlns:a16="http://schemas.microsoft.com/office/drawing/2014/main" id="{FCBE8BFA-15FF-6348-9F15-2F1AC62560A4}"/>
                </a:ext>
              </a:extLst>
            </p:cNvPr>
            <p:cNvSpPr txBox="1"/>
            <p:nvPr/>
          </p:nvSpPr>
          <p:spPr>
            <a:xfrm>
              <a:off x="4030302" y="2914611"/>
              <a:ext cx="759279"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Resource Access manager</a:t>
              </a:r>
            </a:p>
          </p:txBody>
        </p:sp>
        <p:sp>
          <p:nvSpPr>
            <p:cNvPr id="89" name="TextBox 88">
              <a:extLst>
                <a:ext uri="{FF2B5EF4-FFF2-40B4-BE49-F238E27FC236}">
                  <a16:creationId xmlns:a16="http://schemas.microsoft.com/office/drawing/2014/main" id="{B45F7A59-6F99-B34C-83AF-E1CDDA629F68}"/>
                </a:ext>
              </a:extLst>
            </p:cNvPr>
            <p:cNvSpPr txBox="1"/>
            <p:nvPr/>
          </p:nvSpPr>
          <p:spPr>
            <a:xfrm>
              <a:off x="4978650" y="2914611"/>
              <a:ext cx="673013" cy="46166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Directory Service</a:t>
              </a:r>
            </a:p>
          </p:txBody>
        </p:sp>
        <p:pic>
          <p:nvPicPr>
            <p:cNvPr id="90" name="Graphic 147">
              <a:extLst>
                <a:ext uri="{FF2B5EF4-FFF2-40B4-BE49-F238E27FC236}">
                  <a16:creationId xmlns:a16="http://schemas.microsoft.com/office/drawing/2014/main" id="{BD2BF4F1-4D5D-A14D-BD5C-7BCD7200434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992631" y="2332641"/>
              <a:ext cx="573615" cy="573615"/>
            </a:xfrm>
            <a:prstGeom prst="rect">
              <a:avLst/>
            </a:prstGeom>
          </p:spPr>
        </p:pic>
        <p:sp>
          <p:nvSpPr>
            <p:cNvPr id="91" name="TextBox 90">
              <a:extLst>
                <a:ext uri="{FF2B5EF4-FFF2-40B4-BE49-F238E27FC236}">
                  <a16:creationId xmlns:a16="http://schemas.microsoft.com/office/drawing/2014/main" id="{DC84C98E-0B04-6142-AC5D-26B00A4F1DC7}"/>
                </a:ext>
              </a:extLst>
            </p:cNvPr>
            <p:cNvSpPr txBox="1"/>
            <p:nvPr/>
          </p:nvSpPr>
          <p:spPr>
            <a:xfrm>
              <a:off x="4902772" y="5142092"/>
              <a:ext cx="762339"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Cognito</a:t>
              </a:r>
            </a:p>
          </p:txBody>
        </p:sp>
        <p:pic>
          <p:nvPicPr>
            <p:cNvPr id="92" name="Graphic 149">
              <a:extLst>
                <a:ext uri="{FF2B5EF4-FFF2-40B4-BE49-F238E27FC236}">
                  <a16:creationId xmlns:a16="http://schemas.microsoft.com/office/drawing/2014/main" id="{D124CC4D-5B7A-214D-9137-C032FCBC9CD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00635" y="4547010"/>
              <a:ext cx="576000" cy="576000"/>
            </a:xfrm>
            <a:prstGeom prst="rect">
              <a:avLst/>
            </a:prstGeom>
          </p:spPr>
        </p:pic>
      </p:grpSp>
      <p:grpSp>
        <p:nvGrpSpPr>
          <p:cNvPr id="125" name="Group 124"/>
          <p:cNvGrpSpPr/>
          <p:nvPr/>
        </p:nvGrpSpPr>
        <p:grpSpPr>
          <a:xfrm>
            <a:off x="5829705" y="802752"/>
            <a:ext cx="1665934" cy="5715000"/>
            <a:chOff x="5829705" y="1143000"/>
            <a:chExt cx="1665934" cy="5715000"/>
          </a:xfrm>
        </p:grpSpPr>
        <p:sp>
          <p:nvSpPr>
            <p:cNvPr id="115" name="Rectangle 114"/>
            <p:cNvSpPr/>
            <p:nvPr/>
          </p:nvSpPr>
          <p:spPr>
            <a:xfrm>
              <a:off x="5829705" y="1143000"/>
              <a:ext cx="1665934" cy="5715000"/>
            </a:xfrm>
            <a:prstGeom prst="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BD7765-2AA2-2346-A4B8-A55D389C7916}"/>
                </a:ext>
              </a:extLst>
            </p:cNvPr>
            <p:cNvSpPr txBox="1"/>
            <p:nvPr/>
          </p:nvSpPr>
          <p:spPr>
            <a:xfrm>
              <a:off x="6244312" y="2923700"/>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Inspector</a:t>
              </a:r>
            </a:p>
          </p:txBody>
        </p:sp>
        <p:pic>
          <p:nvPicPr>
            <p:cNvPr id="25" name="Graphic 108">
              <a:extLst>
                <a:ext uri="{FF2B5EF4-FFF2-40B4-BE49-F238E27FC236}">
                  <a16:creationId xmlns:a16="http://schemas.microsoft.com/office/drawing/2014/main" id="{0DB61091-ABDB-954D-8474-2C03417CF40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356838" y="2335763"/>
              <a:ext cx="576000" cy="576000"/>
            </a:xfrm>
            <a:prstGeom prst="rect">
              <a:avLst/>
            </a:prstGeom>
          </p:spPr>
        </p:pic>
        <p:sp>
          <p:nvSpPr>
            <p:cNvPr id="26" name="TextBox 25">
              <a:extLst>
                <a:ext uri="{FF2B5EF4-FFF2-40B4-BE49-F238E27FC236}">
                  <a16:creationId xmlns:a16="http://schemas.microsoft.com/office/drawing/2014/main" id="{484C8213-ED36-B246-9B5F-B6C26E5D4BA5}"/>
                </a:ext>
              </a:extLst>
            </p:cNvPr>
            <p:cNvSpPr txBox="1"/>
            <p:nvPr/>
          </p:nvSpPr>
          <p:spPr>
            <a:xfrm>
              <a:off x="6285887" y="5147225"/>
              <a:ext cx="742381"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Macie</a:t>
              </a:r>
            </a:p>
          </p:txBody>
        </p:sp>
        <p:pic>
          <p:nvPicPr>
            <p:cNvPr id="27" name="Graphic 110">
              <a:extLst>
                <a:ext uri="{FF2B5EF4-FFF2-40B4-BE49-F238E27FC236}">
                  <a16:creationId xmlns:a16="http://schemas.microsoft.com/office/drawing/2014/main" id="{F858B473-14F7-4C4B-A114-FACFB720E42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64662" y="4559287"/>
              <a:ext cx="576000" cy="576000"/>
            </a:xfrm>
            <a:prstGeom prst="rect">
              <a:avLst/>
            </a:prstGeom>
          </p:spPr>
        </p:pic>
        <p:sp>
          <p:nvSpPr>
            <p:cNvPr id="28" name="TextBox 27">
              <a:extLst>
                <a:ext uri="{FF2B5EF4-FFF2-40B4-BE49-F238E27FC236}">
                  <a16:creationId xmlns:a16="http://schemas.microsoft.com/office/drawing/2014/main" id="{9A3AA445-4DA8-5041-89B6-84E1A7E1197C}"/>
                </a:ext>
              </a:extLst>
            </p:cNvPr>
            <p:cNvSpPr txBox="1"/>
            <p:nvPr/>
          </p:nvSpPr>
          <p:spPr>
            <a:xfrm>
              <a:off x="6226467" y="1855646"/>
              <a:ext cx="82139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GuardDuty</a:t>
              </a:r>
            </a:p>
          </p:txBody>
        </p:sp>
        <p:pic>
          <p:nvPicPr>
            <p:cNvPr id="29" name="Graphic 112">
              <a:extLst>
                <a:ext uri="{FF2B5EF4-FFF2-40B4-BE49-F238E27FC236}">
                  <a16:creationId xmlns:a16="http://schemas.microsoft.com/office/drawing/2014/main" id="{21BAD5BD-9C78-294E-8847-483372C4310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63652" y="1271147"/>
              <a:ext cx="576000" cy="576000"/>
            </a:xfrm>
            <a:prstGeom prst="rect">
              <a:avLst/>
            </a:prstGeom>
          </p:spPr>
        </p:pic>
        <p:sp>
          <p:nvSpPr>
            <p:cNvPr id="95" name="TextBox 94">
              <a:extLst>
                <a:ext uri="{FF2B5EF4-FFF2-40B4-BE49-F238E27FC236}">
                  <a16:creationId xmlns:a16="http://schemas.microsoft.com/office/drawing/2014/main" id="{DD3CC9F8-B5DA-A840-A6E1-A79DB6024B7E}"/>
                </a:ext>
              </a:extLst>
            </p:cNvPr>
            <p:cNvSpPr txBox="1"/>
            <p:nvPr/>
          </p:nvSpPr>
          <p:spPr>
            <a:xfrm>
              <a:off x="6227555" y="6224668"/>
              <a:ext cx="86416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Security Hub </a:t>
              </a:r>
            </a:p>
          </p:txBody>
        </p:sp>
        <p:pic>
          <p:nvPicPr>
            <p:cNvPr id="96" name="Graphic 103">
              <a:extLst>
                <a:ext uri="{FF2B5EF4-FFF2-40B4-BE49-F238E27FC236}">
                  <a16:creationId xmlns:a16="http://schemas.microsoft.com/office/drawing/2014/main" id="{0F432F9B-97AB-974C-9220-DBC344746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804" y="5644105"/>
              <a:ext cx="576000" cy="576000"/>
            </a:xfrm>
            <a:prstGeom prst="rect">
              <a:avLst/>
            </a:prstGeom>
          </p:spPr>
        </p:pic>
      </p:grpSp>
      <p:grpSp>
        <p:nvGrpSpPr>
          <p:cNvPr id="129" name="Group 128"/>
          <p:cNvGrpSpPr/>
          <p:nvPr/>
        </p:nvGrpSpPr>
        <p:grpSpPr>
          <a:xfrm>
            <a:off x="10021284" y="802752"/>
            <a:ext cx="1972130" cy="5715000"/>
            <a:chOff x="10021284" y="1143000"/>
            <a:chExt cx="1972130" cy="5715000"/>
          </a:xfrm>
        </p:grpSpPr>
        <p:sp>
          <p:nvSpPr>
            <p:cNvPr id="117" name="Rectangle 116"/>
            <p:cNvSpPr/>
            <p:nvPr/>
          </p:nvSpPr>
          <p:spPr>
            <a:xfrm>
              <a:off x="10021284" y="1143000"/>
              <a:ext cx="1972130" cy="57150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EE205EB-3302-F14D-AD9E-A7FF141E966E}"/>
                </a:ext>
              </a:extLst>
            </p:cNvPr>
            <p:cNvSpPr txBox="1"/>
            <p:nvPr/>
          </p:nvSpPr>
          <p:spPr>
            <a:xfrm>
              <a:off x="10049702" y="6229616"/>
              <a:ext cx="738208" cy="220510"/>
            </a:xfrm>
            <a:prstGeom prst="rect">
              <a:avLst/>
            </a:prstGeom>
            <a:noFill/>
          </p:spPr>
          <p:txBody>
            <a:bodyPr wrap="square" rtlCol="0">
              <a:spAutoFit/>
            </a:bodyPr>
            <a:lstStyle>
              <a:defPPr>
                <a:defRPr lang="en-US"/>
              </a:defPPr>
              <a:lvl1pPr algn="ctr">
                <a:defRPr sz="1000"/>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Snapshot</a:t>
              </a:r>
            </a:p>
          </p:txBody>
        </p:sp>
        <p:pic>
          <p:nvPicPr>
            <p:cNvPr id="41" name="Graphic 124">
              <a:extLst>
                <a:ext uri="{FF2B5EF4-FFF2-40B4-BE49-F238E27FC236}">
                  <a16:creationId xmlns:a16="http://schemas.microsoft.com/office/drawing/2014/main" id="{3881F653-C6F7-F84A-BEB5-21EC64E8EFA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152326" y="5675727"/>
              <a:ext cx="580295" cy="580295"/>
            </a:xfrm>
            <a:prstGeom prst="rect">
              <a:avLst/>
            </a:prstGeom>
          </p:spPr>
        </p:pic>
        <p:pic>
          <p:nvPicPr>
            <p:cNvPr id="42" name="Graphic 125">
              <a:extLst>
                <a:ext uri="{FF2B5EF4-FFF2-40B4-BE49-F238E27FC236}">
                  <a16:creationId xmlns:a16="http://schemas.microsoft.com/office/drawing/2014/main" id="{A260EF80-9D82-514E-AA02-51726E60615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370906" y="5675726"/>
              <a:ext cx="568917" cy="568917"/>
            </a:xfrm>
            <a:prstGeom prst="rect">
              <a:avLst/>
            </a:prstGeom>
          </p:spPr>
        </p:pic>
        <p:sp>
          <p:nvSpPr>
            <p:cNvPr id="43" name="TextBox 42">
              <a:extLst>
                <a:ext uri="{FF2B5EF4-FFF2-40B4-BE49-F238E27FC236}">
                  <a16:creationId xmlns:a16="http://schemas.microsoft.com/office/drawing/2014/main" id="{57C0AC6A-F6A3-9D4B-AF2C-BBA66453258B}"/>
                </a:ext>
              </a:extLst>
            </p:cNvPr>
            <p:cNvSpPr txBox="1"/>
            <p:nvPr/>
          </p:nvSpPr>
          <p:spPr>
            <a:xfrm>
              <a:off x="11384321" y="6222875"/>
              <a:ext cx="555502" cy="22051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Archive</a:t>
              </a:r>
            </a:p>
          </p:txBody>
        </p:sp>
        <p:pic>
          <p:nvPicPr>
            <p:cNvPr id="93" name="Graphic 150">
              <a:extLst>
                <a:ext uri="{FF2B5EF4-FFF2-40B4-BE49-F238E27FC236}">
                  <a16:creationId xmlns:a16="http://schemas.microsoft.com/office/drawing/2014/main" id="{0BB23019-1EAE-AE4D-81F5-C0B44206EAF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0725161" y="4748689"/>
              <a:ext cx="611497" cy="611497"/>
            </a:xfrm>
            <a:prstGeom prst="rect">
              <a:avLst/>
            </a:prstGeom>
          </p:spPr>
        </p:pic>
        <p:sp>
          <p:nvSpPr>
            <p:cNvPr id="94" name="TextBox 93">
              <a:extLst>
                <a:ext uri="{FF2B5EF4-FFF2-40B4-BE49-F238E27FC236}">
                  <a16:creationId xmlns:a16="http://schemas.microsoft.com/office/drawing/2014/main" id="{2B8E91C6-F0F5-B74E-9EFD-FE7D7FAF86A3}"/>
                </a:ext>
              </a:extLst>
            </p:cNvPr>
            <p:cNvSpPr txBox="1"/>
            <p:nvPr/>
          </p:nvSpPr>
          <p:spPr>
            <a:xfrm>
              <a:off x="10475463" y="5326081"/>
              <a:ext cx="1114437" cy="348685"/>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S3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Glacier</a:t>
              </a:r>
            </a:p>
          </p:txBody>
        </p:sp>
        <p:sp>
          <p:nvSpPr>
            <p:cNvPr id="99" name="TextBox 98">
              <a:extLst>
                <a:ext uri="{FF2B5EF4-FFF2-40B4-BE49-F238E27FC236}">
                  <a16:creationId xmlns:a16="http://schemas.microsoft.com/office/drawing/2014/main" id="{DB02A111-8634-E14F-9190-1FC12795192E}"/>
                </a:ext>
              </a:extLst>
            </p:cNvPr>
            <p:cNvSpPr txBox="1"/>
            <p:nvPr/>
          </p:nvSpPr>
          <p:spPr>
            <a:xfrm>
              <a:off x="10353599" y="2945868"/>
              <a:ext cx="1231285" cy="220510"/>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AWS CloudFormation</a:t>
              </a:r>
            </a:p>
          </p:txBody>
        </p:sp>
        <p:pic>
          <p:nvPicPr>
            <p:cNvPr id="100" name="Graphic 142">
              <a:extLst>
                <a:ext uri="{FF2B5EF4-FFF2-40B4-BE49-F238E27FC236}">
                  <a16:creationId xmlns:a16="http://schemas.microsoft.com/office/drawing/2014/main" id="{08C68895-33CB-BB4D-8786-76A6F7A277C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0678269" y="2335026"/>
              <a:ext cx="604101" cy="604101"/>
            </a:xfrm>
            <a:prstGeom prst="rect">
              <a:avLst/>
            </a:prstGeom>
          </p:spPr>
        </p:pic>
        <p:sp>
          <p:nvSpPr>
            <p:cNvPr id="101" name="TextBox 100">
              <a:extLst>
                <a:ext uri="{FF2B5EF4-FFF2-40B4-BE49-F238E27FC236}">
                  <a16:creationId xmlns:a16="http://schemas.microsoft.com/office/drawing/2014/main" id="{92520914-4104-0D49-A0BC-CF1419EE5A6D}"/>
                </a:ext>
              </a:extLst>
            </p:cNvPr>
            <p:cNvSpPr txBox="1"/>
            <p:nvPr/>
          </p:nvSpPr>
          <p:spPr>
            <a:xfrm>
              <a:off x="10625425" y="1882786"/>
              <a:ext cx="727965" cy="338554"/>
            </a:xfrm>
            <a:prstGeom prst="rect">
              <a:avLst/>
            </a:prstGeom>
            <a:noFill/>
          </p:spPr>
          <p:txBody>
            <a:bodyPr wrap="square" rtlCol="0">
              <a:spAutoFit/>
            </a:bodyPr>
            <a:lstStyle>
              <a:defPPr>
                <a:defRPr lang="en-US"/>
              </a:defPPr>
              <a:lvl1pPr algn="ctr">
                <a:defRPr sz="600">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a:ea typeface="+mn-ea"/>
                  <a:cs typeface="+mn-cs"/>
                </a:rPr>
                <a:t>OpsWorks</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2" name="Graphic 144">
              <a:extLst>
                <a:ext uri="{FF2B5EF4-FFF2-40B4-BE49-F238E27FC236}">
                  <a16:creationId xmlns:a16="http://schemas.microsoft.com/office/drawing/2014/main" id="{0B4D324B-A59A-AF4E-873E-B0697D9630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703603" y="1272950"/>
              <a:ext cx="603909" cy="603909"/>
            </a:xfrm>
            <a:prstGeom prst="rect">
              <a:avLst/>
            </a:prstGeom>
          </p:spPr>
        </p:pic>
      </p:grpSp>
      <p:grpSp>
        <p:nvGrpSpPr>
          <p:cNvPr id="131" name="Group 130"/>
          <p:cNvGrpSpPr/>
          <p:nvPr/>
        </p:nvGrpSpPr>
        <p:grpSpPr>
          <a:xfrm>
            <a:off x="7552801" y="3974455"/>
            <a:ext cx="2411320" cy="2483943"/>
            <a:chOff x="7599659" y="4314703"/>
            <a:chExt cx="2411320" cy="2483943"/>
          </a:xfrm>
        </p:grpSpPr>
        <p:sp>
          <p:nvSpPr>
            <p:cNvPr id="9" name="Rectangle 8">
              <a:extLst>
                <a:ext uri="{FF2B5EF4-FFF2-40B4-BE49-F238E27FC236}">
                  <a16:creationId xmlns:a16="http://schemas.microsoft.com/office/drawing/2014/main" id="{55DDC487-A738-3C45-9670-701FA80196EB}"/>
                </a:ext>
              </a:extLst>
            </p:cNvPr>
            <p:cNvSpPr/>
            <p:nvPr/>
          </p:nvSpPr>
          <p:spPr>
            <a:xfrm>
              <a:off x="8110247" y="4314703"/>
              <a:ext cx="1199048" cy="34503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w="0"/>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Investigate</a:t>
              </a:r>
            </a:p>
          </p:txBody>
        </p:sp>
        <p:sp>
          <p:nvSpPr>
            <p:cNvPr id="44" name="TextBox 43">
              <a:extLst>
                <a:ext uri="{FF2B5EF4-FFF2-40B4-BE49-F238E27FC236}">
                  <a16:creationId xmlns:a16="http://schemas.microsoft.com/office/drawing/2014/main" id="{9D45A60D-72F1-0C4F-8390-68374DB7C5A0}"/>
                </a:ext>
              </a:extLst>
            </p:cNvPr>
            <p:cNvSpPr txBox="1"/>
            <p:nvPr/>
          </p:nvSpPr>
          <p:spPr>
            <a:xfrm>
              <a:off x="9229928" y="5328710"/>
              <a:ext cx="7810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AWS CloudTrail</a:t>
              </a:r>
            </a:p>
          </p:txBody>
        </p:sp>
        <p:pic>
          <p:nvPicPr>
            <p:cNvPr id="45" name="Graphic 128">
              <a:extLst>
                <a:ext uri="{FF2B5EF4-FFF2-40B4-BE49-F238E27FC236}">
                  <a16:creationId xmlns:a16="http://schemas.microsoft.com/office/drawing/2014/main" id="{A4A486AA-0710-3649-AC68-D9DDFBBF8BB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330009" y="4747695"/>
              <a:ext cx="576000" cy="576000"/>
            </a:xfrm>
            <a:prstGeom prst="rect">
              <a:avLst/>
            </a:prstGeom>
          </p:spPr>
        </p:pic>
        <p:sp>
          <p:nvSpPr>
            <p:cNvPr id="46" name="TextBox 45">
              <a:extLst>
                <a:ext uri="{FF2B5EF4-FFF2-40B4-BE49-F238E27FC236}">
                  <a16:creationId xmlns:a16="http://schemas.microsoft.com/office/drawing/2014/main" id="{5799B776-1B54-BC45-A684-8CAFDB09568A}"/>
                </a:ext>
              </a:extLst>
            </p:cNvPr>
            <p:cNvSpPr txBox="1"/>
            <p:nvPr/>
          </p:nvSpPr>
          <p:spPr>
            <a:xfrm>
              <a:off x="8390852" y="5328710"/>
              <a:ext cx="844851"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CloudWatch</a:t>
              </a:r>
            </a:p>
          </p:txBody>
        </p:sp>
        <p:pic>
          <p:nvPicPr>
            <p:cNvPr id="47" name="Graphic 130">
              <a:extLst>
                <a:ext uri="{FF2B5EF4-FFF2-40B4-BE49-F238E27FC236}">
                  <a16:creationId xmlns:a16="http://schemas.microsoft.com/office/drawing/2014/main" id="{D827DD31-599A-D541-A615-62C23A970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504" y="4750511"/>
              <a:ext cx="576000" cy="576000"/>
            </a:xfrm>
            <a:prstGeom prst="rect">
              <a:avLst/>
            </a:prstGeom>
          </p:spPr>
        </p:pic>
        <p:sp>
          <p:nvSpPr>
            <p:cNvPr id="61" name="TextBox 60">
              <a:extLst>
                <a:ext uri="{FF2B5EF4-FFF2-40B4-BE49-F238E27FC236}">
                  <a16:creationId xmlns:a16="http://schemas.microsoft.com/office/drawing/2014/main" id="{3D2D9123-6DF8-3241-9E79-1F2C9AABD505}"/>
                </a:ext>
              </a:extLst>
            </p:cNvPr>
            <p:cNvSpPr txBox="1"/>
            <p:nvPr/>
          </p:nvSpPr>
          <p:spPr>
            <a:xfrm>
              <a:off x="8268283" y="6449961"/>
              <a:ext cx="986049"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Personal Health Dashboard</a:t>
              </a:r>
            </a:p>
          </p:txBody>
        </p:sp>
        <p:pic>
          <p:nvPicPr>
            <p:cNvPr id="62" name="Graphic 65">
              <a:extLst>
                <a:ext uri="{FF2B5EF4-FFF2-40B4-BE49-F238E27FC236}">
                  <a16:creationId xmlns:a16="http://schemas.microsoft.com/office/drawing/2014/main" id="{D88CDFE5-C723-DE47-AB61-179AC7B627C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497522" y="5867386"/>
              <a:ext cx="576000" cy="576000"/>
            </a:xfrm>
            <a:prstGeom prst="rect">
              <a:avLst/>
            </a:prstGeom>
          </p:spPr>
        </p:pic>
        <p:sp>
          <p:nvSpPr>
            <p:cNvPr id="63" name="TextBox 62">
              <a:extLst>
                <a:ext uri="{FF2B5EF4-FFF2-40B4-BE49-F238E27FC236}">
                  <a16:creationId xmlns:a16="http://schemas.microsoft.com/office/drawing/2014/main" id="{7AD5C7B0-5AC7-9B47-BA60-2D15A4921BEE}"/>
                </a:ext>
              </a:extLst>
            </p:cNvPr>
            <p:cNvSpPr txBox="1"/>
            <p:nvPr/>
          </p:nvSpPr>
          <p:spPr>
            <a:xfrm>
              <a:off x="9287091" y="6449961"/>
              <a:ext cx="661728" cy="338554"/>
            </a:xfrm>
            <a:prstGeom prst="rect">
              <a:avLst/>
            </a:prstGeom>
            <a:noFill/>
          </p:spPr>
          <p:txBody>
            <a:bodyPr wrap="square" rtlCol="0">
              <a:spAutoFit/>
            </a:bodyPr>
            <a:lstStyle>
              <a:defPPr>
                <a:defRPr lang="en-US"/>
              </a:defPPr>
              <a:lvl1pPr algn="ctr">
                <a:defRPr sz="625">
                  <a:solidFill>
                    <a:schemeClr val="bg1"/>
                  </a:solidFill>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Amazon </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Route 53</a:t>
              </a:r>
            </a:p>
          </p:txBody>
        </p:sp>
        <p:pic>
          <p:nvPicPr>
            <p:cNvPr id="64" name="Graphic 69">
              <a:extLst>
                <a:ext uri="{FF2B5EF4-FFF2-40B4-BE49-F238E27FC236}">
                  <a16:creationId xmlns:a16="http://schemas.microsoft.com/office/drawing/2014/main" id="{9A520575-AD71-BD4F-98B3-638ECAB290B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326537" y="5867385"/>
              <a:ext cx="576000" cy="576000"/>
            </a:xfrm>
            <a:prstGeom prst="rect">
              <a:avLst/>
            </a:prstGeom>
          </p:spPr>
        </p:pic>
        <p:sp>
          <p:nvSpPr>
            <p:cNvPr id="103" name="TextBox 102">
              <a:extLst>
                <a:ext uri="{FF2B5EF4-FFF2-40B4-BE49-F238E27FC236}">
                  <a16:creationId xmlns:a16="http://schemas.microsoft.com/office/drawing/2014/main" id="{EFED3017-97CB-C245-962A-969F38E93CDD}"/>
                </a:ext>
              </a:extLst>
            </p:cNvPr>
            <p:cNvSpPr txBox="1"/>
            <p:nvPr/>
          </p:nvSpPr>
          <p:spPr>
            <a:xfrm>
              <a:off x="7599659" y="5709961"/>
              <a:ext cx="808123" cy="34868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000000"/>
                  </a:solidFill>
                  <a:effectLst/>
                  <a:uLnTx/>
                  <a:uFillTx/>
                  <a:latin typeface="Arial"/>
                  <a:ea typeface="+mn-ea"/>
                  <a:cs typeface="+mn-cs"/>
                </a:rPr>
                <a:t>Amazon Detective</a:t>
              </a:r>
            </a:p>
          </p:txBody>
        </p:sp>
        <p:pic>
          <p:nvPicPr>
            <p:cNvPr id="110" name="Picture 109">
              <a:extLst>
                <a:ext uri="{FF2B5EF4-FFF2-40B4-BE49-F238E27FC236}">
                  <a16:creationId xmlns:a16="http://schemas.microsoft.com/office/drawing/2014/main" id="{6DDC1D9B-B118-2B47-8A5F-658CCEB67A11}"/>
                </a:ext>
              </a:extLst>
            </p:cNvPr>
            <p:cNvPicPr>
              <a:picLocks noChangeAspect="1"/>
            </p:cNvPicPr>
            <p:nvPr/>
          </p:nvPicPr>
          <p:blipFill>
            <a:blip r:embed="rId84">
              <a:extLst>
                <a:ext uri="{28A0092B-C50C-407E-A947-70E740481C1C}">
                  <a14:useLocalDpi xmlns:a14="http://schemas.microsoft.com/office/drawing/2010/main" val="0"/>
                </a:ext>
              </a:extLst>
            </a:blip>
            <a:srcRect/>
            <a:stretch/>
          </p:blipFill>
          <p:spPr>
            <a:xfrm>
              <a:off x="7715756" y="5151990"/>
              <a:ext cx="575908" cy="575908"/>
            </a:xfrm>
            <a:prstGeom prst="rect">
              <a:avLst/>
            </a:prstGeom>
          </p:spPr>
        </p:pic>
      </p:grpSp>
      <p:sp>
        <p:nvSpPr>
          <p:cNvPr id="118" name="Rounded Rectangle 117"/>
          <p:cNvSpPr/>
          <p:nvPr/>
        </p:nvSpPr>
        <p:spPr>
          <a:xfrm>
            <a:off x="0" y="3215849"/>
            <a:ext cx="12192000" cy="721513"/>
          </a:xfrm>
          <a:prstGeom prst="chevron">
            <a:avLst>
              <a:gd name="adj" fmla="val 28877"/>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C6EDA85-45DD-194C-9B53-05F61637CB5B}"/>
              </a:ext>
            </a:extLst>
          </p:cNvPr>
          <p:cNvSpPr/>
          <p:nvPr/>
        </p:nvSpPr>
        <p:spPr>
          <a:xfrm>
            <a:off x="3443409" y="3342535"/>
            <a:ext cx="1174077" cy="468141"/>
          </a:xfrm>
          <a:prstGeom prst="rect">
            <a:avLst/>
          </a:prstGeom>
          <a:noFill/>
        </p:spPr>
        <p:txBody>
          <a:bodyPr wrap="squar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Protect</a:t>
            </a:r>
          </a:p>
        </p:txBody>
      </p:sp>
      <p:sp>
        <p:nvSpPr>
          <p:cNvPr id="12" name="Rectangle 11">
            <a:extLst>
              <a:ext uri="{FF2B5EF4-FFF2-40B4-BE49-F238E27FC236}">
                <a16:creationId xmlns:a16="http://schemas.microsoft.com/office/drawing/2014/main" id="{5880CF16-63D1-ED49-89D9-5D24FBEE7CE2}"/>
              </a:ext>
            </a:extLst>
          </p:cNvPr>
          <p:cNvSpPr/>
          <p:nvPr/>
        </p:nvSpPr>
        <p:spPr>
          <a:xfrm>
            <a:off x="502244" y="3342535"/>
            <a:ext cx="1181544"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Identify</a:t>
            </a:r>
          </a:p>
        </p:txBody>
      </p:sp>
      <p:grpSp>
        <p:nvGrpSpPr>
          <p:cNvPr id="128" name="Group 127"/>
          <p:cNvGrpSpPr/>
          <p:nvPr/>
        </p:nvGrpSpPr>
        <p:grpSpPr>
          <a:xfrm>
            <a:off x="9864234" y="3342535"/>
            <a:ext cx="1791131" cy="468141"/>
            <a:chOff x="9832888" y="3611825"/>
            <a:chExt cx="1791131" cy="468141"/>
          </a:xfrm>
        </p:grpSpPr>
        <p:sp>
          <p:nvSpPr>
            <p:cNvPr id="10" name="Rectangle 9">
              <a:extLst>
                <a:ext uri="{FF2B5EF4-FFF2-40B4-BE49-F238E27FC236}">
                  <a16:creationId xmlns:a16="http://schemas.microsoft.com/office/drawing/2014/main" id="{18378C57-60FF-B74F-A136-0B3E35EFF415}"/>
                </a:ext>
              </a:extLst>
            </p:cNvPr>
            <p:cNvSpPr/>
            <p:nvPr/>
          </p:nvSpPr>
          <p:spPr>
            <a:xfrm>
              <a:off x="10398553" y="3611825"/>
              <a:ext cx="1225466"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Recover</a:t>
              </a:r>
            </a:p>
          </p:txBody>
        </p:sp>
        <p:sp>
          <p:nvSpPr>
            <p:cNvPr id="13" name="Arrow: Right 14">
              <a:extLst>
                <a:ext uri="{FF2B5EF4-FFF2-40B4-BE49-F238E27FC236}">
                  <a16:creationId xmlns:a16="http://schemas.microsoft.com/office/drawing/2014/main" id="{465F29CE-E1BD-FB49-9B86-1CF67914D65F}"/>
                </a:ext>
              </a:extLst>
            </p:cNvPr>
            <p:cNvSpPr/>
            <p:nvPr/>
          </p:nvSpPr>
          <p:spPr>
            <a:xfrm>
              <a:off x="9832888" y="3670483"/>
              <a:ext cx="402589" cy="350824"/>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endParaRPr>
            </a:p>
          </p:txBody>
        </p:sp>
      </p:grpSp>
      <p:grpSp>
        <p:nvGrpSpPr>
          <p:cNvPr id="124" name="Group 123"/>
          <p:cNvGrpSpPr/>
          <p:nvPr/>
        </p:nvGrpSpPr>
        <p:grpSpPr>
          <a:xfrm>
            <a:off x="5650686" y="3342535"/>
            <a:ext cx="1555153" cy="468141"/>
            <a:chOff x="5576827" y="3611825"/>
            <a:chExt cx="1555153" cy="468141"/>
          </a:xfrm>
        </p:grpSpPr>
        <p:sp>
          <p:nvSpPr>
            <p:cNvPr id="6" name="Rectangle 5">
              <a:extLst>
                <a:ext uri="{FF2B5EF4-FFF2-40B4-BE49-F238E27FC236}">
                  <a16:creationId xmlns:a16="http://schemas.microsoft.com/office/drawing/2014/main" id="{6E1B8F3E-FE06-6949-8184-4151D03CD517}"/>
                </a:ext>
              </a:extLst>
            </p:cNvPr>
            <p:cNvSpPr/>
            <p:nvPr/>
          </p:nvSpPr>
          <p:spPr>
            <a:xfrm>
              <a:off x="6100349" y="3611825"/>
              <a:ext cx="1031631"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Detect</a:t>
              </a:r>
            </a:p>
          </p:txBody>
        </p:sp>
        <p:sp>
          <p:nvSpPr>
            <p:cNvPr id="58" name="Arrow: Right 14">
              <a:extLst>
                <a:ext uri="{FF2B5EF4-FFF2-40B4-BE49-F238E27FC236}">
                  <a16:creationId xmlns:a16="http://schemas.microsoft.com/office/drawing/2014/main" id="{8102D6A9-C938-944D-81CC-E1C7803630EF}"/>
                </a:ext>
              </a:extLst>
            </p:cNvPr>
            <p:cNvSpPr/>
            <p:nvPr/>
          </p:nvSpPr>
          <p:spPr>
            <a:xfrm>
              <a:off x="5576827" y="3680151"/>
              <a:ext cx="449508" cy="331488"/>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rPr>
                <a:t>  </a:t>
              </a:r>
            </a:p>
          </p:txBody>
        </p:sp>
      </p:grpSp>
      <p:grpSp>
        <p:nvGrpSpPr>
          <p:cNvPr id="126" name="Group 125"/>
          <p:cNvGrpSpPr/>
          <p:nvPr/>
        </p:nvGrpSpPr>
        <p:grpSpPr>
          <a:xfrm>
            <a:off x="7338105" y="3342535"/>
            <a:ext cx="2102422" cy="468141"/>
            <a:chOff x="7312674" y="3597205"/>
            <a:chExt cx="2102422" cy="468141"/>
          </a:xfrm>
        </p:grpSpPr>
        <p:sp>
          <p:nvSpPr>
            <p:cNvPr id="7" name="Rectangle 6">
              <a:extLst>
                <a:ext uri="{FF2B5EF4-FFF2-40B4-BE49-F238E27FC236}">
                  <a16:creationId xmlns:a16="http://schemas.microsoft.com/office/drawing/2014/main" id="{A2767755-6EC8-D24A-8740-C306BC04EF31}"/>
                </a:ext>
              </a:extLst>
            </p:cNvPr>
            <p:cNvSpPr/>
            <p:nvPr/>
          </p:nvSpPr>
          <p:spPr>
            <a:xfrm>
              <a:off x="8097041" y="3597205"/>
              <a:ext cx="1318055" cy="468141"/>
            </a:xfrm>
            <a:prstGeom prst="rect">
              <a:avLst/>
            </a:prstGeom>
            <a:noFill/>
          </p:spPr>
          <p:txBody>
            <a:bodyPr wrap="none" lIns="57151" tIns="28575" rIns="57151" bIns="28575">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w="0"/>
                  <a:solidFill>
                    <a:prstClr val="white"/>
                  </a:solidFill>
                  <a:effectLst/>
                  <a:uLnTx/>
                  <a:uFillTx/>
                  <a:latin typeface="Calibri" panose="020F0502020204030204" pitchFamily="34" charset="0"/>
                  <a:ea typeface="Amazon Ember" panose="020B0603020204020204" pitchFamily="34" charset="0"/>
                  <a:cs typeface="Calibri" panose="020F0502020204030204" pitchFamily="34" charset="0"/>
                </a:rPr>
                <a:t>Respond</a:t>
              </a:r>
            </a:p>
          </p:txBody>
        </p:sp>
        <p:sp>
          <p:nvSpPr>
            <p:cNvPr id="112" name="Arrow: Right 14">
              <a:extLst>
                <a:ext uri="{FF2B5EF4-FFF2-40B4-BE49-F238E27FC236}">
                  <a16:creationId xmlns:a16="http://schemas.microsoft.com/office/drawing/2014/main" id="{8102D6A9-C938-944D-81CC-E1C7803630EF}"/>
                </a:ext>
              </a:extLst>
            </p:cNvPr>
            <p:cNvSpPr/>
            <p:nvPr/>
          </p:nvSpPr>
          <p:spPr>
            <a:xfrm>
              <a:off x="7312674" y="3680151"/>
              <a:ext cx="449508" cy="331488"/>
            </a:xfrm>
            <a:prstGeom prst="rightArrow">
              <a:avLst/>
            </a:prstGeom>
            <a:solidFill>
              <a:srgbClr val="FF99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57151" tIns="28575" rIns="57151" bIns="28575"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Calibri" panose="020F0502020204030204" pitchFamily="34" charset="0"/>
                  <a:ea typeface="Amazon Ember" panose="020B0603020204020204" pitchFamily="34" charset="0"/>
                  <a:cs typeface="Calibri" panose="020F0502020204030204" pitchFamily="34" charset="0"/>
                </a:rPr>
                <a:t>  </a:t>
              </a:r>
            </a:p>
          </p:txBody>
        </p:sp>
      </p:grpSp>
      <p:sp>
        <p:nvSpPr>
          <p:cNvPr id="127" name="Rounded Rectangle 117">
            <a:extLst>
              <a:ext uri="{FF2B5EF4-FFF2-40B4-BE49-F238E27FC236}">
                <a16:creationId xmlns:a16="http://schemas.microsoft.com/office/drawing/2014/main" id="{04AB745D-1A4C-4FF3-9D65-0274A8CB67F1}"/>
              </a:ext>
            </a:extLst>
          </p:cNvPr>
          <p:cNvSpPr/>
          <p:nvPr/>
        </p:nvSpPr>
        <p:spPr>
          <a:xfrm>
            <a:off x="1925177" y="3215849"/>
            <a:ext cx="10281163" cy="721513"/>
          </a:xfrm>
          <a:prstGeom prst="chevron">
            <a:avLst>
              <a:gd name="adj" fmla="val 28877"/>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9F3E91D-EA2C-487B-ACF2-B17E5E9F89BC}"/>
              </a:ext>
            </a:extLst>
          </p:cNvPr>
          <p:cNvSpPr/>
          <p:nvPr/>
        </p:nvSpPr>
        <p:spPr>
          <a:xfrm>
            <a:off x="2120365" y="808196"/>
            <a:ext cx="9873049" cy="5715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07208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6203745"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together</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2" name="Group 1"/>
          <p:cNvGrpSpPr/>
          <p:nvPr/>
        </p:nvGrpSpPr>
        <p:grpSpPr>
          <a:xfrm>
            <a:off x="6792942" y="3862303"/>
            <a:ext cx="1462195" cy="1101537"/>
            <a:chOff x="6792942" y="3862303"/>
            <a:chExt cx="1462195" cy="1101537"/>
          </a:xfrm>
        </p:grpSpPr>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9" name="Group 58"/>
          <p:cNvGrpSpPr/>
          <p:nvPr/>
        </p:nvGrpSpPr>
        <p:grpSpPr>
          <a:xfrm>
            <a:off x="6639516" y="5055154"/>
            <a:ext cx="1928092" cy="1227369"/>
            <a:chOff x="2351962" y="5483887"/>
            <a:chExt cx="1928092" cy="1227369"/>
          </a:xfrm>
        </p:grpSpPr>
        <p:grpSp>
          <p:nvGrpSpPr>
            <p:cNvPr id="60" name="Group 59"/>
            <p:cNvGrpSpPr/>
            <p:nvPr/>
          </p:nvGrpSpPr>
          <p:grpSpPr>
            <a:xfrm>
              <a:off x="2451448" y="5483887"/>
              <a:ext cx="1733167" cy="1121997"/>
              <a:chOff x="2440574" y="5325823"/>
              <a:chExt cx="1733167" cy="1121997"/>
            </a:xfrm>
          </p:grpSpPr>
          <p:sp>
            <p:nvSpPr>
              <p:cNvPr id="62" name="TextBox 61"/>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63" name="Group 62"/>
              <p:cNvGrpSpPr/>
              <p:nvPr/>
            </p:nvGrpSpPr>
            <p:grpSpPr>
              <a:xfrm>
                <a:off x="2853165" y="6020242"/>
                <a:ext cx="907987" cy="427578"/>
                <a:chOff x="4339325" y="4647713"/>
                <a:chExt cx="907987" cy="427578"/>
              </a:xfrm>
            </p:grpSpPr>
            <p:sp>
              <p:nvSpPr>
                <p:cNvPr id="64" name="Rounded Rectangle 6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61" name="Rounded Rectangle 60"/>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674603" y="5786816"/>
            <a:ext cx="321339" cy="352986"/>
          </a:xfrm>
          <a:prstGeom prst="rect">
            <a:avLst/>
          </a:prstGeom>
          <a:effectLst>
            <a:glow rad="25400">
              <a:schemeClr val="bg1"/>
            </a:glow>
          </a:effectLst>
        </p:spPr>
      </p:pic>
      <p:grpSp>
        <p:nvGrpSpPr>
          <p:cNvPr id="71" name="Group 70"/>
          <p:cNvGrpSpPr/>
          <p:nvPr/>
        </p:nvGrpSpPr>
        <p:grpSpPr>
          <a:xfrm>
            <a:off x="10203288" y="2731290"/>
            <a:ext cx="1428506" cy="355691"/>
            <a:chOff x="10203288" y="2731290"/>
            <a:chExt cx="1428506" cy="355691"/>
          </a:xfrm>
        </p:grpSpPr>
        <p:sp>
          <p:nvSpPr>
            <p:cNvPr id="72" name="Oval 71"/>
            <p:cNvSpPr/>
            <p:nvPr/>
          </p:nvSpPr>
          <p:spPr>
            <a:xfrm>
              <a:off x="10203288" y="2744931"/>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3" name="Rectangle 72"/>
            <p:cNvSpPr/>
            <p:nvPr/>
          </p:nvSpPr>
          <p:spPr>
            <a:xfrm>
              <a:off x="10526876" y="2731290"/>
              <a:ext cx="110491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B0F0"/>
                  </a:solidFill>
                  <a:effectLst/>
                  <a:uLnTx/>
                  <a:uFillTx/>
                  <a:latin typeface="Calibri" panose="020F0502020204030204"/>
                  <a:ea typeface="+mn-ea"/>
                  <a:cs typeface="+mn-cs"/>
                </a:rPr>
                <a:t>Decryption</a:t>
              </a:r>
            </a:p>
          </p:txBody>
        </p:sp>
      </p:grpSp>
      <p:grpSp>
        <p:nvGrpSpPr>
          <p:cNvPr id="30" name="Group 29"/>
          <p:cNvGrpSpPr/>
          <p:nvPr/>
        </p:nvGrpSpPr>
        <p:grpSpPr>
          <a:xfrm>
            <a:off x="9040348" y="5650420"/>
            <a:ext cx="2470851" cy="1017061"/>
            <a:chOff x="9040348" y="5650420"/>
            <a:chExt cx="2470851" cy="1017061"/>
          </a:xfrm>
        </p:grpSpPr>
        <p:pic>
          <p:nvPicPr>
            <p:cNvPr id="31" name="Picture 30">
              <a:extLst>
                <a:ext uri="{FF2B5EF4-FFF2-40B4-BE49-F238E27FC236}">
                  <a16:creationId xmlns:a16="http://schemas.microsoft.com/office/drawing/2014/main" id="{397FA975-7CF4-934B-826F-261B08DEB2E1}"/>
                </a:ext>
              </a:extLst>
            </p:cNvPr>
            <p:cNvPicPr>
              <a:picLocks noChangeAspect="1"/>
            </p:cNvPicPr>
            <p:nvPr/>
          </p:nvPicPr>
          <p:blipFill>
            <a:blip r:embed="rId9"/>
            <a:stretch>
              <a:fillRect/>
            </a:stretch>
          </p:blipFill>
          <p:spPr>
            <a:xfrm>
              <a:off x="10822243" y="5897565"/>
              <a:ext cx="688956" cy="769916"/>
            </a:xfrm>
            <a:prstGeom prst="rect">
              <a:avLst/>
            </a:prstGeom>
          </p:spPr>
        </p:pic>
        <p:cxnSp>
          <p:nvCxnSpPr>
            <p:cNvPr id="32" name="Straight Arrow Connector 31"/>
            <p:cNvCxnSpPr/>
            <p:nvPr/>
          </p:nvCxnSpPr>
          <p:spPr>
            <a:xfrm flipH="1">
              <a:off x="9040348" y="6282523"/>
              <a:ext cx="172766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9788174" y="5650420"/>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6</a:t>
              </a:r>
            </a:p>
          </p:txBody>
        </p:sp>
        <p:sp>
          <p:nvSpPr>
            <p:cNvPr id="34" name="Rectangle 33"/>
            <p:cNvSpPr/>
            <p:nvPr/>
          </p:nvSpPr>
          <p:spPr>
            <a:xfrm>
              <a:off x="9264707" y="5977286"/>
              <a:ext cx="1397819" cy="538609"/>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Data Retrieval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grpSp>
      <p:cxnSp>
        <p:nvCxnSpPr>
          <p:cNvPr id="35" name="Straight Connector 34"/>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7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righ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6203745"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together</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2" name="Group 1"/>
          <p:cNvGrpSpPr/>
          <p:nvPr/>
        </p:nvGrpSpPr>
        <p:grpSpPr>
          <a:xfrm>
            <a:off x="6792942" y="3862303"/>
            <a:ext cx="1462195" cy="1101537"/>
            <a:chOff x="6792942" y="3862303"/>
            <a:chExt cx="1462195" cy="1101537"/>
          </a:xfrm>
        </p:grpSpPr>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9" name="Group 58"/>
          <p:cNvGrpSpPr/>
          <p:nvPr/>
        </p:nvGrpSpPr>
        <p:grpSpPr>
          <a:xfrm>
            <a:off x="6639516" y="5055154"/>
            <a:ext cx="1928092" cy="1227369"/>
            <a:chOff x="2351962" y="5483887"/>
            <a:chExt cx="1928092" cy="1227369"/>
          </a:xfrm>
        </p:grpSpPr>
        <p:grpSp>
          <p:nvGrpSpPr>
            <p:cNvPr id="60" name="Group 59"/>
            <p:cNvGrpSpPr/>
            <p:nvPr/>
          </p:nvGrpSpPr>
          <p:grpSpPr>
            <a:xfrm>
              <a:off x="2451448" y="5483887"/>
              <a:ext cx="1733167" cy="1121997"/>
              <a:chOff x="2440574" y="5325823"/>
              <a:chExt cx="1733167" cy="1121997"/>
            </a:xfrm>
          </p:grpSpPr>
          <p:sp>
            <p:nvSpPr>
              <p:cNvPr id="62" name="TextBox 61"/>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63" name="Group 62"/>
              <p:cNvGrpSpPr/>
              <p:nvPr/>
            </p:nvGrpSpPr>
            <p:grpSpPr>
              <a:xfrm>
                <a:off x="2853165" y="6020242"/>
                <a:ext cx="907987" cy="427578"/>
                <a:chOff x="4339325" y="4647713"/>
                <a:chExt cx="907987" cy="427578"/>
              </a:xfrm>
            </p:grpSpPr>
            <p:sp>
              <p:nvSpPr>
                <p:cNvPr id="64" name="Rounded Rectangle 6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61" name="Rounded Rectangle 60"/>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674603" y="5786816"/>
            <a:ext cx="321339" cy="352986"/>
          </a:xfrm>
          <a:prstGeom prst="rect">
            <a:avLst/>
          </a:prstGeom>
          <a:effectLst>
            <a:glow rad="25400">
              <a:schemeClr val="bg1"/>
            </a:glow>
          </a:effectLst>
        </p:spPr>
      </p:pic>
      <p:grpSp>
        <p:nvGrpSpPr>
          <p:cNvPr id="71" name="Group 70"/>
          <p:cNvGrpSpPr/>
          <p:nvPr/>
        </p:nvGrpSpPr>
        <p:grpSpPr>
          <a:xfrm>
            <a:off x="10203288" y="2731290"/>
            <a:ext cx="1428506" cy="355691"/>
            <a:chOff x="10203288" y="2731290"/>
            <a:chExt cx="1428506" cy="355691"/>
          </a:xfrm>
        </p:grpSpPr>
        <p:sp>
          <p:nvSpPr>
            <p:cNvPr id="72" name="Oval 71"/>
            <p:cNvSpPr/>
            <p:nvPr/>
          </p:nvSpPr>
          <p:spPr>
            <a:xfrm>
              <a:off x="10203288" y="2744931"/>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3" name="Rectangle 72"/>
            <p:cNvSpPr/>
            <p:nvPr/>
          </p:nvSpPr>
          <p:spPr>
            <a:xfrm>
              <a:off x="10526876" y="2731290"/>
              <a:ext cx="110491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B0F0"/>
                  </a:solidFill>
                  <a:effectLst/>
                  <a:uLnTx/>
                  <a:uFillTx/>
                  <a:latin typeface="Calibri" panose="020F0502020204030204"/>
                  <a:ea typeface="+mn-ea"/>
                  <a:cs typeface="+mn-cs"/>
                </a:rPr>
                <a:t>Decryption</a:t>
              </a:r>
            </a:p>
          </p:txBody>
        </p:sp>
      </p:grpSp>
      <p:grpSp>
        <p:nvGrpSpPr>
          <p:cNvPr id="30" name="Group 29"/>
          <p:cNvGrpSpPr/>
          <p:nvPr/>
        </p:nvGrpSpPr>
        <p:grpSpPr>
          <a:xfrm>
            <a:off x="5576239" y="1585822"/>
            <a:ext cx="2182554" cy="2296614"/>
            <a:chOff x="5576239" y="1585822"/>
            <a:chExt cx="2182554" cy="2296614"/>
          </a:xfrm>
        </p:grpSpPr>
        <p:cxnSp>
          <p:nvCxnSpPr>
            <p:cNvPr id="31" name="Straight Arrow Connector 30"/>
            <p:cNvCxnSpPr/>
            <p:nvPr/>
          </p:nvCxnSpPr>
          <p:spPr>
            <a:xfrm flipV="1">
              <a:off x="6667516" y="1585822"/>
              <a:ext cx="0" cy="229661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92073" y="1956874"/>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7</a:t>
              </a:r>
            </a:p>
          </p:txBody>
        </p:sp>
        <p:grpSp>
          <p:nvGrpSpPr>
            <p:cNvPr id="33" name="Group 32"/>
            <p:cNvGrpSpPr/>
            <p:nvPr/>
          </p:nvGrpSpPr>
          <p:grpSpPr>
            <a:xfrm>
              <a:off x="6216085" y="2592666"/>
              <a:ext cx="907987" cy="427578"/>
              <a:chOff x="6283603" y="3761320"/>
              <a:chExt cx="907987" cy="427578"/>
            </a:xfrm>
          </p:grpSpPr>
          <p:grpSp>
            <p:nvGrpSpPr>
              <p:cNvPr id="35" name="Group 34"/>
              <p:cNvGrpSpPr/>
              <p:nvPr/>
            </p:nvGrpSpPr>
            <p:grpSpPr>
              <a:xfrm>
                <a:off x="6283603" y="3761320"/>
                <a:ext cx="907987" cy="427578"/>
                <a:chOff x="4339325" y="4647713"/>
                <a:chExt cx="907987" cy="427578"/>
              </a:xfrm>
            </p:grpSpPr>
            <p:sp>
              <p:nvSpPr>
                <p:cNvPr id="37" name="Rounded Rectangle 36"/>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pic>
            <p:nvPicPr>
              <p:cNvPr id="36" name="Picture 35"/>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6806613" y="3798563"/>
                <a:ext cx="321339" cy="352986"/>
              </a:xfrm>
              <a:prstGeom prst="rect">
                <a:avLst/>
              </a:prstGeom>
              <a:effectLst>
                <a:glow rad="25400">
                  <a:schemeClr val="bg1"/>
                </a:glow>
              </a:effectLst>
            </p:spPr>
          </p:pic>
        </p:grpSp>
        <p:sp>
          <p:nvSpPr>
            <p:cNvPr id="34" name="Rectangle 33"/>
            <p:cNvSpPr/>
            <p:nvPr/>
          </p:nvSpPr>
          <p:spPr>
            <a:xfrm>
              <a:off x="5576239" y="3043966"/>
              <a:ext cx="2182554" cy="492443"/>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 Decryption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of Encryption Key</a:t>
              </a:r>
            </a:p>
          </p:txBody>
        </p:sp>
      </p:grpSp>
      <p:grpSp>
        <p:nvGrpSpPr>
          <p:cNvPr id="41" name="Group 40"/>
          <p:cNvGrpSpPr/>
          <p:nvPr/>
        </p:nvGrpSpPr>
        <p:grpSpPr>
          <a:xfrm>
            <a:off x="9040348" y="5650420"/>
            <a:ext cx="2470851" cy="1017061"/>
            <a:chOff x="9040348" y="5650420"/>
            <a:chExt cx="2470851" cy="1017061"/>
          </a:xfrm>
        </p:grpSpPr>
        <p:pic>
          <p:nvPicPr>
            <p:cNvPr id="42" name="Picture 41">
              <a:extLst>
                <a:ext uri="{FF2B5EF4-FFF2-40B4-BE49-F238E27FC236}">
                  <a16:creationId xmlns:a16="http://schemas.microsoft.com/office/drawing/2014/main" id="{397FA975-7CF4-934B-826F-261B08DEB2E1}"/>
                </a:ext>
              </a:extLst>
            </p:cNvPr>
            <p:cNvPicPr>
              <a:picLocks noChangeAspect="1"/>
            </p:cNvPicPr>
            <p:nvPr/>
          </p:nvPicPr>
          <p:blipFill>
            <a:blip r:embed="rId9"/>
            <a:stretch>
              <a:fillRect/>
            </a:stretch>
          </p:blipFill>
          <p:spPr>
            <a:xfrm>
              <a:off x="10822243" y="5897565"/>
              <a:ext cx="688956" cy="769916"/>
            </a:xfrm>
            <a:prstGeom prst="rect">
              <a:avLst/>
            </a:prstGeom>
          </p:spPr>
        </p:pic>
        <p:cxnSp>
          <p:nvCxnSpPr>
            <p:cNvPr id="43" name="Straight Arrow Connector 42"/>
            <p:cNvCxnSpPr/>
            <p:nvPr/>
          </p:nvCxnSpPr>
          <p:spPr>
            <a:xfrm flipH="1">
              <a:off x="9040348" y="6282523"/>
              <a:ext cx="172766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9788174" y="5650420"/>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6</a:t>
              </a:r>
            </a:p>
          </p:txBody>
        </p:sp>
        <p:sp>
          <p:nvSpPr>
            <p:cNvPr id="45" name="Rectangle 44"/>
            <p:cNvSpPr/>
            <p:nvPr/>
          </p:nvSpPr>
          <p:spPr>
            <a:xfrm>
              <a:off x="9264707" y="5977286"/>
              <a:ext cx="1397819" cy="538609"/>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Data Retrieval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grpSp>
      <p:cxnSp>
        <p:nvCxnSpPr>
          <p:cNvPr id="46" name="Straight Connector 45"/>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06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6203745"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together</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2" name="Group 1"/>
          <p:cNvGrpSpPr/>
          <p:nvPr/>
        </p:nvGrpSpPr>
        <p:grpSpPr>
          <a:xfrm>
            <a:off x="6792942" y="3862303"/>
            <a:ext cx="1462195" cy="1101537"/>
            <a:chOff x="6792942" y="3862303"/>
            <a:chExt cx="1462195" cy="1101537"/>
          </a:xfrm>
        </p:grpSpPr>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9" name="Group 58"/>
          <p:cNvGrpSpPr/>
          <p:nvPr/>
        </p:nvGrpSpPr>
        <p:grpSpPr>
          <a:xfrm>
            <a:off x="6639516" y="5055154"/>
            <a:ext cx="1928092" cy="1227369"/>
            <a:chOff x="2351962" y="5483887"/>
            <a:chExt cx="1928092" cy="1227369"/>
          </a:xfrm>
        </p:grpSpPr>
        <p:grpSp>
          <p:nvGrpSpPr>
            <p:cNvPr id="60" name="Group 59"/>
            <p:cNvGrpSpPr/>
            <p:nvPr/>
          </p:nvGrpSpPr>
          <p:grpSpPr>
            <a:xfrm>
              <a:off x="2451448" y="5483887"/>
              <a:ext cx="1733167" cy="1121997"/>
              <a:chOff x="2440574" y="5325823"/>
              <a:chExt cx="1733167" cy="1121997"/>
            </a:xfrm>
          </p:grpSpPr>
          <p:sp>
            <p:nvSpPr>
              <p:cNvPr id="62" name="TextBox 61"/>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63" name="Group 62"/>
              <p:cNvGrpSpPr/>
              <p:nvPr/>
            </p:nvGrpSpPr>
            <p:grpSpPr>
              <a:xfrm>
                <a:off x="2853165" y="6020242"/>
                <a:ext cx="907987" cy="427578"/>
                <a:chOff x="4339325" y="4647713"/>
                <a:chExt cx="907987" cy="427578"/>
              </a:xfrm>
            </p:grpSpPr>
            <p:sp>
              <p:nvSpPr>
                <p:cNvPr id="64" name="Rounded Rectangle 6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61" name="Rounded Rectangle 60"/>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674603" y="5786816"/>
            <a:ext cx="321339" cy="352986"/>
          </a:xfrm>
          <a:prstGeom prst="rect">
            <a:avLst/>
          </a:prstGeom>
          <a:effectLst>
            <a:glow rad="25400">
              <a:schemeClr val="bg1"/>
            </a:glow>
          </a:effectLst>
        </p:spPr>
      </p:pic>
      <p:grpSp>
        <p:nvGrpSpPr>
          <p:cNvPr id="71" name="Group 70"/>
          <p:cNvGrpSpPr/>
          <p:nvPr/>
        </p:nvGrpSpPr>
        <p:grpSpPr>
          <a:xfrm>
            <a:off x="10203288" y="2731290"/>
            <a:ext cx="1428506" cy="355691"/>
            <a:chOff x="10203288" y="2731290"/>
            <a:chExt cx="1428506" cy="355691"/>
          </a:xfrm>
        </p:grpSpPr>
        <p:sp>
          <p:nvSpPr>
            <p:cNvPr id="72" name="Oval 71"/>
            <p:cNvSpPr/>
            <p:nvPr/>
          </p:nvSpPr>
          <p:spPr>
            <a:xfrm>
              <a:off x="10203288" y="2744931"/>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3" name="Rectangle 72"/>
            <p:cNvSpPr/>
            <p:nvPr/>
          </p:nvSpPr>
          <p:spPr>
            <a:xfrm>
              <a:off x="10526876" y="2731290"/>
              <a:ext cx="110491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B0F0"/>
                  </a:solidFill>
                  <a:effectLst/>
                  <a:uLnTx/>
                  <a:uFillTx/>
                  <a:latin typeface="Calibri" panose="020F0502020204030204"/>
                  <a:ea typeface="+mn-ea"/>
                  <a:cs typeface="+mn-cs"/>
                </a:rPr>
                <a:t>Decryption</a:t>
              </a:r>
            </a:p>
          </p:txBody>
        </p:sp>
      </p:grpSp>
      <p:grpSp>
        <p:nvGrpSpPr>
          <p:cNvPr id="30" name="Group 29"/>
          <p:cNvGrpSpPr/>
          <p:nvPr/>
        </p:nvGrpSpPr>
        <p:grpSpPr>
          <a:xfrm>
            <a:off x="5576239" y="1585822"/>
            <a:ext cx="2182554" cy="2296614"/>
            <a:chOff x="5576239" y="1585822"/>
            <a:chExt cx="2182554" cy="2296614"/>
          </a:xfrm>
        </p:grpSpPr>
        <p:cxnSp>
          <p:nvCxnSpPr>
            <p:cNvPr id="31" name="Straight Arrow Connector 30"/>
            <p:cNvCxnSpPr/>
            <p:nvPr/>
          </p:nvCxnSpPr>
          <p:spPr>
            <a:xfrm flipV="1">
              <a:off x="6667516" y="1585822"/>
              <a:ext cx="0" cy="229661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92073" y="1956874"/>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7</a:t>
              </a:r>
            </a:p>
          </p:txBody>
        </p:sp>
        <p:grpSp>
          <p:nvGrpSpPr>
            <p:cNvPr id="33" name="Group 32"/>
            <p:cNvGrpSpPr/>
            <p:nvPr/>
          </p:nvGrpSpPr>
          <p:grpSpPr>
            <a:xfrm>
              <a:off x="6216085" y="2592666"/>
              <a:ext cx="907987" cy="427578"/>
              <a:chOff x="6283603" y="3761320"/>
              <a:chExt cx="907987" cy="427578"/>
            </a:xfrm>
          </p:grpSpPr>
          <p:grpSp>
            <p:nvGrpSpPr>
              <p:cNvPr id="35" name="Group 34"/>
              <p:cNvGrpSpPr/>
              <p:nvPr/>
            </p:nvGrpSpPr>
            <p:grpSpPr>
              <a:xfrm>
                <a:off x="6283603" y="3761320"/>
                <a:ext cx="907987" cy="427578"/>
                <a:chOff x="4339325" y="4647713"/>
                <a:chExt cx="907987" cy="427578"/>
              </a:xfrm>
            </p:grpSpPr>
            <p:sp>
              <p:nvSpPr>
                <p:cNvPr id="37" name="Rounded Rectangle 36"/>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pic>
            <p:nvPicPr>
              <p:cNvPr id="36" name="Picture 35"/>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6806613" y="3798563"/>
                <a:ext cx="321339" cy="352986"/>
              </a:xfrm>
              <a:prstGeom prst="rect">
                <a:avLst/>
              </a:prstGeom>
              <a:effectLst>
                <a:glow rad="25400">
                  <a:schemeClr val="bg1"/>
                </a:glow>
              </a:effectLst>
            </p:spPr>
          </p:pic>
        </p:grpSp>
        <p:sp>
          <p:nvSpPr>
            <p:cNvPr id="34" name="Rectangle 33"/>
            <p:cNvSpPr/>
            <p:nvPr/>
          </p:nvSpPr>
          <p:spPr>
            <a:xfrm>
              <a:off x="5576239" y="3043966"/>
              <a:ext cx="2182554" cy="492443"/>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 Decryption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of Encryption Key</a:t>
              </a:r>
            </a:p>
          </p:txBody>
        </p:sp>
      </p:grpSp>
      <p:grpSp>
        <p:nvGrpSpPr>
          <p:cNvPr id="41" name="Group 40"/>
          <p:cNvGrpSpPr/>
          <p:nvPr/>
        </p:nvGrpSpPr>
        <p:grpSpPr>
          <a:xfrm>
            <a:off x="9040348" y="5650420"/>
            <a:ext cx="2470851" cy="1017061"/>
            <a:chOff x="9040348" y="5650420"/>
            <a:chExt cx="2470851" cy="1017061"/>
          </a:xfrm>
        </p:grpSpPr>
        <p:pic>
          <p:nvPicPr>
            <p:cNvPr id="42" name="Picture 41">
              <a:extLst>
                <a:ext uri="{FF2B5EF4-FFF2-40B4-BE49-F238E27FC236}">
                  <a16:creationId xmlns:a16="http://schemas.microsoft.com/office/drawing/2014/main" id="{397FA975-7CF4-934B-826F-261B08DEB2E1}"/>
                </a:ext>
              </a:extLst>
            </p:cNvPr>
            <p:cNvPicPr>
              <a:picLocks noChangeAspect="1"/>
            </p:cNvPicPr>
            <p:nvPr/>
          </p:nvPicPr>
          <p:blipFill>
            <a:blip r:embed="rId9"/>
            <a:stretch>
              <a:fillRect/>
            </a:stretch>
          </p:blipFill>
          <p:spPr>
            <a:xfrm>
              <a:off x="10822243" y="5897565"/>
              <a:ext cx="688956" cy="769916"/>
            </a:xfrm>
            <a:prstGeom prst="rect">
              <a:avLst/>
            </a:prstGeom>
          </p:spPr>
        </p:pic>
        <p:cxnSp>
          <p:nvCxnSpPr>
            <p:cNvPr id="43" name="Straight Arrow Connector 42"/>
            <p:cNvCxnSpPr/>
            <p:nvPr/>
          </p:nvCxnSpPr>
          <p:spPr>
            <a:xfrm flipH="1">
              <a:off x="9040348" y="6282523"/>
              <a:ext cx="172766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9788174" y="5650420"/>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6</a:t>
              </a:r>
            </a:p>
          </p:txBody>
        </p:sp>
        <p:sp>
          <p:nvSpPr>
            <p:cNvPr id="45" name="Rectangle 44"/>
            <p:cNvSpPr/>
            <p:nvPr/>
          </p:nvSpPr>
          <p:spPr>
            <a:xfrm>
              <a:off x="9264707" y="5977286"/>
              <a:ext cx="1397819" cy="538609"/>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Data Retrieval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grpSp>
      <p:cxnSp>
        <p:nvCxnSpPr>
          <p:cNvPr id="54" name="Straight Connector 53"/>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8867775" y="506315"/>
            <a:ext cx="3184301" cy="738664"/>
            <a:chOff x="8867775" y="506315"/>
            <a:chExt cx="3184301" cy="738664"/>
          </a:xfrm>
        </p:grpSpPr>
        <p:cxnSp>
          <p:nvCxnSpPr>
            <p:cNvPr id="56" name="Straight Arrow Connector 55"/>
            <p:cNvCxnSpPr/>
            <p:nvPr/>
          </p:nvCxnSpPr>
          <p:spPr>
            <a:xfrm flipH="1">
              <a:off x="8867775" y="875647"/>
              <a:ext cx="92058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9204579" y="704622"/>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8</a:t>
              </a:r>
            </a:p>
          </p:txBody>
        </p:sp>
        <p:sp>
          <p:nvSpPr>
            <p:cNvPr id="66" name="Rectangle 65"/>
            <p:cNvSpPr/>
            <p:nvPr/>
          </p:nvSpPr>
          <p:spPr>
            <a:xfrm>
              <a:off x="9676774" y="506315"/>
              <a:ext cx="2375302"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Crypto service identifies the right Master Key and decrypts the Encryption key</a:t>
              </a:r>
            </a:p>
          </p:txBody>
        </p:sp>
      </p:grpSp>
    </p:spTree>
    <p:extLst>
      <p:ext uri="{BB962C8B-B14F-4D97-AF65-F5344CB8AC3E}">
        <p14:creationId xmlns:p14="http://schemas.microsoft.com/office/powerpoint/2010/main" val="258059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6203745"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together</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2" name="Group 1"/>
          <p:cNvGrpSpPr/>
          <p:nvPr/>
        </p:nvGrpSpPr>
        <p:grpSpPr>
          <a:xfrm>
            <a:off x="6792942" y="3862303"/>
            <a:ext cx="1462195" cy="1101537"/>
            <a:chOff x="6792942" y="3862303"/>
            <a:chExt cx="1462195" cy="1101537"/>
          </a:xfrm>
        </p:grpSpPr>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9" name="Group 58"/>
          <p:cNvGrpSpPr/>
          <p:nvPr/>
        </p:nvGrpSpPr>
        <p:grpSpPr>
          <a:xfrm>
            <a:off x="6639516" y="5055154"/>
            <a:ext cx="1928092" cy="1227369"/>
            <a:chOff x="2351962" y="5483887"/>
            <a:chExt cx="1928092" cy="1227369"/>
          </a:xfrm>
        </p:grpSpPr>
        <p:grpSp>
          <p:nvGrpSpPr>
            <p:cNvPr id="60" name="Group 59"/>
            <p:cNvGrpSpPr/>
            <p:nvPr/>
          </p:nvGrpSpPr>
          <p:grpSpPr>
            <a:xfrm>
              <a:off x="2451448" y="5483887"/>
              <a:ext cx="1733167" cy="1121997"/>
              <a:chOff x="2440574" y="5325823"/>
              <a:chExt cx="1733167" cy="1121997"/>
            </a:xfrm>
          </p:grpSpPr>
          <p:sp>
            <p:nvSpPr>
              <p:cNvPr id="62" name="TextBox 61"/>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63" name="Group 62"/>
              <p:cNvGrpSpPr/>
              <p:nvPr/>
            </p:nvGrpSpPr>
            <p:grpSpPr>
              <a:xfrm>
                <a:off x="2853165" y="6020242"/>
                <a:ext cx="907987" cy="427578"/>
                <a:chOff x="4339325" y="4647713"/>
                <a:chExt cx="907987" cy="427578"/>
              </a:xfrm>
            </p:grpSpPr>
            <p:sp>
              <p:nvSpPr>
                <p:cNvPr id="64" name="Rounded Rectangle 6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61" name="Rounded Rectangle 60"/>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674603" y="5786816"/>
            <a:ext cx="321339" cy="352986"/>
          </a:xfrm>
          <a:prstGeom prst="rect">
            <a:avLst/>
          </a:prstGeom>
          <a:effectLst>
            <a:glow rad="25400">
              <a:schemeClr val="bg1"/>
            </a:glow>
          </a:effectLst>
        </p:spPr>
      </p:pic>
      <p:grpSp>
        <p:nvGrpSpPr>
          <p:cNvPr id="71" name="Group 70"/>
          <p:cNvGrpSpPr/>
          <p:nvPr/>
        </p:nvGrpSpPr>
        <p:grpSpPr>
          <a:xfrm>
            <a:off x="10203288" y="2731290"/>
            <a:ext cx="1428506" cy="355691"/>
            <a:chOff x="10203288" y="2731290"/>
            <a:chExt cx="1428506" cy="355691"/>
          </a:xfrm>
        </p:grpSpPr>
        <p:sp>
          <p:nvSpPr>
            <p:cNvPr id="72" name="Oval 71"/>
            <p:cNvSpPr/>
            <p:nvPr/>
          </p:nvSpPr>
          <p:spPr>
            <a:xfrm>
              <a:off x="10203288" y="2744931"/>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3" name="Rectangle 72"/>
            <p:cNvSpPr/>
            <p:nvPr/>
          </p:nvSpPr>
          <p:spPr>
            <a:xfrm>
              <a:off x="10526876" y="2731290"/>
              <a:ext cx="110491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B0F0"/>
                  </a:solidFill>
                  <a:effectLst/>
                  <a:uLnTx/>
                  <a:uFillTx/>
                  <a:latin typeface="Calibri" panose="020F0502020204030204"/>
                  <a:ea typeface="+mn-ea"/>
                  <a:cs typeface="+mn-cs"/>
                </a:rPr>
                <a:t>Decryption</a:t>
              </a:r>
            </a:p>
          </p:txBody>
        </p:sp>
      </p:grpSp>
      <p:grpSp>
        <p:nvGrpSpPr>
          <p:cNvPr id="30" name="Group 29"/>
          <p:cNvGrpSpPr/>
          <p:nvPr/>
        </p:nvGrpSpPr>
        <p:grpSpPr>
          <a:xfrm>
            <a:off x="5576239" y="1585822"/>
            <a:ext cx="2182554" cy="2296614"/>
            <a:chOff x="5576239" y="1585822"/>
            <a:chExt cx="2182554" cy="2296614"/>
          </a:xfrm>
        </p:grpSpPr>
        <p:cxnSp>
          <p:nvCxnSpPr>
            <p:cNvPr id="31" name="Straight Arrow Connector 30"/>
            <p:cNvCxnSpPr/>
            <p:nvPr/>
          </p:nvCxnSpPr>
          <p:spPr>
            <a:xfrm flipV="1">
              <a:off x="6667516" y="1585822"/>
              <a:ext cx="0" cy="229661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92073" y="1956874"/>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7</a:t>
              </a:r>
            </a:p>
          </p:txBody>
        </p:sp>
        <p:grpSp>
          <p:nvGrpSpPr>
            <p:cNvPr id="33" name="Group 32"/>
            <p:cNvGrpSpPr/>
            <p:nvPr/>
          </p:nvGrpSpPr>
          <p:grpSpPr>
            <a:xfrm>
              <a:off x="6216085" y="2592666"/>
              <a:ext cx="907987" cy="427578"/>
              <a:chOff x="6283603" y="3761320"/>
              <a:chExt cx="907987" cy="427578"/>
            </a:xfrm>
          </p:grpSpPr>
          <p:grpSp>
            <p:nvGrpSpPr>
              <p:cNvPr id="35" name="Group 34"/>
              <p:cNvGrpSpPr/>
              <p:nvPr/>
            </p:nvGrpSpPr>
            <p:grpSpPr>
              <a:xfrm>
                <a:off x="6283603" y="3761320"/>
                <a:ext cx="907987" cy="427578"/>
                <a:chOff x="4339325" y="4647713"/>
                <a:chExt cx="907987" cy="427578"/>
              </a:xfrm>
            </p:grpSpPr>
            <p:sp>
              <p:nvSpPr>
                <p:cNvPr id="37" name="Rounded Rectangle 36"/>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pic>
            <p:nvPicPr>
              <p:cNvPr id="36" name="Picture 35"/>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6806613" y="3798563"/>
                <a:ext cx="321339" cy="352986"/>
              </a:xfrm>
              <a:prstGeom prst="rect">
                <a:avLst/>
              </a:prstGeom>
              <a:effectLst>
                <a:glow rad="25400">
                  <a:schemeClr val="bg1"/>
                </a:glow>
              </a:effectLst>
            </p:spPr>
          </p:pic>
        </p:grpSp>
        <p:sp>
          <p:nvSpPr>
            <p:cNvPr id="34" name="Rectangle 33"/>
            <p:cNvSpPr/>
            <p:nvPr/>
          </p:nvSpPr>
          <p:spPr>
            <a:xfrm>
              <a:off x="5576239" y="3043966"/>
              <a:ext cx="2182554" cy="492443"/>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 Decryption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of Encryption Key</a:t>
              </a:r>
            </a:p>
          </p:txBody>
        </p:sp>
      </p:grpSp>
      <p:grpSp>
        <p:nvGrpSpPr>
          <p:cNvPr id="41" name="Group 40"/>
          <p:cNvGrpSpPr/>
          <p:nvPr/>
        </p:nvGrpSpPr>
        <p:grpSpPr>
          <a:xfrm>
            <a:off x="9040348" y="5650420"/>
            <a:ext cx="2470851" cy="1017061"/>
            <a:chOff x="9040348" y="5650420"/>
            <a:chExt cx="2470851" cy="1017061"/>
          </a:xfrm>
        </p:grpSpPr>
        <p:pic>
          <p:nvPicPr>
            <p:cNvPr id="42" name="Picture 41">
              <a:extLst>
                <a:ext uri="{FF2B5EF4-FFF2-40B4-BE49-F238E27FC236}">
                  <a16:creationId xmlns:a16="http://schemas.microsoft.com/office/drawing/2014/main" id="{397FA975-7CF4-934B-826F-261B08DEB2E1}"/>
                </a:ext>
              </a:extLst>
            </p:cNvPr>
            <p:cNvPicPr>
              <a:picLocks noChangeAspect="1"/>
            </p:cNvPicPr>
            <p:nvPr/>
          </p:nvPicPr>
          <p:blipFill>
            <a:blip r:embed="rId9"/>
            <a:stretch>
              <a:fillRect/>
            </a:stretch>
          </p:blipFill>
          <p:spPr>
            <a:xfrm>
              <a:off x="10822243" y="5897565"/>
              <a:ext cx="688956" cy="769916"/>
            </a:xfrm>
            <a:prstGeom prst="rect">
              <a:avLst/>
            </a:prstGeom>
          </p:spPr>
        </p:pic>
        <p:cxnSp>
          <p:nvCxnSpPr>
            <p:cNvPr id="43" name="Straight Arrow Connector 42"/>
            <p:cNvCxnSpPr/>
            <p:nvPr/>
          </p:nvCxnSpPr>
          <p:spPr>
            <a:xfrm flipH="1">
              <a:off x="9040348" y="6282523"/>
              <a:ext cx="172766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9788174" y="5650420"/>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6</a:t>
              </a:r>
            </a:p>
          </p:txBody>
        </p:sp>
        <p:sp>
          <p:nvSpPr>
            <p:cNvPr id="45" name="Rectangle 44"/>
            <p:cNvSpPr/>
            <p:nvPr/>
          </p:nvSpPr>
          <p:spPr>
            <a:xfrm>
              <a:off x="9264707" y="5977286"/>
              <a:ext cx="1397819" cy="538609"/>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Data Retrieval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grpSp>
      <p:grpSp>
        <p:nvGrpSpPr>
          <p:cNvPr id="46" name="Group 45"/>
          <p:cNvGrpSpPr/>
          <p:nvPr/>
        </p:nvGrpSpPr>
        <p:grpSpPr>
          <a:xfrm>
            <a:off x="8867775" y="506315"/>
            <a:ext cx="3184301" cy="738664"/>
            <a:chOff x="8867775" y="506315"/>
            <a:chExt cx="3184301" cy="738664"/>
          </a:xfrm>
        </p:grpSpPr>
        <p:cxnSp>
          <p:nvCxnSpPr>
            <p:cNvPr id="47" name="Straight Arrow Connector 46"/>
            <p:cNvCxnSpPr/>
            <p:nvPr/>
          </p:nvCxnSpPr>
          <p:spPr>
            <a:xfrm flipH="1">
              <a:off x="8867775" y="875647"/>
              <a:ext cx="92058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9204579" y="704622"/>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8</a:t>
              </a:r>
            </a:p>
          </p:txBody>
        </p:sp>
        <p:sp>
          <p:nvSpPr>
            <p:cNvPr id="49" name="Rectangle 48"/>
            <p:cNvSpPr/>
            <p:nvPr/>
          </p:nvSpPr>
          <p:spPr>
            <a:xfrm>
              <a:off x="9676774" y="506315"/>
              <a:ext cx="2375302"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Crypto service identifies the right Master Key and decrypts the Encryption key</a:t>
              </a:r>
            </a:p>
          </p:txBody>
        </p:sp>
      </p:grpSp>
      <p:grpSp>
        <p:nvGrpSpPr>
          <p:cNvPr id="50" name="Group 49"/>
          <p:cNvGrpSpPr/>
          <p:nvPr/>
        </p:nvGrpSpPr>
        <p:grpSpPr>
          <a:xfrm>
            <a:off x="7547454" y="1601252"/>
            <a:ext cx="1669929" cy="2270245"/>
            <a:chOff x="7547454" y="1601252"/>
            <a:chExt cx="1669929" cy="2270245"/>
          </a:xfrm>
        </p:grpSpPr>
        <p:cxnSp>
          <p:nvCxnSpPr>
            <p:cNvPr id="51" name="Straight Arrow Connector 50"/>
            <p:cNvCxnSpPr/>
            <p:nvPr/>
          </p:nvCxnSpPr>
          <p:spPr>
            <a:xfrm>
              <a:off x="8378537" y="1601252"/>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203694" y="2727794"/>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9</a:t>
              </a:r>
            </a:p>
          </p:txBody>
        </p:sp>
        <p:sp>
          <p:nvSpPr>
            <p:cNvPr id="53" name="Rectangle 52"/>
            <p:cNvSpPr/>
            <p:nvPr/>
          </p:nvSpPr>
          <p:spPr>
            <a:xfrm>
              <a:off x="7547454" y="1791402"/>
              <a:ext cx="1669929" cy="492443"/>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Decrypted copy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of Encryption Key</a:t>
              </a:r>
            </a:p>
          </p:txBody>
        </p:sp>
        <p:pic>
          <p:nvPicPr>
            <p:cNvPr id="54" name="Picture 5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47585" y="2365312"/>
              <a:ext cx="472739" cy="239829"/>
            </a:xfrm>
            <a:prstGeom prst="rect">
              <a:avLst/>
            </a:prstGeom>
          </p:spPr>
        </p:pic>
      </p:grpSp>
      <p:cxnSp>
        <p:nvCxnSpPr>
          <p:cNvPr id="68" name="Straight Connector 67"/>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4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6203745"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together</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grpSp>
        <p:nvGrpSpPr>
          <p:cNvPr id="2" name="Group 1"/>
          <p:cNvGrpSpPr/>
          <p:nvPr/>
        </p:nvGrpSpPr>
        <p:grpSpPr>
          <a:xfrm>
            <a:off x="6792942" y="3862303"/>
            <a:ext cx="1462195" cy="1101537"/>
            <a:chOff x="6792942" y="3862303"/>
            <a:chExt cx="1462195" cy="1101537"/>
          </a:xfrm>
        </p:grpSpPr>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gr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4"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5"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3">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9" name="Group 58"/>
          <p:cNvGrpSpPr/>
          <p:nvPr/>
        </p:nvGrpSpPr>
        <p:grpSpPr>
          <a:xfrm>
            <a:off x="6639516" y="5055154"/>
            <a:ext cx="1928092" cy="1227369"/>
            <a:chOff x="2351962" y="5483887"/>
            <a:chExt cx="1928092" cy="1227369"/>
          </a:xfrm>
        </p:grpSpPr>
        <p:grpSp>
          <p:nvGrpSpPr>
            <p:cNvPr id="60" name="Group 59"/>
            <p:cNvGrpSpPr/>
            <p:nvPr/>
          </p:nvGrpSpPr>
          <p:grpSpPr>
            <a:xfrm>
              <a:off x="2451448" y="5483887"/>
              <a:ext cx="1733167" cy="1121997"/>
              <a:chOff x="2440574" y="5325823"/>
              <a:chExt cx="1733167" cy="1121997"/>
            </a:xfrm>
          </p:grpSpPr>
          <p:sp>
            <p:nvSpPr>
              <p:cNvPr id="62" name="TextBox 61"/>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63" name="Group 62"/>
              <p:cNvGrpSpPr/>
              <p:nvPr/>
            </p:nvGrpSpPr>
            <p:grpSpPr>
              <a:xfrm>
                <a:off x="2853165" y="6020242"/>
                <a:ext cx="907987" cy="427578"/>
                <a:chOff x="4339325" y="4647713"/>
                <a:chExt cx="907987" cy="427578"/>
              </a:xfrm>
            </p:grpSpPr>
            <p:sp>
              <p:nvSpPr>
                <p:cNvPr id="64" name="Rounded Rectangle 6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61" name="Rounded Rectangle 60"/>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674603" y="5786816"/>
            <a:ext cx="321339" cy="352986"/>
          </a:xfrm>
          <a:prstGeom prst="rect">
            <a:avLst/>
          </a:prstGeom>
          <a:effectLst>
            <a:glow rad="25400">
              <a:schemeClr val="bg1"/>
            </a:glow>
          </a:effectLst>
        </p:spPr>
      </p:pic>
      <p:grpSp>
        <p:nvGrpSpPr>
          <p:cNvPr id="71" name="Group 70"/>
          <p:cNvGrpSpPr/>
          <p:nvPr/>
        </p:nvGrpSpPr>
        <p:grpSpPr>
          <a:xfrm>
            <a:off x="10203288" y="2731290"/>
            <a:ext cx="1428506" cy="355691"/>
            <a:chOff x="10203288" y="2731290"/>
            <a:chExt cx="1428506" cy="355691"/>
          </a:xfrm>
        </p:grpSpPr>
        <p:sp>
          <p:nvSpPr>
            <p:cNvPr id="72" name="Oval 71"/>
            <p:cNvSpPr/>
            <p:nvPr/>
          </p:nvSpPr>
          <p:spPr>
            <a:xfrm>
              <a:off x="10203288" y="2744931"/>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73" name="Rectangle 72"/>
            <p:cNvSpPr/>
            <p:nvPr/>
          </p:nvSpPr>
          <p:spPr>
            <a:xfrm>
              <a:off x="10526876" y="2731290"/>
              <a:ext cx="110491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B0F0"/>
                  </a:solidFill>
                  <a:effectLst/>
                  <a:uLnTx/>
                  <a:uFillTx/>
                  <a:latin typeface="Calibri" panose="020F0502020204030204"/>
                  <a:ea typeface="+mn-ea"/>
                  <a:cs typeface="+mn-cs"/>
                </a:rPr>
                <a:t>Decryption</a:t>
              </a:r>
            </a:p>
          </p:txBody>
        </p:sp>
      </p:grpSp>
      <p:grpSp>
        <p:nvGrpSpPr>
          <p:cNvPr id="30" name="Group 29"/>
          <p:cNvGrpSpPr/>
          <p:nvPr/>
        </p:nvGrpSpPr>
        <p:grpSpPr>
          <a:xfrm>
            <a:off x="5576239" y="1585822"/>
            <a:ext cx="2182554" cy="2296614"/>
            <a:chOff x="5576239" y="1585822"/>
            <a:chExt cx="2182554" cy="2296614"/>
          </a:xfrm>
        </p:grpSpPr>
        <p:cxnSp>
          <p:nvCxnSpPr>
            <p:cNvPr id="31" name="Straight Arrow Connector 30"/>
            <p:cNvCxnSpPr/>
            <p:nvPr/>
          </p:nvCxnSpPr>
          <p:spPr>
            <a:xfrm flipV="1">
              <a:off x="6667516" y="1585822"/>
              <a:ext cx="0" cy="229661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92073" y="1956874"/>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7</a:t>
              </a:r>
            </a:p>
          </p:txBody>
        </p:sp>
        <p:grpSp>
          <p:nvGrpSpPr>
            <p:cNvPr id="33" name="Group 32"/>
            <p:cNvGrpSpPr/>
            <p:nvPr/>
          </p:nvGrpSpPr>
          <p:grpSpPr>
            <a:xfrm>
              <a:off x="6216085" y="2592666"/>
              <a:ext cx="907987" cy="427578"/>
              <a:chOff x="6283603" y="3761320"/>
              <a:chExt cx="907987" cy="427578"/>
            </a:xfrm>
          </p:grpSpPr>
          <p:grpSp>
            <p:nvGrpSpPr>
              <p:cNvPr id="35" name="Group 34"/>
              <p:cNvGrpSpPr/>
              <p:nvPr/>
            </p:nvGrpSpPr>
            <p:grpSpPr>
              <a:xfrm>
                <a:off x="6283603" y="3761320"/>
                <a:ext cx="907987" cy="427578"/>
                <a:chOff x="4339325" y="4647713"/>
                <a:chExt cx="907987" cy="427578"/>
              </a:xfrm>
            </p:grpSpPr>
            <p:sp>
              <p:nvSpPr>
                <p:cNvPr id="37" name="Rounded Rectangle 36"/>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p:cNvPicPr>
                  <a:picLocks noChangeAspect="1"/>
                </p:cNvPicPr>
                <p:nvPr/>
              </p:nvPicPr>
              <p:blipFill>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pic>
            <p:nvPicPr>
              <p:cNvPr id="36" name="Picture 35"/>
              <p:cNvPicPr>
                <a:picLocks noChangeAspect="1"/>
              </p:cNvPicPr>
              <p:nvPr/>
            </p:nvPicPr>
            <p:blipFill>
              <a:blip r:embed="rId8"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6806613" y="3798563"/>
                <a:ext cx="321339" cy="352986"/>
              </a:xfrm>
              <a:prstGeom prst="rect">
                <a:avLst/>
              </a:prstGeom>
              <a:effectLst>
                <a:glow rad="25400">
                  <a:schemeClr val="bg1"/>
                </a:glow>
              </a:effectLst>
            </p:spPr>
          </p:pic>
        </p:grpSp>
        <p:sp>
          <p:nvSpPr>
            <p:cNvPr id="34" name="Rectangle 33"/>
            <p:cNvSpPr/>
            <p:nvPr/>
          </p:nvSpPr>
          <p:spPr>
            <a:xfrm>
              <a:off x="5576239" y="3043966"/>
              <a:ext cx="2182554" cy="492443"/>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 Decryption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of Encryption Key</a:t>
              </a:r>
            </a:p>
          </p:txBody>
        </p:sp>
      </p:grpSp>
      <p:grpSp>
        <p:nvGrpSpPr>
          <p:cNvPr id="41" name="Group 40"/>
          <p:cNvGrpSpPr/>
          <p:nvPr/>
        </p:nvGrpSpPr>
        <p:grpSpPr>
          <a:xfrm>
            <a:off x="9040348" y="5650420"/>
            <a:ext cx="2470851" cy="1017061"/>
            <a:chOff x="9040348" y="5650420"/>
            <a:chExt cx="2470851" cy="1017061"/>
          </a:xfrm>
        </p:grpSpPr>
        <p:pic>
          <p:nvPicPr>
            <p:cNvPr id="42" name="Picture 41">
              <a:extLst>
                <a:ext uri="{FF2B5EF4-FFF2-40B4-BE49-F238E27FC236}">
                  <a16:creationId xmlns:a16="http://schemas.microsoft.com/office/drawing/2014/main" id="{397FA975-7CF4-934B-826F-261B08DEB2E1}"/>
                </a:ext>
              </a:extLst>
            </p:cNvPr>
            <p:cNvPicPr>
              <a:picLocks noChangeAspect="1"/>
            </p:cNvPicPr>
            <p:nvPr/>
          </p:nvPicPr>
          <p:blipFill>
            <a:blip r:embed="rId9"/>
            <a:stretch>
              <a:fillRect/>
            </a:stretch>
          </p:blipFill>
          <p:spPr>
            <a:xfrm>
              <a:off x="10822243" y="5897565"/>
              <a:ext cx="688956" cy="769916"/>
            </a:xfrm>
            <a:prstGeom prst="rect">
              <a:avLst/>
            </a:prstGeom>
          </p:spPr>
        </p:pic>
        <p:cxnSp>
          <p:nvCxnSpPr>
            <p:cNvPr id="43" name="Straight Arrow Connector 42"/>
            <p:cNvCxnSpPr/>
            <p:nvPr/>
          </p:nvCxnSpPr>
          <p:spPr>
            <a:xfrm flipH="1">
              <a:off x="9040348" y="6282523"/>
              <a:ext cx="172766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9788174" y="5650420"/>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6</a:t>
              </a:r>
            </a:p>
          </p:txBody>
        </p:sp>
        <p:sp>
          <p:nvSpPr>
            <p:cNvPr id="45" name="Rectangle 44"/>
            <p:cNvSpPr/>
            <p:nvPr/>
          </p:nvSpPr>
          <p:spPr>
            <a:xfrm>
              <a:off x="9264707" y="5977286"/>
              <a:ext cx="1397819" cy="538609"/>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Data Retrieval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grpSp>
      <p:grpSp>
        <p:nvGrpSpPr>
          <p:cNvPr id="50" name="Group 49"/>
          <p:cNvGrpSpPr/>
          <p:nvPr/>
        </p:nvGrpSpPr>
        <p:grpSpPr>
          <a:xfrm>
            <a:off x="7547454" y="1601252"/>
            <a:ext cx="1669929" cy="2270245"/>
            <a:chOff x="7547454" y="1601252"/>
            <a:chExt cx="1669929" cy="2270245"/>
          </a:xfrm>
        </p:grpSpPr>
        <p:cxnSp>
          <p:nvCxnSpPr>
            <p:cNvPr id="51" name="Straight Arrow Connector 50"/>
            <p:cNvCxnSpPr/>
            <p:nvPr/>
          </p:nvCxnSpPr>
          <p:spPr>
            <a:xfrm>
              <a:off x="8378537" y="1601252"/>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203694" y="2727794"/>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9</a:t>
              </a:r>
            </a:p>
          </p:txBody>
        </p:sp>
        <p:sp>
          <p:nvSpPr>
            <p:cNvPr id="53" name="Rectangle 52"/>
            <p:cNvSpPr/>
            <p:nvPr/>
          </p:nvSpPr>
          <p:spPr>
            <a:xfrm>
              <a:off x="7547454" y="1791402"/>
              <a:ext cx="1669929" cy="492443"/>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Decrypted copy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of Encryption Key</a:t>
              </a:r>
            </a:p>
          </p:txBody>
        </p:sp>
        <p:pic>
          <p:nvPicPr>
            <p:cNvPr id="54" name="Picture 5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47585" y="2365312"/>
              <a:ext cx="472739" cy="239829"/>
            </a:xfrm>
            <a:prstGeom prst="rect">
              <a:avLst/>
            </a:prstGeom>
          </p:spPr>
        </p:pic>
      </p:grpSp>
      <p:grpSp>
        <p:nvGrpSpPr>
          <p:cNvPr id="55" name="Group 54"/>
          <p:cNvGrpSpPr/>
          <p:nvPr/>
        </p:nvGrpSpPr>
        <p:grpSpPr>
          <a:xfrm>
            <a:off x="8155562" y="3600982"/>
            <a:ext cx="3594811" cy="1375558"/>
            <a:chOff x="8155562" y="3588282"/>
            <a:chExt cx="3594811" cy="1375558"/>
          </a:xfrm>
        </p:grpSpPr>
        <p:sp>
          <p:nvSpPr>
            <p:cNvPr id="56" name="Rounded Rectangle 55"/>
            <p:cNvSpPr/>
            <p:nvPr/>
          </p:nvSpPr>
          <p:spPr>
            <a:xfrm>
              <a:off x="10570958"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7" name="TextBox 56"/>
            <p:cNvSpPr txBox="1"/>
            <p:nvPr/>
          </p:nvSpPr>
          <p:spPr>
            <a:xfrm>
              <a:off x="10343706" y="386230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cxnSp>
          <p:nvCxnSpPr>
            <p:cNvPr id="66" name="Straight Arrow Connector 65"/>
            <p:cNvCxnSpPr>
              <a:endCxn id="56" idx="1"/>
            </p:cNvCxnSpPr>
            <p:nvPr/>
          </p:nvCxnSpPr>
          <p:spPr>
            <a:xfrm>
              <a:off x="8155562" y="4590200"/>
              <a:ext cx="2415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9515818" y="3935283"/>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10</a:t>
              </a:r>
            </a:p>
          </p:txBody>
        </p:sp>
        <p:sp>
          <p:nvSpPr>
            <p:cNvPr id="68" name="Rectangle 67"/>
            <p:cNvSpPr/>
            <p:nvPr/>
          </p:nvSpPr>
          <p:spPr>
            <a:xfrm>
              <a:off x="9181080" y="4293934"/>
              <a:ext cx="110491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Used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Decryption</a:t>
              </a:r>
            </a:p>
          </p:txBody>
        </p:sp>
        <p:pic>
          <p:nvPicPr>
            <p:cNvPr id="69" name="Picture 6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92963" y="3588282"/>
              <a:ext cx="472739" cy="239829"/>
            </a:xfrm>
            <a:prstGeom prst="rect">
              <a:avLst/>
            </a:prstGeom>
          </p:spPr>
        </p:pic>
      </p:grpSp>
      <p:cxnSp>
        <p:nvCxnSpPr>
          <p:cNvPr id="74" name="Straight Arrow Connector 73"/>
          <p:cNvCxnSpPr>
            <a:stCxn id="56" idx="2"/>
          </p:cNvCxnSpPr>
          <p:nvPr/>
        </p:nvCxnSpPr>
        <p:spPr>
          <a:xfrm>
            <a:off x="11121943" y="4976540"/>
            <a:ext cx="0" cy="8229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8867775" y="506315"/>
            <a:ext cx="3184301" cy="738664"/>
            <a:chOff x="8867775" y="506315"/>
            <a:chExt cx="3184301" cy="738664"/>
          </a:xfrm>
        </p:grpSpPr>
        <p:cxnSp>
          <p:nvCxnSpPr>
            <p:cNvPr id="77" name="Straight Arrow Connector 76"/>
            <p:cNvCxnSpPr/>
            <p:nvPr/>
          </p:nvCxnSpPr>
          <p:spPr>
            <a:xfrm flipH="1">
              <a:off x="8867775" y="875647"/>
              <a:ext cx="92058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9204579" y="704622"/>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8</a:t>
              </a:r>
            </a:p>
          </p:txBody>
        </p:sp>
        <p:sp>
          <p:nvSpPr>
            <p:cNvPr id="79" name="Rectangle 78"/>
            <p:cNvSpPr/>
            <p:nvPr/>
          </p:nvSpPr>
          <p:spPr>
            <a:xfrm>
              <a:off x="9676774" y="506315"/>
              <a:ext cx="2375302"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Crypto service identifies the right Master Key and decrypts the Encryption key</a:t>
              </a:r>
            </a:p>
          </p:txBody>
        </p:sp>
      </p:grpSp>
    </p:spTree>
    <p:extLst>
      <p:ext uri="{BB962C8B-B14F-4D97-AF65-F5344CB8AC3E}">
        <p14:creationId xmlns:p14="http://schemas.microsoft.com/office/powerpoint/2010/main" val="360728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74"/>
                                        </p:tgtEl>
                                        <p:attrNameLst>
                                          <p:attrName>style.visibility</p:attrName>
                                        </p:attrNameLst>
                                      </p:cBhvr>
                                      <p:to>
                                        <p:strVal val="visible"/>
                                      </p:to>
                                    </p:set>
                                    <p:animEffect transition="in" filter="wipe(up)">
                                      <p:cBhvr>
                                        <p:cTn id="11"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1778A93-3B3A-4522-8458-4F48E2B59763}"/>
              </a:ext>
            </a:extLst>
          </p:cNvPr>
          <p:cNvSpPr>
            <a:spLocks noGrp="1"/>
          </p:cNvSpPr>
          <p:nvPr>
            <p:ph type="body" sz="quarter" idx="12"/>
          </p:nvPr>
        </p:nvSpPr>
        <p:spPr>
          <a:xfrm>
            <a:off x="6231379" y="3325194"/>
            <a:ext cx="5649982" cy="917900"/>
          </a:xfrm>
        </p:spPr>
        <p:txBody>
          <a:bodyPr/>
          <a:lstStyle/>
          <a:p>
            <a:r>
              <a:rPr lang="en-GB" dirty="0"/>
              <a:t>Complete Encryption Decryption Process</a:t>
            </a:r>
          </a:p>
        </p:txBody>
      </p:sp>
      <p:pic>
        <p:nvPicPr>
          <p:cNvPr id="12" name="Picture 11">
            <a:extLst>
              <a:ext uri="{FF2B5EF4-FFF2-40B4-BE49-F238E27FC236}">
                <a16:creationId xmlns:a16="http://schemas.microsoft.com/office/drawing/2014/main" id="{653BDA73-E68D-434B-82DE-BBCADF2DA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479" y="513565"/>
            <a:ext cx="2661781" cy="2661781"/>
          </a:xfrm>
          <a:prstGeom prst="rect">
            <a:avLst/>
          </a:prstGeom>
        </p:spPr>
      </p:pic>
    </p:spTree>
    <p:extLst>
      <p:ext uri="{BB962C8B-B14F-4D97-AF65-F5344CB8AC3E}">
        <p14:creationId xmlns:p14="http://schemas.microsoft.com/office/powerpoint/2010/main" val="1241719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ounded Rectangle 184"/>
          <p:cNvSpPr/>
          <p:nvPr/>
        </p:nvSpPr>
        <p:spPr>
          <a:xfrm>
            <a:off x="1909452"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Delivered together</a:t>
            </a:r>
          </a:p>
        </p:txBody>
      </p:sp>
      <p:sp>
        <p:nvSpPr>
          <p:cNvPr id="100" name="Rounded Rectangle 99"/>
          <p:cNvSpPr/>
          <p:nvPr/>
        </p:nvSpPr>
        <p:spPr>
          <a:xfrm>
            <a:off x="6203745" y="3882436"/>
            <a:ext cx="2813111" cy="2837397"/>
          </a:xfrm>
          <a:prstGeom prst="roundRect">
            <a:avLst>
              <a:gd name="adj" fmla="val 7896"/>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together</a:t>
            </a:r>
          </a:p>
        </p:txBody>
      </p:sp>
      <p:sp>
        <p:nvSpPr>
          <p:cNvPr id="4" name="Rounded Rectangle 3"/>
          <p:cNvSpPr/>
          <p:nvPr/>
        </p:nvSpPr>
        <p:spPr>
          <a:xfrm>
            <a:off x="358096" y="4142487"/>
            <a:ext cx="1101969" cy="76239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5" name="TextBox 4"/>
          <p:cNvSpPr txBox="1"/>
          <p:nvPr/>
        </p:nvSpPr>
        <p:spPr>
          <a:xfrm>
            <a:off x="157114" y="380468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sp>
        <p:nvSpPr>
          <p:cNvPr id="6" name="Rounded Rectangle 5"/>
          <p:cNvSpPr/>
          <p:nvPr/>
        </p:nvSpPr>
        <p:spPr>
          <a:xfrm>
            <a:off x="561130" y="212975"/>
            <a:ext cx="8278302" cy="1372847"/>
          </a:xfrm>
          <a:prstGeom prst="round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Crypto Service</a:t>
            </a:r>
          </a:p>
        </p:txBody>
      </p:sp>
      <p:cxnSp>
        <p:nvCxnSpPr>
          <p:cNvPr id="10" name="Straight Arrow Connector 9"/>
          <p:cNvCxnSpPr/>
          <p:nvPr/>
        </p:nvCxnSpPr>
        <p:spPr>
          <a:xfrm>
            <a:off x="3161416" y="1572674"/>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4" idx="3"/>
            <a:endCxn id="84" idx="1"/>
          </p:cNvCxnSpPr>
          <p:nvPr/>
        </p:nvCxnSpPr>
        <p:spPr>
          <a:xfrm>
            <a:off x="1460065" y="4523684"/>
            <a:ext cx="893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74345" y="4586322"/>
            <a:ext cx="2764008" cy="387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7053593"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&amp; ~ # ?</a:t>
            </a:r>
          </a:p>
        </p:txBody>
      </p:sp>
      <p:sp>
        <p:nvSpPr>
          <p:cNvPr id="40" name="TextBox 39"/>
          <p:cNvSpPr txBox="1"/>
          <p:nvPr/>
        </p:nvSpPr>
        <p:spPr>
          <a:xfrm>
            <a:off x="6792942" y="3862303"/>
            <a:ext cx="14621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sp>
        <p:nvSpPr>
          <p:cNvPr id="20" name="Rectangle 19"/>
          <p:cNvSpPr/>
          <p:nvPr/>
        </p:nvSpPr>
        <p:spPr>
          <a:xfrm>
            <a:off x="2603766" y="4034225"/>
            <a:ext cx="142853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pic>
        <p:nvPicPr>
          <p:cNvPr id="66" name="Picture 6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81663" y="4654516"/>
            <a:ext cx="472739" cy="239829"/>
          </a:xfrm>
          <a:prstGeom prst="rect">
            <a:avLst/>
          </a:prstGeom>
        </p:spPr>
      </p:pic>
      <p:grpSp>
        <p:nvGrpSpPr>
          <p:cNvPr id="143" name="Group 142"/>
          <p:cNvGrpSpPr/>
          <p:nvPr/>
        </p:nvGrpSpPr>
        <p:grpSpPr>
          <a:xfrm>
            <a:off x="885299" y="1585822"/>
            <a:ext cx="1428532" cy="2176969"/>
            <a:chOff x="1917711" y="1347732"/>
            <a:chExt cx="1428532" cy="2176969"/>
          </a:xfrm>
        </p:grpSpPr>
        <p:sp>
          <p:nvSpPr>
            <p:cNvPr id="7" name="TextBox 6"/>
            <p:cNvSpPr txBox="1"/>
            <p:nvPr/>
          </p:nvSpPr>
          <p:spPr>
            <a:xfrm>
              <a:off x="1917711" y="2939926"/>
              <a:ext cx="14285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42" name="Group 141"/>
            <p:cNvGrpSpPr/>
            <p:nvPr/>
          </p:nvGrpSpPr>
          <p:grpSpPr>
            <a:xfrm>
              <a:off x="2287499" y="1347732"/>
              <a:ext cx="688956" cy="1630020"/>
              <a:chOff x="2287499" y="1347732"/>
              <a:chExt cx="688956" cy="1630020"/>
            </a:xfrm>
          </p:grpSpPr>
          <p:cxnSp>
            <p:nvCxnSpPr>
              <p:cNvPr id="9" name="Straight Arrow Connector 8"/>
              <p:cNvCxnSpPr/>
              <p:nvPr/>
            </p:nvCxnSpPr>
            <p:spPr>
              <a:xfrm flipV="1">
                <a:off x="2547938" y="1347732"/>
                <a:ext cx="0" cy="78047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287499" y="2201537"/>
                <a:ext cx="688956" cy="776215"/>
                <a:chOff x="7492085" y="1795744"/>
                <a:chExt cx="688956" cy="776215"/>
              </a:xfrm>
            </p:grpSpPr>
            <p:grpSp>
              <p:nvGrpSpPr>
                <p:cNvPr id="135" name="Group 134"/>
                <p:cNvGrpSpPr/>
                <p:nvPr/>
              </p:nvGrpSpPr>
              <p:grpSpPr>
                <a:xfrm>
                  <a:off x="7492085" y="1795744"/>
                  <a:ext cx="688956" cy="769916"/>
                  <a:chOff x="9850026" y="1969404"/>
                  <a:chExt cx="688956" cy="769916"/>
                </a:xfrm>
              </p:grpSpPr>
              <p:pic>
                <p:nvPicPr>
                  <p:cNvPr id="137" name="Picture 136">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9850026" y="1969404"/>
                    <a:ext cx="688956" cy="769916"/>
                  </a:xfrm>
                  <a:prstGeom prst="rect">
                    <a:avLst/>
                  </a:prstGeom>
                </p:spPr>
              </p:pic>
              <p:sp>
                <p:nvSpPr>
                  <p:cNvPr id="138" name="Rectangle 137"/>
                  <p:cNvSpPr/>
                  <p:nvPr/>
                </p:nvSpPr>
                <p:spPr>
                  <a:xfrm>
                    <a:off x="10177463" y="2407633"/>
                    <a:ext cx="335755" cy="254966"/>
                  </a:xfrm>
                  <a:prstGeom prst="rect">
                    <a:avLst/>
                  </a:prstGeom>
                  <a:solidFill>
                    <a:srgbClr val="F2D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Cross 138"/>
                  <p:cNvSpPr/>
                  <p:nvPr/>
                </p:nvSpPr>
                <p:spPr>
                  <a:xfrm rot="2576891">
                    <a:off x="10233562" y="2417428"/>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6" name="Picture 135">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7492085" y="1802043"/>
                  <a:ext cx="688956" cy="769916"/>
                </a:xfrm>
                <a:prstGeom prst="rect">
                  <a:avLst/>
                </a:prstGeom>
              </p:spPr>
            </p:pic>
          </p:grpSp>
        </p:grpSp>
      </p:grpSp>
      <p:sp>
        <p:nvSpPr>
          <p:cNvPr id="84" name="Rounded Rectangle 83"/>
          <p:cNvSpPr/>
          <p:nvPr/>
        </p:nvSpPr>
        <p:spPr>
          <a:xfrm>
            <a:off x="2353986" y="4051835"/>
            <a:ext cx="1928092" cy="943698"/>
          </a:xfrm>
          <a:prstGeom prst="roundRect">
            <a:avLst>
              <a:gd name="adj" fmla="val 12335"/>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6" name="Group 95"/>
          <p:cNvGrpSpPr/>
          <p:nvPr/>
        </p:nvGrpSpPr>
        <p:grpSpPr>
          <a:xfrm>
            <a:off x="2351962" y="5055154"/>
            <a:ext cx="1928092" cy="1227369"/>
            <a:chOff x="2351962" y="5483887"/>
            <a:chExt cx="1928092" cy="1227369"/>
          </a:xfrm>
        </p:grpSpPr>
        <p:grpSp>
          <p:nvGrpSpPr>
            <p:cNvPr id="82" name="Group 81"/>
            <p:cNvGrpSpPr/>
            <p:nvPr/>
          </p:nvGrpSpPr>
          <p:grpSpPr>
            <a:xfrm>
              <a:off x="2451448" y="5483887"/>
              <a:ext cx="1733167" cy="1121997"/>
              <a:chOff x="2440574" y="5325823"/>
              <a:chExt cx="1733167" cy="1121997"/>
            </a:xfrm>
          </p:grpSpPr>
          <p:sp>
            <p:nvSpPr>
              <p:cNvPr id="19" name="TextBox 18"/>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042" name="Group 1041"/>
              <p:cNvGrpSpPr/>
              <p:nvPr/>
            </p:nvGrpSpPr>
            <p:grpSpPr>
              <a:xfrm>
                <a:off x="2853165" y="6020242"/>
                <a:ext cx="907987" cy="427578"/>
                <a:chOff x="4339325" y="4647713"/>
                <a:chExt cx="907987" cy="427578"/>
              </a:xfrm>
            </p:grpSpPr>
            <p:sp>
              <p:nvSpPr>
                <p:cNvPr id="24" name="Rounded Rectangle 23"/>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147" name="Rounded Rectangle 146"/>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1" name="Picture 170"/>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3387049" y="5786816"/>
            <a:ext cx="321339" cy="352986"/>
          </a:xfrm>
          <a:prstGeom prst="rect">
            <a:avLst/>
          </a:prstGeom>
          <a:effectLst>
            <a:glow rad="25400">
              <a:schemeClr val="bg1"/>
            </a:glow>
          </a:effectLst>
        </p:spPr>
      </p:pic>
      <p:grpSp>
        <p:nvGrpSpPr>
          <p:cNvPr id="175" name="Group 174"/>
          <p:cNvGrpSpPr/>
          <p:nvPr/>
        </p:nvGrpSpPr>
        <p:grpSpPr>
          <a:xfrm>
            <a:off x="6639516" y="5055154"/>
            <a:ext cx="1928092" cy="1227369"/>
            <a:chOff x="2351962" y="5483887"/>
            <a:chExt cx="1928092" cy="1227369"/>
          </a:xfrm>
        </p:grpSpPr>
        <p:grpSp>
          <p:nvGrpSpPr>
            <p:cNvPr id="177" name="Group 176"/>
            <p:cNvGrpSpPr/>
            <p:nvPr/>
          </p:nvGrpSpPr>
          <p:grpSpPr>
            <a:xfrm>
              <a:off x="2451448" y="5483887"/>
              <a:ext cx="1733167" cy="1121997"/>
              <a:chOff x="2440574" y="5325823"/>
              <a:chExt cx="1733167" cy="1121997"/>
            </a:xfrm>
          </p:grpSpPr>
          <p:sp>
            <p:nvSpPr>
              <p:cNvPr id="180" name="TextBox 179"/>
              <p:cNvSpPr txBox="1"/>
              <p:nvPr/>
            </p:nvSpPr>
            <p:spPr>
              <a:xfrm>
                <a:off x="2440574" y="5325823"/>
                <a:ext cx="173316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a:t>
                </a:r>
              </a:p>
            </p:txBody>
          </p:sp>
          <p:grpSp>
            <p:nvGrpSpPr>
              <p:cNvPr id="181" name="Group 180"/>
              <p:cNvGrpSpPr/>
              <p:nvPr/>
            </p:nvGrpSpPr>
            <p:grpSpPr>
              <a:xfrm>
                <a:off x="2853165" y="6020242"/>
                <a:ext cx="907987" cy="427578"/>
                <a:chOff x="4339325" y="4647713"/>
                <a:chExt cx="907987" cy="427578"/>
              </a:xfrm>
            </p:grpSpPr>
            <p:sp>
              <p:nvSpPr>
                <p:cNvPr id="182" name="Rounded Rectangle 181"/>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3" name="Picture 182"/>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grpSp>
        <p:sp>
          <p:nvSpPr>
            <p:cNvPr id="178" name="Rounded Rectangle 177"/>
            <p:cNvSpPr/>
            <p:nvPr/>
          </p:nvSpPr>
          <p:spPr>
            <a:xfrm>
              <a:off x="2351962" y="5494921"/>
              <a:ext cx="1928092" cy="1216335"/>
            </a:xfrm>
            <a:prstGeom prst="roundRect">
              <a:avLst>
                <a:gd name="adj" fmla="val 5980"/>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76" name="Picture 175"/>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7674603" y="5786816"/>
            <a:ext cx="321339" cy="352986"/>
          </a:xfrm>
          <a:prstGeom prst="rect">
            <a:avLst/>
          </a:prstGeom>
          <a:effectLst>
            <a:glow rad="25400">
              <a:schemeClr val="bg1"/>
            </a:glow>
          </a:effectLst>
        </p:spPr>
      </p:pic>
      <p:sp>
        <p:nvSpPr>
          <p:cNvPr id="188" name="Rectangle 187"/>
          <p:cNvSpPr/>
          <p:nvPr/>
        </p:nvSpPr>
        <p:spPr>
          <a:xfrm>
            <a:off x="4910621" y="4267034"/>
            <a:ext cx="108407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Used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cxnSp>
        <p:nvCxnSpPr>
          <p:cNvPr id="189" name="Straight Arrow Connector 188"/>
          <p:cNvCxnSpPr>
            <a:stCxn id="147" idx="3"/>
          </p:cNvCxnSpPr>
          <p:nvPr/>
        </p:nvCxnSpPr>
        <p:spPr>
          <a:xfrm flipV="1">
            <a:off x="4280054" y="5674354"/>
            <a:ext cx="2359462" cy="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2" name="Rectangle 191"/>
          <p:cNvSpPr/>
          <p:nvPr/>
        </p:nvSpPr>
        <p:spPr>
          <a:xfrm>
            <a:off x="4731859" y="5351189"/>
            <a:ext cx="1462195"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Stored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Encrypted Data</a:t>
            </a:r>
          </a:p>
        </p:txBody>
      </p:sp>
      <p:sp>
        <p:nvSpPr>
          <p:cNvPr id="153" name="Oval 152"/>
          <p:cNvSpPr/>
          <p:nvPr/>
        </p:nvSpPr>
        <p:spPr>
          <a:xfrm>
            <a:off x="1340083"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a:t>
            </a:r>
          </a:p>
        </p:txBody>
      </p:sp>
      <p:sp>
        <p:nvSpPr>
          <p:cNvPr id="251" name="Oval 250"/>
          <p:cNvSpPr/>
          <p:nvPr/>
        </p:nvSpPr>
        <p:spPr>
          <a:xfrm>
            <a:off x="2996088" y="1860932"/>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2</a:t>
            </a:r>
          </a:p>
        </p:txBody>
      </p:sp>
      <p:sp>
        <p:nvSpPr>
          <p:cNvPr id="254" name="Oval 253"/>
          <p:cNvSpPr/>
          <p:nvPr/>
        </p:nvSpPr>
        <p:spPr>
          <a:xfrm>
            <a:off x="5225353" y="394823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3</a:t>
            </a:r>
          </a:p>
        </p:txBody>
      </p:sp>
      <p:sp>
        <p:nvSpPr>
          <p:cNvPr id="255" name="Oval 254"/>
          <p:cNvSpPr/>
          <p:nvPr/>
        </p:nvSpPr>
        <p:spPr>
          <a:xfrm>
            <a:off x="5225353" y="5055154"/>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5</a:t>
            </a:r>
          </a:p>
        </p:txBody>
      </p:sp>
      <p:grpSp>
        <p:nvGrpSpPr>
          <p:cNvPr id="93" name="Group 92"/>
          <p:cNvGrpSpPr/>
          <p:nvPr/>
        </p:nvGrpSpPr>
        <p:grpSpPr>
          <a:xfrm>
            <a:off x="578754" y="455098"/>
            <a:ext cx="1306740" cy="827695"/>
            <a:chOff x="916669" y="1138456"/>
            <a:chExt cx="725585" cy="470333"/>
          </a:xfrm>
        </p:grpSpPr>
        <p:sp>
          <p:nvSpPr>
            <p:cNvPr id="94" name="TextBox 93"/>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charset="0"/>
                  <a:ea typeface="Amazon Ember" charset="0"/>
                  <a:cs typeface="Amazon Ember" charset="0"/>
                </a:rPr>
                <a:t>Hardware</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pic>
          <p:nvPicPr>
            <p:cNvPr id="95"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Group 103"/>
          <p:cNvGrpSpPr/>
          <p:nvPr/>
        </p:nvGrpSpPr>
        <p:grpSpPr>
          <a:xfrm>
            <a:off x="2816210" y="708129"/>
            <a:ext cx="1271630" cy="731215"/>
            <a:chOff x="1456755" y="1480099"/>
            <a:chExt cx="1271630" cy="731215"/>
          </a:xfrm>
        </p:grpSpPr>
        <p:pic>
          <p:nvPicPr>
            <p:cNvPr id="105" name="Picture 104"/>
            <p:cNvPicPr>
              <a:picLocks noChangeAspect="1"/>
            </p:cNvPicPr>
            <p:nvPr/>
          </p:nvPicPr>
          <p:blipFill>
            <a:blip r:embed="rId3"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6" name="Rectangle 105"/>
            <p:cNvSpPr/>
            <p:nvPr/>
          </p:nvSpPr>
          <p:spPr>
            <a:xfrm>
              <a:off x="1456755" y="1872760"/>
              <a:ext cx="127163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Master Key 1</a:t>
              </a:r>
            </a:p>
          </p:txBody>
        </p:sp>
      </p:grpSp>
      <p:grpSp>
        <p:nvGrpSpPr>
          <p:cNvPr id="107" name="Group 106"/>
          <p:cNvGrpSpPr/>
          <p:nvPr/>
        </p:nvGrpSpPr>
        <p:grpSpPr>
          <a:xfrm>
            <a:off x="5394866" y="708129"/>
            <a:ext cx="1300484" cy="731215"/>
            <a:chOff x="1442327" y="1480099"/>
            <a:chExt cx="1300484" cy="731215"/>
          </a:xfrm>
        </p:grpSpPr>
        <p:pic>
          <p:nvPicPr>
            <p:cNvPr id="108" name="Picture 107"/>
            <p:cNvPicPr>
              <a:picLocks noChangeAspect="1"/>
            </p:cNvPicPr>
            <p:nvPr/>
          </p:nvPicPr>
          <p:blipFill>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48746" y="1480099"/>
              <a:ext cx="887646" cy="450319"/>
            </a:xfrm>
            <a:prstGeom prst="rect">
              <a:avLst/>
            </a:prstGeom>
          </p:spPr>
        </p:pic>
        <p:sp>
          <p:nvSpPr>
            <p:cNvPr id="109" name="Rectangle 108"/>
            <p:cNvSpPr/>
            <p:nvPr/>
          </p:nvSpPr>
          <p:spPr>
            <a:xfrm>
              <a:off x="1442327" y="1872760"/>
              <a:ext cx="130048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368AA"/>
                  </a:solidFill>
                  <a:effectLst/>
                  <a:uLnTx/>
                  <a:uFillTx/>
                  <a:latin typeface="Calibri" panose="020F0502020204030204"/>
                  <a:ea typeface="+mn-ea"/>
                  <a:cs typeface="+mn-cs"/>
                </a:rPr>
                <a:t>Master Key N</a:t>
              </a:r>
            </a:p>
          </p:txBody>
        </p:sp>
      </p:grpSp>
      <p:grpSp>
        <p:nvGrpSpPr>
          <p:cNvPr id="121" name="Group 120"/>
          <p:cNvGrpSpPr/>
          <p:nvPr/>
        </p:nvGrpSpPr>
        <p:grpSpPr>
          <a:xfrm>
            <a:off x="7532692" y="455098"/>
            <a:ext cx="1306740" cy="827695"/>
            <a:chOff x="916669" y="1138456"/>
            <a:chExt cx="725585" cy="470333"/>
          </a:xfrm>
        </p:grpSpPr>
        <p:sp>
          <p:nvSpPr>
            <p:cNvPr id="122" name="TextBox 121"/>
            <p:cNvSpPr txBox="1"/>
            <p:nvPr/>
          </p:nvSpPr>
          <p:spPr>
            <a:xfrm>
              <a:off x="916669" y="1503854"/>
              <a:ext cx="725585" cy="1049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Software</a:t>
              </a:r>
            </a:p>
          </p:txBody>
        </p:sp>
        <p:pic>
          <p:nvPicPr>
            <p:cNvPr id="123" name="Picture 2"/>
            <p:cNvPicPr>
              <a:picLocks noChangeAspect="1" noChangeArrowheads="1"/>
            </p:cNvPicPr>
            <p:nvPr/>
          </p:nvPicPr>
          <p:blipFill>
            <a:blip r:embed="rId8">
              <a:biLevel thresh="75000"/>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0" name="Picture 79">
            <a:extLst>
              <a:ext uri="{FF2B5EF4-FFF2-40B4-BE49-F238E27FC236}">
                <a16:creationId xmlns:a16="http://schemas.microsoft.com/office/drawing/2014/main" id="{397FA975-7CF4-934B-826F-261B08DEB2E1}"/>
              </a:ext>
            </a:extLst>
          </p:cNvPr>
          <p:cNvPicPr>
            <a:picLocks noChangeAspect="1"/>
          </p:cNvPicPr>
          <p:nvPr/>
        </p:nvPicPr>
        <p:blipFill>
          <a:blip r:embed="rId4"/>
          <a:stretch>
            <a:fillRect/>
          </a:stretch>
        </p:blipFill>
        <p:spPr>
          <a:xfrm>
            <a:off x="10822243" y="5897565"/>
            <a:ext cx="688956" cy="769916"/>
          </a:xfrm>
          <a:prstGeom prst="rect">
            <a:avLst/>
          </a:prstGeom>
        </p:spPr>
      </p:pic>
      <p:cxnSp>
        <p:nvCxnSpPr>
          <p:cNvPr id="81" name="Straight Arrow Connector 80"/>
          <p:cNvCxnSpPr/>
          <p:nvPr/>
        </p:nvCxnSpPr>
        <p:spPr>
          <a:xfrm flipH="1">
            <a:off x="9040348" y="6282523"/>
            <a:ext cx="172766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9788174" y="5650420"/>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6</a:t>
            </a:r>
          </a:p>
        </p:txBody>
      </p:sp>
      <p:sp>
        <p:nvSpPr>
          <p:cNvPr id="90" name="Rectangle 89"/>
          <p:cNvSpPr/>
          <p:nvPr/>
        </p:nvSpPr>
        <p:spPr>
          <a:xfrm>
            <a:off x="9264707" y="5977286"/>
            <a:ext cx="1397819" cy="538609"/>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Data Retrieval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cxnSp>
        <p:nvCxnSpPr>
          <p:cNvPr id="111" name="Straight Arrow Connector 110"/>
          <p:cNvCxnSpPr/>
          <p:nvPr/>
        </p:nvCxnSpPr>
        <p:spPr>
          <a:xfrm flipV="1">
            <a:off x="6667516" y="1585822"/>
            <a:ext cx="0" cy="229661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6492073" y="1956874"/>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7</a:t>
            </a:r>
          </a:p>
        </p:txBody>
      </p:sp>
      <p:grpSp>
        <p:nvGrpSpPr>
          <p:cNvPr id="114" name="Group 113"/>
          <p:cNvGrpSpPr/>
          <p:nvPr/>
        </p:nvGrpSpPr>
        <p:grpSpPr>
          <a:xfrm>
            <a:off x="6216085" y="2592666"/>
            <a:ext cx="907987" cy="427578"/>
            <a:chOff x="6283603" y="3761320"/>
            <a:chExt cx="907987" cy="427578"/>
          </a:xfrm>
        </p:grpSpPr>
        <p:grpSp>
          <p:nvGrpSpPr>
            <p:cNvPr id="115" name="Group 114"/>
            <p:cNvGrpSpPr/>
            <p:nvPr/>
          </p:nvGrpSpPr>
          <p:grpSpPr>
            <a:xfrm>
              <a:off x="6283603" y="3761320"/>
              <a:ext cx="907987" cy="427578"/>
              <a:chOff x="4339325" y="4647713"/>
              <a:chExt cx="907987" cy="427578"/>
            </a:xfrm>
          </p:grpSpPr>
          <p:sp>
            <p:nvSpPr>
              <p:cNvPr id="125" name="Rounded Rectangle 124"/>
              <p:cNvSpPr/>
              <p:nvPr/>
            </p:nvSpPr>
            <p:spPr>
              <a:xfrm>
                <a:off x="4339325" y="4647713"/>
                <a:ext cx="907987" cy="427578"/>
              </a:xfrm>
              <a:prstGeom prst="roundRect">
                <a:avLst/>
              </a:prstGeom>
              <a:pattFill prst="diagBrick">
                <a:fgClr>
                  <a:srgbClr val="CC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6" name="Picture 125"/>
              <p:cNvPicPr>
                <a:picLocks noChangeAspect="1"/>
              </p:cNvPicPr>
              <p:nvPr/>
            </p:nvPicPr>
            <p:blipFill>
              <a:blip r:embed="rId5"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artisticLightScreen/>
                        </a14:imgEffect>
                      </a14:imgLayer>
                    </a14:imgProps>
                  </a:ext>
                  <a:ext uri="{28A0092B-C50C-407E-A947-70E740481C1C}">
                    <a14:useLocalDpi xmlns:a14="http://schemas.microsoft.com/office/drawing/2010/main"/>
                  </a:ext>
                </a:extLst>
              </a:blip>
              <a:stretch>
                <a:fillRect/>
              </a:stretch>
            </p:blipFill>
            <p:spPr>
              <a:xfrm>
                <a:off x="4389596" y="4741588"/>
                <a:ext cx="472739" cy="239829"/>
              </a:xfrm>
              <a:prstGeom prst="rect">
                <a:avLst/>
              </a:prstGeom>
            </p:spPr>
          </p:pic>
        </p:grpSp>
        <p:pic>
          <p:nvPicPr>
            <p:cNvPr id="124" name="Picture 123"/>
            <p:cNvPicPr>
              <a:picLocks noChangeAspect="1"/>
            </p:cNvPicPr>
            <p:nvPr/>
          </p:nvPicPr>
          <p:blipFill>
            <a:blip r:embed="rId7" cstate="print">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6806613" y="3798563"/>
              <a:ext cx="321339" cy="352986"/>
            </a:xfrm>
            <a:prstGeom prst="rect">
              <a:avLst/>
            </a:prstGeom>
            <a:effectLst>
              <a:glow rad="25400">
                <a:schemeClr val="bg1"/>
              </a:glow>
            </a:effectLst>
          </p:spPr>
        </p:pic>
      </p:grpSp>
      <p:sp>
        <p:nvSpPr>
          <p:cNvPr id="128" name="Rectangle 127"/>
          <p:cNvSpPr/>
          <p:nvPr/>
        </p:nvSpPr>
        <p:spPr>
          <a:xfrm>
            <a:off x="3329697" y="2425575"/>
            <a:ext cx="1475019" cy="815608"/>
          </a:xfrm>
          <a:prstGeom prst="rect">
            <a:avLst/>
          </a:prstGeom>
        </p:spPr>
        <p:txBody>
          <a:bodyPr wrap="non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 Key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is discarded</a:t>
            </a:r>
          </a:p>
        </p:txBody>
      </p:sp>
      <p:sp>
        <p:nvSpPr>
          <p:cNvPr id="129" name="Cross 128"/>
          <p:cNvSpPr/>
          <p:nvPr/>
        </p:nvSpPr>
        <p:spPr>
          <a:xfrm rot="2576891">
            <a:off x="3943382" y="4171291"/>
            <a:ext cx="247650" cy="241298"/>
          </a:xfrm>
          <a:prstGeom prst="plus">
            <a:avLst>
              <a:gd name="adj" fmla="val 373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0" name="Straight Arrow Connector 129"/>
          <p:cNvCxnSpPr/>
          <p:nvPr/>
        </p:nvCxnSpPr>
        <p:spPr>
          <a:xfrm>
            <a:off x="4062144" y="3286125"/>
            <a:ext cx="0" cy="87768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3883160" y="3455687"/>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4</a:t>
            </a:r>
          </a:p>
        </p:txBody>
      </p:sp>
      <p:sp>
        <p:nvSpPr>
          <p:cNvPr id="132" name="Rectangle 131"/>
          <p:cNvSpPr/>
          <p:nvPr/>
        </p:nvSpPr>
        <p:spPr>
          <a:xfrm>
            <a:off x="5576239" y="3043966"/>
            <a:ext cx="2182554" cy="492443"/>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Request for Decryption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of Encryption Key</a:t>
            </a:r>
          </a:p>
        </p:txBody>
      </p:sp>
      <p:cxnSp>
        <p:nvCxnSpPr>
          <p:cNvPr id="146" name="Straight Arrow Connector 145"/>
          <p:cNvCxnSpPr/>
          <p:nvPr/>
        </p:nvCxnSpPr>
        <p:spPr>
          <a:xfrm>
            <a:off x="8378537" y="1601252"/>
            <a:ext cx="1" cy="22702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8203694" y="2727794"/>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9</a:t>
            </a:r>
          </a:p>
        </p:txBody>
      </p:sp>
      <p:sp>
        <p:nvSpPr>
          <p:cNvPr id="150" name="Rectangle 149"/>
          <p:cNvSpPr/>
          <p:nvPr/>
        </p:nvSpPr>
        <p:spPr>
          <a:xfrm>
            <a:off x="7547454" y="1791402"/>
            <a:ext cx="1669929" cy="492443"/>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Decrypted copy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of Encryption Key</a:t>
            </a:r>
          </a:p>
        </p:txBody>
      </p:sp>
      <p:pic>
        <p:nvPicPr>
          <p:cNvPr id="145" name="Picture 1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47585" y="2365312"/>
            <a:ext cx="472739" cy="239829"/>
          </a:xfrm>
          <a:prstGeom prst="rect">
            <a:avLst/>
          </a:prstGeom>
        </p:spPr>
      </p:pic>
      <p:cxnSp>
        <p:nvCxnSpPr>
          <p:cNvPr id="167" name="Straight Connector 166"/>
          <p:cNvCxnSpPr/>
          <p:nvPr/>
        </p:nvCxnSpPr>
        <p:spPr>
          <a:xfrm>
            <a:off x="4108206" y="1282793"/>
            <a:ext cx="1228713"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10203288" y="2731290"/>
            <a:ext cx="1428506" cy="355691"/>
            <a:chOff x="10203288" y="2731290"/>
            <a:chExt cx="1428506" cy="355691"/>
          </a:xfrm>
        </p:grpSpPr>
        <p:sp>
          <p:nvSpPr>
            <p:cNvPr id="98" name="Oval 97"/>
            <p:cNvSpPr/>
            <p:nvPr/>
          </p:nvSpPr>
          <p:spPr>
            <a:xfrm>
              <a:off x="10203288" y="2744931"/>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99" name="Rectangle 98"/>
            <p:cNvSpPr/>
            <p:nvPr/>
          </p:nvSpPr>
          <p:spPr>
            <a:xfrm>
              <a:off x="10526876" y="2731290"/>
              <a:ext cx="110491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B0F0"/>
                  </a:solidFill>
                  <a:effectLst/>
                  <a:uLnTx/>
                  <a:uFillTx/>
                  <a:latin typeface="Calibri" panose="020F0502020204030204"/>
                  <a:ea typeface="+mn-ea"/>
                  <a:cs typeface="+mn-cs"/>
                </a:rPr>
                <a:t>Decryption</a:t>
              </a:r>
            </a:p>
          </p:txBody>
        </p:sp>
      </p:grpSp>
      <p:grpSp>
        <p:nvGrpSpPr>
          <p:cNvPr id="101" name="Group 100"/>
          <p:cNvGrpSpPr/>
          <p:nvPr/>
        </p:nvGrpSpPr>
        <p:grpSpPr>
          <a:xfrm>
            <a:off x="297756" y="5391797"/>
            <a:ext cx="1403558" cy="355691"/>
            <a:chOff x="297756" y="5391797"/>
            <a:chExt cx="1403558" cy="355691"/>
          </a:xfrm>
        </p:grpSpPr>
        <p:sp>
          <p:nvSpPr>
            <p:cNvPr id="102" name="Oval 101"/>
            <p:cNvSpPr/>
            <p:nvPr/>
          </p:nvSpPr>
          <p:spPr>
            <a:xfrm>
              <a:off x="297756" y="5405438"/>
              <a:ext cx="350886" cy="34205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endParaRPr>
            </a:p>
          </p:txBody>
        </p:sp>
        <p:sp>
          <p:nvSpPr>
            <p:cNvPr id="103" name="Rectangle 102"/>
            <p:cNvSpPr/>
            <p:nvPr/>
          </p:nvSpPr>
          <p:spPr>
            <a:xfrm>
              <a:off x="617236" y="5391797"/>
              <a:ext cx="108407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Encryption</a:t>
              </a:r>
            </a:p>
          </p:txBody>
        </p:sp>
      </p:grpSp>
      <p:grpSp>
        <p:nvGrpSpPr>
          <p:cNvPr id="110" name="Group 109"/>
          <p:cNvGrpSpPr/>
          <p:nvPr/>
        </p:nvGrpSpPr>
        <p:grpSpPr>
          <a:xfrm>
            <a:off x="8867775" y="506315"/>
            <a:ext cx="3184301" cy="738664"/>
            <a:chOff x="8867775" y="506315"/>
            <a:chExt cx="3184301" cy="738664"/>
          </a:xfrm>
        </p:grpSpPr>
        <p:cxnSp>
          <p:nvCxnSpPr>
            <p:cNvPr id="113" name="Straight Arrow Connector 112"/>
            <p:cNvCxnSpPr/>
            <p:nvPr/>
          </p:nvCxnSpPr>
          <p:spPr>
            <a:xfrm flipH="1">
              <a:off x="8867775" y="875647"/>
              <a:ext cx="92058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9204579" y="704622"/>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8</a:t>
              </a:r>
            </a:p>
          </p:txBody>
        </p:sp>
        <p:sp>
          <p:nvSpPr>
            <p:cNvPr id="117" name="Rectangle 116"/>
            <p:cNvSpPr/>
            <p:nvPr/>
          </p:nvSpPr>
          <p:spPr>
            <a:xfrm>
              <a:off x="9676774" y="506315"/>
              <a:ext cx="2375302"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Crypto service identifies the right Master Key and decrypts the Encryption key</a:t>
              </a:r>
            </a:p>
          </p:txBody>
        </p:sp>
      </p:grpSp>
      <p:grpSp>
        <p:nvGrpSpPr>
          <p:cNvPr id="118" name="Group 117"/>
          <p:cNvGrpSpPr/>
          <p:nvPr/>
        </p:nvGrpSpPr>
        <p:grpSpPr>
          <a:xfrm>
            <a:off x="8155562" y="3600982"/>
            <a:ext cx="3594811" cy="1375558"/>
            <a:chOff x="8155562" y="3588282"/>
            <a:chExt cx="3594811" cy="1375558"/>
          </a:xfrm>
        </p:grpSpPr>
        <p:sp>
          <p:nvSpPr>
            <p:cNvPr id="119" name="Rounded Rectangle 118"/>
            <p:cNvSpPr/>
            <p:nvPr/>
          </p:nvSpPr>
          <p:spPr>
            <a:xfrm>
              <a:off x="10570958" y="4216559"/>
              <a:ext cx="1101969" cy="7472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A B C 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1 2 3 4</a:t>
              </a:r>
            </a:p>
          </p:txBody>
        </p:sp>
        <p:sp>
          <p:nvSpPr>
            <p:cNvPr id="120" name="TextBox 119"/>
            <p:cNvSpPr txBox="1"/>
            <p:nvPr/>
          </p:nvSpPr>
          <p:spPr>
            <a:xfrm>
              <a:off x="10343706" y="3862303"/>
              <a:ext cx="14066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Plain Text Data</a:t>
              </a:r>
            </a:p>
          </p:txBody>
        </p:sp>
        <p:cxnSp>
          <p:nvCxnSpPr>
            <p:cNvPr id="127" name="Straight Arrow Connector 126"/>
            <p:cNvCxnSpPr>
              <a:endCxn id="119" idx="1"/>
            </p:cNvCxnSpPr>
            <p:nvPr/>
          </p:nvCxnSpPr>
          <p:spPr>
            <a:xfrm>
              <a:off x="8155562" y="4590200"/>
              <a:ext cx="241539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a:off x="9515818" y="3935283"/>
              <a:ext cx="350886" cy="34205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Amazon Ember" panose="02000000000000000000" pitchFamily="2" charset="0"/>
                  <a:ea typeface="Amazon Ember" panose="02000000000000000000" pitchFamily="2" charset="0"/>
                  <a:cs typeface="+mn-cs"/>
                </a:rPr>
                <a:t>10</a:t>
              </a:r>
            </a:p>
          </p:txBody>
        </p:sp>
        <p:sp>
          <p:nvSpPr>
            <p:cNvPr id="149" name="Rectangle 148"/>
            <p:cNvSpPr/>
            <p:nvPr/>
          </p:nvSpPr>
          <p:spPr>
            <a:xfrm>
              <a:off x="9181080" y="4293934"/>
              <a:ext cx="110491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Used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Decryption</a:t>
              </a:r>
            </a:p>
          </p:txBody>
        </p:sp>
        <p:pic>
          <p:nvPicPr>
            <p:cNvPr id="151" name="Picture 15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92963" y="3588282"/>
              <a:ext cx="472739" cy="239829"/>
            </a:xfrm>
            <a:prstGeom prst="rect">
              <a:avLst/>
            </a:prstGeom>
          </p:spPr>
        </p:pic>
      </p:grpSp>
      <p:cxnSp>
        <p:nvCxnSpPr>
          <p:cNvPr id="164" name="Straight Arrow Connector 163"/>
          <p:cNvCxnSpPr>
            <a:stCxn id="119" idx="2"/>
          </p:cNvCxnSpPr>
          <p:nvPr/>
        </p:nvCxnSpPr>
        <p:spPr>
          <a:xfrm>
            <a:off x="11121943" y="4976540"/>
            <a:ext cx="0" cy="82297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9891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8B08D640-09C9-406D-9090-E82BA4DAD82D}"/>
              </a:ext>
            </a:extLst>
          </p:cNvPr>
          <p:cNvSpPr/>
          <p:nvPr/>
        </p:nvSpPr>
        <p:spPr>
          <a:xfrm>
            <a:off x="8222928" y="2531542"/>
            <a:ext cx="266252" cy="234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4C97890E-E296-41F2-B60F-28D8C0830495}"/>
              </a:ext>
            </a:extLst>
          </p:cNvPr>
          <p:cNvSpPr/>
          <p:nvPr/>
        </p:nvSpPr>
        <p:spPr>
          <a:xfrm>
            <a:off x="9769601" y="2531542"/>
            <a:ext cx="266252" cy="234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A772B7F-351B-4EEA-AD05-1ACBAAE8CD42}"/>
              </a:ext>
            </a:extLst>
          </p:cNvPr>
          <p:cNvSpPr/>
          <p:nvPr/>
        </p:nvSpPr>
        <p:spPr>
          <a:xfrm>
            <a:off x="8609596" y="2531542"/>
            <a:ext cx="266252" cy="234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7CDAE2E0-771C-4238-97EA-F13B1DFAD1A8}"/>
              </a:ext>
            </a:extLst>
          </p:cNvPr>
          <p:cNvSpPr/>
          <p:nvPr/>
        </p:nvSpPr>
        <p:spPr>
          <a:xfrm>
            <a:off x="9382932" y="2531542"/>
            <a:ext cx="266252" cy="234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EE41DE70-42BF-4794-A26A-E72241D06D6D}"/>
              </a:ext>
            </a:extLst>
          </p:cNvPr>
          <p:cNvSpPr/>
          <p:nvPr/>
        </p:nvSpPr>
        <p:spPr>
          <a:xfrm>
            <a:off x="8996264" y="2531542"/>
            <a:ext cx="266252" cy="234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BE0A7790-ACF3-4BAF-B397-F2A0325EFB07}"/>
              </a:ext>
            </a:extLst>
          </p:cNvPr>
          <p:cNvSpPr>
            <a:spLocks noGrp="1"/>
          </p:cNvSpPr>
          <p:nvPr>
            <p:ph type="body" sz="quarter" idx="10"/>
          </p:nvPr>
        </p:nvSpPr>
        <p:spPr/>
        <p:txBody>
          <a:bodyPr/>
          <a:lstStyle/>
          <a:p>
            <a:r>
              <a:rPr lang="en-GB" dirty="0"/>
              <a:t>How AWS Services Integrate with KMS?</a:t>
            </a:r>
          </a:p>
        </p:txBody>
      </p:sp>
      <p:sp>
        <p:nvSpPr>
          <p:cNvPr id="3" name="Text Placeholder 2">
            <a:extLst>
              <a:ext uri="{FF2B5EF4-FFF2-40B4-BE49-F238E27FC236}">
                <a16:creationId xmlns:a16="http://schemas.microsoft.com/office/drawing/2014/main" id="{FB560567-1676-449A-AAAD-9151E0DFB940}"/>
              </a:ext>
            </a:extLst>
          </p:cNvPr>
          <p:cNvSpPr>
            <a:spLocks noGrp="1"/>
          </p:cNvSpPr>
          <p:nvPr>
            <p:ph type="body" sz="quarter" idx="11"/>
          </p:nvPr>
        </p:nvSpPr>
        <p:spPr>
          <a:xfrm>
            <a:off x="412750" y="780147"/>
            <a:ext cx="6154364" cy="5663516"/>
          </a:xfrm>
        </p:spPr>
        <p:txBody>
          <a:bodyPr/>
          <a:lstStyle/>
          <a:p>
            <a:r>
              <a:rPr lang="en-GB" dirty="0"/>
              <a:t>2-Tiered key hierarch using envelope encryption</a:t>
            </a:r>
          </a:p>
          <a:p>
            <a:endParaRPr lang="en-GB" dirty="0"/>
          </a:p>
          <a:p>
            <a:r>
              <a:rPr lang="en-GB" dirty="0"/>
              <a:t>Data keys encrypt customer data</a:t>
            </a:r>
          </a:p>
          <a:p>
            <a:endParaRPr lang="en-GB" dirty="0"/>
          </a:p>
          <a:p>
            <a:r>
              <a:rPr lang="en-GB" dirty="0"/>
              <a:t>KMS master keys encrypt data keys</a:t>
            </a:r>
          </a:p>
          <a:p>
            <a:endParaRPr lang="en-GB" dirty="0"/>
          </a:p>
          <a:p>
            <a:r>
              <a:rPr lang="en-GB" dirty="0"/>
              <a:t>Benefits:</a:t>
            </a:r>
          </a:p>
          <a:p>
            <a:pPr lvl="1"/>
            <a:r>
              <a:rPr lang="en-GB" dirty="0"/>
              <a:t>Limit blast radius of compromised resources and their keys</a:t>
            </a:r>
          </a:p>
          <a:p>
            <a:pPr lvl="1"/>
            <a:r>
              <a:rPr lang="en-GB" dirty="0"/>
              <a:t>Easier to manage a small number of keys than billions of resource keys</a:t>
            </a:r>
          </a:p>
          <a:p>
            <a:pPr lvl="1"/>
            <a:r>
              <a:rPr lang="en-GB" dirty="0"/>
              <a:t>Better performance</a:t>
            </a:r>
            <a:endParaRPr lang="en-GB" b="1" dirty="0"/>
          </a:p>
          <a:p>
            <a:pPr lvl="1"/>
            <a:endParaRPr lang="en-GB" dirty="0"/>
          </a:p>
          <a:p>
            <a:pPr lvl="1"/>
            <a:endParaRPr lang="en-GB" dirty="0"/>
          </a:p>
          <a:p>
            <a:endParaRPr lang="en-GB" dirty="0"/>
          </a:p>
          <a:p>
            <a:endParaRPr lang="en-GB" dirty="0"/>
          </a:p>
        </p:txBody>
      </p:sp>
      <p:grpSp>
        <p:nvGrpSpPr>
          <p:cNvPr id="116" name="Group 115">
            <a:extLst>
              <a:ext uri="{FF2B5EF4-FFF2-40B4-BE49-F238E27FC236}">
                <a16:creationId xmlns:a16="http://schemas.microsoft.com/office/drawing/2014/main" id="{5D768A5A-119F-41DE-A0AD-4F9437390D06}"/>
              </a:ext>
            </a:extLst>
          </p:cNvPr>
          <p:cNvGrpSpPr/>
          <p:nvPr/>
        </p:nvGrpSpPr>
        <p:grpSpPr>
          <a:xfrm>
            <a:off x="8656586" y="742913"/>
            <a:ext cx="945608" cy="834648"/>
            <a:chOff x="8656586" y="766289"/>
            <a:chExt cx="945608" cy="834648"/>
          </a:xfrm>
        </p:grpSpPr>
        <p:pic>
          <p:nvPicPr>
            <p:cNvPr id="9" name="Graphic 7">
              <a:extLst>
                <a:ext uri="{FF2B5EF4-FFF2-40B4-BE49-F238E27FC236}">
                  <a16:creationId xmlns:a16="http://schemas.microsoft.com/office/drawing/2014/main" id="{2F4E6F0F-F7F1-4BB7-B36F-247047B3C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161" y="766289"/>
              <a:ext cx="595250" cy="5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CA82116-D8EE-482F-ACB5-499469C6073D}"/>
                </a:ext>
              </a:extLst>
            </p:cNvPr>
            <p:cNvSpPr txBox="1">
              <a:spLocks noChangeArrowheads="1"/>
            </p:cNvSpPr>
            <p:nvPr/>
          </p:nvSpPr>
          <p:spPr bwMode="auto">
            <a:xfrm>
              <a:off x="8656586" y="1323938"/>
              <a:ext cx="9456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AWS KMS</a:t>
              </a:r>
            </a:p>
          </p:txBody>
        </p:sp>
      </p:grpSp>
      <p:grpSp>
        <p:nvGrpSpPr>
          <p:cNvPr id="123" name="Group 122">
            <a:extLst>
              <a:ext uri="{FF2B5EF4-FFF2-40B4-BE49-F238E27FC236}">
                <a16:creationId xmlns:a16="http://schemas.microsoft.com/office/drawing/2014/main" id="{DB106E01-84A4-4292-A416-D2CFF5CF6BE0}"/>
              </a:ext>
            </a:extLst>
          </p:cNvPr>
          <p:cNvGrpSpPr/>
          <p:nvPr/>
        </p:nvGrpSpPr>
        <p:grpSpPr>
          <a:xfrm>
            <a:off x="6659648" y="4450480"/>
            <a:ext cx="4939487" cy="2142532"/>
            <a:chOff x="6659648" y="4450480"/>
            <a:chExt cx="4939487" cy="2142532"/>
          </a:xfrm>
        </p:grpSpPr>
        <p:grpSp>
          <p:nvGrpSpPr>
            <p:cNvPr id="55" name="Group 54">
              <a:extLst>
                <a:ext uri="{FF2B5EF4-FFF2-40B4-BE49-F238E27FC236}">
                  <a16:creationId xmlns:a16="http://schemas.microsoft.com/office/drawing/2014/main" id="{C3DDC0E6-01B5-4AB2-9525-EFEE6D793D19}"/>
                </a:ext>
              </a:extLst>
            </p:cNvPr>
            <p:cNvGrpSpPr/>
            <p:nvPr/>
          </p:nvGrpSpPr>
          <p:grpSpPr>
            <a:xfrm>
              <a:off x="6659649" y="5364585"/>
              <a:ext cx="762000" cy="1228427"/>
              <a:chOff x="6659649" y="4972335"/>
              <a:chExt cx="762000" cy="1228427"/>
            </a:xfrm>
          </p:grpSpPr>
          <p:pic>
            <p:nvPicPr>
              <p:cNvPr id="53" name="Graphic 8">
                <a:extLst>
                  <a:ext uri="{FF2B5EF4-FFF2-40B4-BE49-F238E27FC236}">
                    <a16:creationId xmlns:a16="http://schemas.microsoft.com/office/drawing/2014/main" id="{66B5150E-83C1-48BA-B4F9-5A6E4DF3E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649" y="49723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B974FCE8-942C-4156-AA61-D8035DA27FAA}"/>
                  </a:ext>
                </a:extLst>
              </p:cNvPr>
              <p:cNvSpPr txBox="1">
                <a:spLocks noChangeArrowheads="1"/>
              </p:cNvSpPr>
              <p:nvPr/>
            </p:nvSpPr>
            <p:spPr bwMode="auto">
              <a:xfrm>
                <a:off x="6717088" y="5739097"/>
                <a:ext cx="647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S3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Object</a:t>
                </a:r>
              </a:p>
            </p:txBody>
          </p:sp>
        </p:grpSp>
        <p:grpSp>
          <p:nvGrpSpPr>
            <p:cNvPr id="59" name="Group 58">
              <a:extLst>
                <a:ext uri="{FF2B5EF4-FFF2-40B4-BE49-F238E27FC236}">
                  <a16:creationId xmlns:a16="http://schemas.microsoft.com/office/drawing/2014/main" id="{7C063B14-35F6-45CD-9979-8DE1BA3ABC62}"/>
                </a:ext>
              </a:extLst>
            </p:cNvPr>
            <p:cNvGrpSpPr/>
            <p:nvPr/>
          </p:nvGrpSpPr>
          <p:grpSpPr>
            <a:xfrm>
              <a:off x="7704021" y="5364585"/>
              <a:ext cx="762000" cy="1225252"/>
              <a:chOff x="8832202" y="4825355"/>
              <a:chExt cx="762000" cy="1225252"/>
            </a:xfrm>
          </p:grpSpPr>
          <p:pic>
            <p:nvPicPr>
              <p:cNvPr id="57" name="Graphic 17">
                <a:extLst>
                  <a:ext uri="{FF2B5EF4-FFF2-40B4-BE49-F238E27FC236}">
                    <a16:creationId xmlns:a16="http://schemas.microsoft.com/office/drawing/2014/main" id="{CCE82554-9C9F-4BA6-820C-212AEB1CA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202" y="48253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44B2AC2C-767A-4693-B605-D03321F9D321}"/>
                  </a:ext>
                </a:extLst>
              </p:cNvPr>
              <p:cNvSpPr txBox="1">
                <a:spLocks noChangeArrowheads="1"/>
              </p:cNvSpPr>
              <p:nvPr/>
            </p:nvSpPr>
            <p:spPr bwMode="auto">
              <a:xfrm>
                <a:off x="8891283" y="5588942"/>
                <a:ext cx="64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EBS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Volume</a:t>
                </a:r>
              </a:p>
            </p:txBody>
          </p:sp>
        </p:grpSp>
        <p:grpSp>
          <p:nvGrpSpPr>
            <p:cNvPr id="62" name="Group 61">
              <a:extLst>
                <a:ext uri="{FF2B5EF4-FFF2-40B4-BE49-F238E27FC236}">
                  <a16:creationId xmlns:a16="http://schemas.microsoft.com/office/drawing/2014/main" id="{F4EA4678-6E80-46A3-80A4-E5CF5EBB1217}"/>
                </a:ext>
              </a:extLst>
            </p:cNvPr>
            <p:cNvGrpSpPr/>
            <p:nvPr/>
          </p:nvGrpSpPr>
          <p:grpSpPr>
            <a:xfrm>
              <a:off x="8748393" y="5364585"/>
              <a:ext cx="762000" cy="1222077"/>
              <a:chOff x="10228372" y="4849091"/>
              <a:chExt cx="762000" cy="1222077"/>
            </a:xfrm>
          </p:grpSpPr>
          <p:pic>
            <p:nvPicPr>
              <p:cNvPr id="60" name="Graphic 6">
                <a:extLst>
                  <a:ext uri="{FF2B5EF4-FFF2-40B4-BE49-F238E27FC236}">
                    <a16:creationId xmlns:a16="http://schemas.microsoft.com/office/drawing/2014/main" id="{0F100C11-636B-43CB-BA49-874EE8F22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8372" y="484909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9">
                <a:extLst>
                  <a:ext uri="{FF2B5EF4-FFF2-40B4-BE49-F238E27FC236}">
                    <a16:creationId xmlns:a16="http://schemas.microsoft.com/office/drawing/2014/main" id="{9E2E6413-DFA0-4B2A-A20E-8FE0EE0168F4}"/>
                  </a:ext>
                </a:extLst>
              </p:cNvPr>
              <p:cNvSpPr txBox="1">
                <a:spLocks noChangeArrowheads="1"/>
              </p:cNvSpPr>
              <p:nvPr/>
            </p:nvSpPr>
            <p:spPr bwMode="auto">
              <a:xfrm>
                <a:off x="10271763" y="5609503"/>
                <a:ext cx="675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5" name="Group 64">
              <a:extLst>
                <a:ext uri="{FF2B5EF4-FFF2-40B4-BE49-F238E27FC236}">
                  <a16:creationId xmlns:a16="http://schemas.microsoft.com/office/drawing/2014/main" id="{86AD8B4B-8E31-465B-9E31-F56CB64CB428}"/>
                </a:ext>
              </a:extLst>
            </p:cNvPr>
            <p:cNvGrpSpPr/>
            <p:nvPr/>
          </p:nvGrpSpPr>
          <p:grpSpPr>
            <a:xfrm>
              <a:off x="9792764" y="5364585"/>
              <a:ext cx="762000" cy="1228426"/>
              <a:chOff x="9618791" y="3820713"/>
              <a:chExt cx="762000" cy="1228426"/>
            </a:xfrm>
          </p:grpSpPr>
          <p:pic>
            <p:nvPicPr>
              <p:cNvPr id="63" name="Graphic 23">
                <a:extLst>
                  <a:ext uri="{FF2B5EF4-FFF2-40B4-BE49-F238E27FC236}">
                    <a16:creationId xmlns:a16="http://schemas.microsoft.com/office/drawing/2014/main" id="{8724B1ED-CDAD-4517-847A-C0F108262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791" y="382071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4">
                <a:extLst>
                  <a:ext uri="{FF2B5EF4-FFF2-40B4-BE49-F238E27FC236}">
                    <a16:creationId xmlns:a16="http://schemas.microsoft.com/office/drawing/2014/main" id="{A082F979-7371-47E1-BC25-1F0DCC98FC11}"/>
                  </a:ext>
                </a:extLst>
              </p:cNvPr>
              <p:cNvSpPr txBox="1">
                <a:spLocks noChangeArrowheads="1"/>
              </p:cNvSpPr>
              <p:nvPr/>
            </p:nvSpPr>
            <p:spPr bwMode="auto">
              <a:xfrm>
                <a:off x="9661707" y="4587474"/>
                <a:ext cx="6686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Redshift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Cluster</a:t>
                </a:r>
              </a:p>
            </p:txBody>
          </p:sp>
        </p:grpSp>
        <p:grpSp>
          <p:nvGrpSpPr>
            <p:cNvPr id="70" name="Group 69">
              <a:extLst>
                <a:ext uri="{FF2B5EF4-FFF2-40B4-BE49-F238E27FC236}">
                  <a16:creationId xmlns:a16="http://schemas.microsoft.com/office/drawing/2014/main" id="{C9F5E463-F2FB-406D-99DB-343D40EDF02D}"/>
                </a:ext>
              </a:extLst>
            </p:cNvPr>
            <p:cNvGrpSpPr/>
            <p:nvPr/>
          </p:nvGrpSpPr>
          <p:grpSpPr>
            <a:xfrm>
              <a:off x="10837135" y="5369347"/>
              <a:ext cx="762000" cy="1217315"/>
              <a:chOff x="10837135" y="4830117"/>
              <a:chExt cx="762000" cy="1217315"/>
            </a:xfrm>
          </p:grpSpPr>
          <p:sp>
            <p:nvSpPr>
              <p:cNvPr id="68" name="TextBox 34">
                <a:extLst>
                  <a:ext uri="{FF2B5EF4-FFF2-40B4-BE49-F238E27FC236}">
                    <a16:creationId xmlns:a16="http://schemas.microsoft.com/office/drawing/2014/main" id="{6574133D-A7E0-4792-B115-080C4AEA0B38}"/>
                  </a:ext>
                </a:extLst>
              </p:cNvPr>
              <p:cNvSpPr txBox="1">
                <a:spLocks noChangeArrowheads="1"/>
              </p:cNvSpPr>
              <p:nvPr/>
            </p:nvSpPr>
            <p:spPr bwMode="auto">
              <a:xfrm>
                <a:off x="10888996" y="5585767"/>
                <a:ext cx="6686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Your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App</a:t>
                </a:r>
              </a:p>
            </p:txBody>
          </p:sp>
          <p:pic>
            <p:nvPicPr>
              <p:cNvPr id="69" name="Graphic 7">
                <a:extLst>
                  <a:ext uri="{FF2B5EF4-FFF2-40B4-BE49-F238E27FC236}">
                    <a16:creationId xmlns:a16="http://schemas.microsoft.com/office/drawing/2014/main" id="{DE2C46DE-E927-4065-8384-6AA4A6F836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7135" y="48301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2" name="Straight Arrow Connector 71">
              <a:extLst>
                <a:ext uri="{FF2B5EF4-FFF2-40B4-BE49-F238E27FC236}">
                  <a16:creationId xmlns:a16="http://schemas.microsoft.com/office/drawing/2014/main" id="{A243E098-FB07-4C92-A710-FA0F0A5DA364}"/>
                </a:ext>
              </a:extLst>
            </p:cNvPr>
            <p:cNvCxnSpPr/>
            <p:nvPr/>
          </p:nvCxnSpPr>
          <p:spPr>
            <a:xfrm flipV="1">
              <a:off x="7040648" y="4457838"/>
              <a:ext cx="0" cy="906747"/>
            </a:xfrm>
            <a:prstGeom prst="straightConnector1">
              <a:avLst/>
            </a:prstGeom>
            <a:ln>
              <a:solidFill>
                <a:schemeClr val="accent6"/>
              </a:solidFill>
              <a:headEnd type="triangle"/>
              <a:tailEnd type="non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FE5CDD48-EEEA-47F5-A3BD-FFB8E87476D1}"/>
                </a:ext>
              </a:extLst>
            </p:cNvPr>
            <p:cNvCxnSpPr>
              <a:cxnSpLocks/>
            </p:cNvCxnSpPr>
            <p:nvPr/>
          </p:nvCxnSpPr>
          <p:spPr>
            <a:xfrm flipV="1">
              <a:off x="8081027" y="4457838"/>
              <a:ext cx="0" cy="906747"/>
            </a:xfrm>
            <a:prstGeom prst="straightConnector1">
              <a:avLst/>
            </a:prstGeom>
            <a:ln>
              <a:solidFill>
                <a:schemeClr val="accent4"/>
              </a:solidFill>
              <a:headEnd type="triangle"/>
              <a:tailEnd type="non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0175278A-2A3B-4399-B526-E7CBD5E0E8E6}"/>
                </a:ext>
              </a:extLst>
            </p:cNvPr>
            <p:cNvCxnSpPr>
              <a:cxnSpLocks/>
            </p:cNvCxnSpPr>
            <p:nvPr/>
          </p:nvCxnSpPr>
          <p:spPr>
            <a:xfrm flipV="1">
              <a:off x="9121406" y="4450480"/>
              <a:ext cx="1" cy="914105"/>
            </a:xfrm>
            <a:prstGeom prst="straightConnector1">
              <a:avLst/>
            </a:prstGeom>
            <a:ln>
              <a:solidFill>
                <a:schemeClr val="accent2"/>
              </a:solidFill>
              <a:headEnd type="triangle"/>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70CAFDC7-0559-4C81-9667-24E14A1D2C7A}"/>
                </a:ext>
              </a:extLst>
            </p:cNvPr>
            <p:cNvCxnSpPr>
              <a:cxnSpLocks/>
              <a:stCxn id="63" idx="0"/>
              <a:endCxn id="41" idx="2"/>
            </p:cNvCxnSpPr>
            <p:nvPr/>
          </p:nvCxnSpPr>
          <p:spPr>
            <a:xfrm flipV="1">
              <a:off x="10173764" y="4457838"/>
              <a:ext cx="3993" cy="906747"/>
            </a:xfrm>
            <a:prstGeom prst="straightConnector1">
              <a:avLst/>
            </a:prstGeom>
            <a:ln>
              <a:solidFill>
                <a:schemeClr val="bg1">
                  <a:lumMod val="50000"/>
                </a:schemeClr>
              </a:solidFill>
              <a:headEnd type="triangle"/>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1F18E5A8-91BA-4D0F-8526-8D33675D3B7A}"/>
                </a:ext>
              </a:extLst>
            </p:cNvPr>
            <p:cNvCxnSpPr>
              <a:cxnSpLocks/>
              <a:stCxn id="69" idx="0"/>
              <a:endCxn id="45" idx="2"/>
            </p:cNvCxnSpPr>
            <p:nvPr/>
          </p:nvCxnSpPr>
          <p:spPr>
            <a:xfrm flipV="1">
              <a:off x="11218135" y="4457838"/>
              <a:ext cx="1" cy="911509"/>
            </a:xfrm>
            <a:prstGeom prst="straightConnector1">
              <a:avLst/>
            </a:prstGeom>
            <a:ln>
              <a:solidFill>
                <a:schemeClr val="accent1"/>
              </a:solidFill>
              <a:headEnd type="triangle"/>
              <a:tailEnd type="none"/>
            </a:ln>
          </p:spPr>
          <p:style>
            <a:lnRef idx="1">
              <a:schemeClr val="dk1"/>
            </a:lnRef>
            <a:fillRef idx="0">
              <a:schemeClr val="dk1"/>
            </a:fillRef>
            <a:effectRef idx="0">
              <a:schemeClr val="dk1"/>
            </a:effectRef>
            <a:fontRef idx="minor">
              <a:schemeClr val="tx1"/>
            </a:fontRef>
          </p:style>
        </p:cxnSp>
        <p:sp>
          <p:nvSpPr>
            <p:cNvPr id="93" name="Rectangle: Rounded Corners 92">
              <a:extLst>
                <a:ext uri="{FF2B5EF4-FFF2-40B4-BE49-F238E27FC236}">
                  <a16:creationId xmlns:a16="http://schemas.microsoft.com/office/drawing/2014/main" id="{DFE1EADB-58AA-4B5A-BCAA-215FE5D10941}"/>
                </a:ext>
              </a:extLst>
            </p:cNvPr>
            <p:cNvSpPr/>
            <p:nvPr/>
          </p:nvSpPr>
          <p:spPr>
            <a:xfrm>
              <a:off x="6659648" y="4750394"/>
              <a:ext cx="4939486" cy="254332"/>
            </a:xfrm>
            <a:prstGeom prst="roundRect">
              <a:avLst>
                <a:gd name="adj" fmla="val 3539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Encrypts Data</a:t>
              </a:r>
            </a:p>
          </p:txBody>
        </p:sp>
      </p:grpSp>
      <p:grpSp>
        <p:nvGrpSpPr>
          <p:cNvPr id="124" name="Group 123">
            <a:extLst>
              <a:ext uri="{FF2B5EF4-FFF2-40B4-BE49-F238E27FC236}">
                <a16:creationId xmlns:a16="http://schemas.microsoft.com/office/drawing/2014/main" id="{1EA23663-A1DF-460E-B4FF-729AC3952873}"/>
              </a:ext>
            </a:extLst>
          </p:cNvPr>
          <p:cNvGrpSpPr/>
          <p:nvPr/>
        </p:nvGrpSpPr>
        <p:grpSpPr>
          <a:xfrm>
            <a:off x="6763368" y="2766122"/>
            <a:ext cx="4732048" cy="1691716"/>
            <a:chOff x="6763368" y="2766122"/>
            <a:chExt cx="4732048" cy="1691716"/>
          </a:xfrm>
        </p:grpSpPr>
        <p:grpSp>
          <p:nvGrpSpPr>
            <p:cNvPr id="122" name="Group 121">
              <a:extLst>
                <a:ext uri="{FF2B5EF4-FFF2-40B4-BE49-F238E27FC236}">
                  <a16:creationId xmlns:a16="http://schemas.microsoft.com/office/drawing/2014/main" id="{063DF660-A152-4A25-BEBD-B685AF5442D3}"/>
                </a:ext>
              </a:extLst>
            </p:cNvPr>
            <p:cNvGrpSpPr/>
            <p:nvPr/>
          </p:nvGrpSpPr>
          <p:grpSpPr>
            <a:xfrm>
              <a:off x="6763368" y="2766122"/>
              <a:ext cx="4732048" cy="1691716"/>
              <a:chOff x="6763368" y="2766122"/>
              <a:chExt cx="4732048" cy="1691716"/>
            </a:xfrm>
          </p:grpSpPr>
          <p:grpSp>
            <p:nvGrpSpPr>
              <p:cNvPr id="35" name="Group 34">
                <a:extLst>
                  <a:ext uri="{FF2B5EF4-FFF2-40B4-BE49-F238E27FC236}">
                    <a16:creationId xmlns:a16="http://schemas.microsoft.com/office/drawing/2014/main" id="{AB0DD07B-2121-4B1D-96AA-912351578840}"/>
                  </a:ext>
                </a:extLst>
              </p:cNvPr>
              <p:cNvGrpSpPr/>
              <p:nvPr/>
            </p:nvGrpSpPr>
            <p:grpSpPr>
              <a:xfrm>
                <a:off x="6763368" y="3754851"/>
                <a:ext cx="554561" cy="702987"/>
                <a:chOff x="7677150" y="3229741"/>
                <a:chExt cx="554561" cy="702987"/>
              </a:xfrm>
            </p:grpSpPr>
            <p:sp>
              <p:nvSpPr>
                <p:cNvPr id="34" name="Rectangle: Rounded Corners 33">
                  <a:extLst>
                    <a:ext uri="{FF2B5EF4-FFF2-40B4-BE49-F238E27FC236}">
                      <a16:creationId xmlns:a16="http://schemas.microsoft.com/office/drawing/2014/main" id="{E9561DA1-88DB-4B31-A84B-12984F14AFF4}"/>
                    </a:ext>
                  </a:extLst>
                </p:cNvPr>
                <p:cNvSpPr/>
                <p:nvPr/>
              </p:nvSpPr>
              <p:spPr>
                <a:xfrm>
                  <a:off x="7677150" y="3229741"/>
                  <a:ext cx="554561" cy="702987"/>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Graphic 9">
                  <a:extLst>
                    <a:ext uri="{FF2B5EF4-FFF2-40B4-BE49-F238E27FC236}">
                      <a16:creationId xmlns:a16="http://schemas.microsoft.com/office/drawing/2014/main" id="{E1136DDC-8D3B-4EA5-9398-14AC787AFC92}"/>
                    </a:ext>
                  </a:extLst>
                </p:cNvPr>
                <p:cNvPicPr>
                  <a:picLocks noChangeAspect="1" noChangeArrowheads="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7785764" y="3229741"/>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Rounded Corners 32">
                  <a:extLst>
                    <a:ext uri="{FF2B5EF4-FFF2-40B4-BE49-F238E27FC236}">
                      <a16:creationId xmlns:a16="http://schemas.microsoft.com/office/drawing/2014/main" id="{08F7592E-25C4-4052-A0D3-7722CD2275D9}"/>
                    </a:ext>
                  </a:extLst>
                </p:cNvPr>
                <p:cNvSpPr/>
                <p:nvPr/>
              </p:nvSpPr>
              <p:spPr>
                <a:xfrm>
                  <a:off x="7730287" y="3521480"/>
                  <a:ext cx="455090" cy="316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70AD47"/>
                      </a:solidFill>
                      <a:effectLst/>
                      <a:uLnTx/>
                      <a:uFillTx/>
                      <a:latin typeface="Calibri" panose="020F0502020204030204"/>
                      <a:ea typeface="+mn-ea"/>
                      <a:cs typeface="+mn-cs"/>
                    </a:rPr>
                    <a:t>Data Key 1</a:t>
                  </a:r>
                </a:p>
              </p:txBody>
            </p:sp>
          </p:grpSp>
          <p:grpSp>
            <p:nvGrpSpPr>
              <p:cNvPr id="36" name="Group 35">
                <a:extLst>
                  <a:ext uri="{FF2B5EF4-FFF2-40B4-BE49-F238E27FC236}">
                    <a16:creationId xmlns:a16="http://schemas.microsoft.com/office/drawing/2014/main" id="{8468CA58-9A11-4067-940E-B12CC4EA530D}"/>
                  </a:ext>
                </a:extLst>
              </p:cNvPr>
              <p:cNvGrpSpPr/>
              <p:nvPr/>
            </p:nvGrpSpPr>
            <p:grpSpPr>
              <a:xfrm>
                <a:off x="7803747" y="3754851"/>
                <a:ext cx="554561" cy="702987"/>
                <a:chOff x="7677150" y="3229741"/>
                <a:chExt cx="554561" cy="702987"/>
              </a:xfrm>
            </p:grpSpPr>
            <p:sp>
              <p:nvSpPr>
                <p:cNvPr id="37" name="Rectangle: Rounded Corners 36">
                  <a:extLst>
                    <a:ext uri="{FF2B5EF4-FFF2-40B4-BE49-F238E27FC236}">
                      <a16:creationId xmlns:a16="http://schemas.microsoft.com/office/drawing/2014/main" id="{64FE8BDE-700E-431C-9853-EC0560535665}"/>
                    </a:ext>
                  </a:extLst>
                </p:cNvPr>
                <p:cNvSpPr/>
                <p:nvPr/>
              </p:nvSpPr>
              <p:spPr>
                <a:xfrm>
                  <a:off x="7677150" y="3229741"/>
                  <a:ext cx="554561" cy="70298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8" name="Graphic 9">
                  <a:extLst>
                    <a:ext uri="{FF2B5EF4-FFF2-40B4-BE49-F238E27FC236}">
                      <a16:creationId xmlns:a16="http://schemas.microsoft.com/office/drawing/2014/main" id="{D74FCB41-931B-4DBA-9EA3-E675ADCD2EEC}"/>
                    </a:ext>
                  </a:extLst>
                </p:cNvPr>
                <p:cNvPicPr>
                  <a:picLocks noChangeAspect="1" noChangeArrowheads="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7785764" y="3229741"/>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Rounded Corners 38">
                  <a:extLst>
                    <a:ext uri="{FF2B5EF4-FFF2-40B4-BE49-F238E27FC236}">
                      <a16:creationId xmlns:a16="http://schemas.microsoft.com/office/drawing/2014/main" id="{C482A1E8-D07B-41C5-BB44-C0B0AF2B677C}"/>
                    </a:ext>
                  </a:extLst>
                </p:cNvPr>
                <p:cNvSpPr/>
                <p:nvPr/>
              </p:nvSpPr>
              <p:spPr>
                <a:xfrm>
                  <a:off x="7730287" y="3521480"/>
                  <a:ext cx="455090" cy="316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C000"/>
                      </a:solidFill>
                      <a:effectLst/>
                      <a:uLnTx/>
                      <a:uFillTx/>
                      <a:latin typeface="Calibri" panose="020F0502020204030204"/>
                      <a:ea typeface="+mn-ea"/>
                      <a:cs typeface="+mn-cs"/>
                    </a:rPr>
                    <a:t>Data Key 2</a:t>
                  </a:r>
                </a:p>
              </p:txBody>
            </p:sp>
          </p:grpSp>
          <p:grpSp>
            <p:nvGrpSpPr>
              <p:cNvPr id="40" name="Group 39">
                <a:extLst>
                  <a:ext uri="{FF2B5EF4-FFF2-40B4-BE49-F238E27FC236}">
                    <a16:creationId xmlns:a16="http://schemas.microsoft.com/office/drawing/2014/main" id="{F79D841C-E2B8-4707-AC4F-50C9584011C0}"/>
                  </a:ext>
                </a:extLst>
              </p:cNvPr>
              <p:cNvGrpSpPr/>
              <p:nvPr/>
            </p:nvGrpSpPr>
            <p:grpSpPr>
              <a:xfrm>
                <a:off x="9900476" y="3754851"/>
                <a:ext cx="554561" cy="702987"/>
                <a:chOff x="7677150" y="3229741"/>
                <a:chExt cx="554561" cy="702987"/>
              </a:xfrm>
            </p:grpSpPr>
            <p:sp>
              <p:nvSpPr>
                <p:cNvPr id="41" name="Rectangle: Rounded Corners 40">
                  <a:extLst>
                    <a:ext uri="{FF2B5EF4-FFF2-40B4-BE49-F238E27FC236}">
                      <a16:creationId xmlns:a16="http://schemas.microsoft.com/office/drawing/2014/main" id="{1CFF9717-7227-4E06-A8F5-0EF6861C60DA}"/>
                    </a:ext>
                  </a:extLst>
                </p:cNvPr>
                <p:cNvSpPr/>
                <p:nvPr/>
              </p:nvSpPr>
              <p:spPr>
                <a:xfrm>
                  <a:off x="7677150" y="3229741"/>
                  <a:ext cx="554561" cy="702987"/>
                </a:xfrm>
                <a:prstGeom prst="round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aphic 9">
                  <a:extLst>
                    <a:ext uri="{FF2B5EF4-FFF2-40B4-BE49-F238E27FC236}">
                      <a16:creationId xmlns:a16="http://schemas.microsoft.com/office/drawing/2014/main" id="{DD517239-7304-43A0-B9FC-992CB60A04FF}"/>
                    </a:ext>
                  </a:extLst>
                </p:cNvPr>
                <p:cNvPicPr>
                  <a:picLocks noChangeAspect="1" noChangeArrowheads="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0800000">
                  <a:off x="7785764" y="3229741"/>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Rounded Corners 42">
                  <a:extLst>
                    <a:ext uri="{FF2B5EF4-FFF2-40B4-BE49-F238E27FC236}">
                      <a16:creationId xmlns:a16="http://schemas.microsoft.com/office/drawing/2014/main" id="{42893C8E-25B4-418D-A41C-8B59FFA52825}"/>
                    </a:ext>
                  </a:extLst>
                </p:cNvPr>
                <p:cNvSpPr/>
                <p:nvPr/>
              </p:nvSpPr>
              <p:spPr>
                <a:xfrm>
                  <a:off x="7730287" y="3521480"/>
                  <a:ext cx="455090" cy="316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Data Key 4</a:t>
                  </a:r>
                </a:p>
              </p:txBody>
            </p:sp>
          </p:grpSp>
          <p:grpSp>
            <p:nvGrpSpPr>
              <p:cNvPr id="44" name="Group 43">
                <a:extLst>
                  <a:ext uri="{FF2B5EF4-FFF2-40B4-BE49-F238E27FC236}">
                    <a16:creationId xmlns:a16="http://schemas.microsoft.com/office/drawing/2014/main" id="{3F30C697-3EBB-43E4-8A13-9F6A587D01BD}"/>
                  </a:ext>
                </a:extLst>
              </p:cNvPr>
              <p:cNvGrpSpPr/>
              <p:nvPr/>
            </p:nvGrpSpPr>
            <p:grpSpPr>
              <a:xfrm>
                <a:off x="10940855" y="3754851"/>
                <a:ext cx="554561" cy="702987"/>
                <a:chOff x="7677150" y="3229741"/>
                <a:chExt cx="554561" cy="702987"/>
              </a:xfrm>
            </p:grpSpPr>
            <p:sp>
              <p:nvSpPr>
                <p:cNvPr id="45" name="Rectangle: Rounded Corners 44">
                  <a:extLst>
                    <a:ext uri="{FF2B5EF4-FFF2-40B4-BE49-F238E27FC236}">
                      <a16:creationId xmlns:a16="http://schemas.microsoft.com/office/drawing/2014/main" id="{400F9D98-0157-4294-9866-E7891BF1BBDF}"/>
                    </a:ext>
                  </a:extLst>
                </p:cNvPr>
                <p:cNvSpPr/>
                <p:nvPr/>
              </p:nvSpPr>
              <p:spPr>
                <a:xfrm>
                  <a:off x="7677150" y="3229741"/>
                  <a:ext cx="554561" cy="702987"/>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Graphic 9">
                  <a:extLst>
                    <a:ext uri="{FF2B5EF4-FFF2-40B4-BE49-F238E27FC236}">
                      <a16:creationId xmlns:a16="http://schemas.microsoft.com/office/drawing/2014/main" id="{C5D668A0-14B1-41F8-A2E6-586CDCA5DCDF}"/>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7785764" y="3229741"/>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Rounded Corners 46">
                  <a:extLst>
                    <a:ext uri="{FF2B5EF4-FFF2-40B4-BE49-F238E27FC236}">
                      <a16:creationId xmlns:a16="http://schemas.microsoft.com/office/drawing/2014/main" id="{E861AFB5-9114-40CB-84BE-9BA5024985F7}"/>
                    </a:ext>
                  </a:extLst>
                </p:cNvPr>
                <p:cNvSpPr/>
                <p:nvPr/>
              </p:nvSpPr>
              <p:spPr>
                <a:xfrm>
                  <a:off x="7730287" y="3521480"/>
                  <a:ext cx="455090" cy="316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472C4"/>
                      </a:solidFill>
                      <a:effectLst/>
                      <a:uLnTx/>
                      <a:uFillTx/>
                      <a:latin typeface="Calibri" panose="020F0502020204030204"/>
                      <a:ea typeface="+mn-ea"/>
                      <a:cs typeface="+mn-cs"/>
                    </a:rPr>
                    <a:t>Data Key 5</a:t>
                  </a:r>
                </a:p>
              </p:txBody>
            </p:sp>
          </p:grpSp>
          <p:grpSp>
            <p:nvGrpSpPr>
              <p:cNvPr id="48" name="Group 47">
                <a:extLst>
                  <a:ext uri="{FF2B5EF4-FFF2-40B4-BE49-F238E27FC236}">
                    <a16:creationId xmlns:a16="http://schemas.microsoft.com/office/drawing/2014/main" id="{0A6068F0-8AEB-4F70-88C1-74B1DBE2324C}"/>
                  </a:ext>
                </a:extLst>
              </p:cNvPr>
              <p:cNvGrpSpPr/>
              <p:nvPr/>
            </p:nvGrpSpPr>
            <p:grpSpPr>
              <a:xfrm>
                <a:off x="8844126" y="3747493"/>
                <a:ext cx="554561" cy="702987"/>
                <a:chOff x="7677150" y="3229741"/>
                <a:chExt cx="554561" cy="702987"/>
              </a:xfrm>
            </p:grpSpPr>
            <p:sp>
              <p:nvSpPr>
                <p:cNvPr id="49" name="Rectangle: Rounded Corners 48">
                  <a:extLst>
                    <a:ext uri="{FF2B5EF4-FFF2-40B4-BE49-F238E27FC236}">
                      <a16:creationId xmlns:a16="http://schemas.microsoft.com/office/drawing/2014/main" id="{B23E64B3-CADD-4C39-BC4F-8C50C0EE69FF}"/>
                    </a:ext>
                  </a:extLst>
                </p:cNvPr>
                <p:cNvSpPr/>
                <p:nvPr/>
              </p:nvSpPr>
              <p:spPr>
                <a:xfrm>
                  <a:off x="7677150" y="3229741"/>
                  <a:ext cx="554561" cy="702987"/>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0" name="Graphic 9">
                  <a:extLst>
                    <a:ext uri="{FF2B5EF4-FFF2-40B4-BE49-F238E27FC236}">
                      <a16:creationId xmlns:a16="http://schemas.microsoft.com/office/drawing/2014/main" id="{32CAEBB6-6C2D-4766-9E14-3410FAD59EB7}"/>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7785764" y="3229741"/>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Rounded Corners 50">
                  <a:extLst>
                    <a:ext uri="{FF2B5EF4-FFF2-40B4-BE49-F238E27FC236}">
                      <a16:creationId xmlns:a16="http://schemas.microsoft.com/office/drawing/2014/main" id="{67986392-1379-431C-A925-8C4741B2E3C7}"/>
                    </a:ext>
                  </a:extLst>
                </p:cNvPr>
                <p:cNvSpPr/>
                <p:nvPr/>
              </p:nvSpPr>
              <p:spPr>
                <a:xfrm>
                  <a:off x="7730287" y="3521480"/>
                  <a:ext cx="455090" cy="3166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ED7D31"/>
                      </a:solidFill>
                      <a:effectLst/>
                      <a:uLnTx/>
                      <a:uFillTx/>
                      <a:latin typeface="Calibri" panose="020F0502020204030204"/>
                      <a:ea typeface="+mn-ea"/>
                      <a:cs typeface="+mn-cs"/>
                    </a:rPr>
                    <a:t>Data Key 3</a:t>
                  </a:r>
                </a:p>
              </p:txBody>
            </p:sp>
          </p:grpSp>
          <p:cxnSp>
            <p:nvCxnSpPr>
              <p:cNvPr id="102" name="Connector: Curved 101">
                <a:extLst>
                  <a:ext uri="{FF2B5EF4-FFF2-40B4-BE49-F238E27FC236}">
                    <a16:creationId xmlns:a16="http://schemas.microsoft.com/office/drawing/2014/main" id="{3AF3286A-FEA8-42A8-AF5D-79B9C72C81EC}"/>
                  </a:ext>
                </a:extLst>
              </p:cNvPr>
              <p:cNvCxnSpPr>
                <a:stCxn id="28" idx="2"/>
                <a:endCxn id="96" idx="2"/>
              </p:cNvCxnSpPr>
              <p:nvPr/>
            </p:nvCxnSpPr>
            <p:spPr>
              <a:xfrm rot="5400000" flipH="1" flipV="1">
                <a:off x="7205688" y="2604485"/>
                <a:ext cx="988729" cy="1312004"/>
              </a:xfrm>
              <a:prstGeom prst="curvedConnector3">
                <a:avLst/>
              </a:prstGeom>
              <a:ln>
                <a:solidFill>
                  <a:schemeClr val="accent6"/>
                </a:solidFill>
                <a:headEnd type="triangle"/>
                <a:tailEnd type="none"/>
              </a:ln>
            </p:spPr>
            <p:style>
              <a:lnRef idx="1">
                <a:schemeClr val="accent2"/>
              </a:lnRef>
              <a:fillRef idx="0">
                <a:schemeClr val="accent2"/>
              </a:fillRef>
              <a:effectRef idx="0">
                <a:schemeClr val="accent2"/>
              </a:effectRef>
              <a:fontRef idx="minor">
                <a:schemeClr val="tx1"/>
              </a:fontRef>
            </p:style>
          </p:cxnSp>
          <p:cxnSp>
            <p:nvCxnSpPr>
              <p:cNvPr id="103" name="Connector: Curved 102">
                <a:extLst>
                  <a:ext uri="{FF2B5EF4-FFF2-40B4-BE49-F238E27FC236}">
                    <a16:creationId xmlns:a16="http://schemas.microsoft.com/office/drawing/2014/main" id="{CD660C1E-228F-4F30-9732-CFCF25DC23F9}"/>
                  </a:ext>
                </a:extLst>
              </p:cNvPr>
              <p:cNvCxnSpPr>
                <a:cxnSpLocks/>
                <a:stCxn id="38" idx="2"/>
                <a:endCxn id="98" idx="2"/>
              </p:cNvCxnSpPr>
              <p:nvPr/>
            </p:nvCxnSpPr>
            <p:spPr>
              <a:xfrm rot="5400000" flipH="1" flipV="1">
                <a:off x="7919211" y="2931341"/>
                <a:ext cx="988729" cy="658293"/>
              </a:xfrm>
              <a:prstGeom prst="curvedConnector3">
                <a:avLst/>
              </a:prstGeom>
              <a:ln>
                <a:solidFill>
                  <a:schemeClr val="accent4"/>
                </a:solidFill>
                <a:headEnd type="triangle"/>
                <a:tailEnd type="none"/>
              </a:ln>
            </p:spPr>
            <p:style>
              <a:lnRef idx="1">
                <a:schemeClr val="accent2"/>
              </a:lnRef>
              <a:fillRef idx="0">
                <a:schemeClr val="accent2"/>
              </a:fillRef>
              <a:effectRef idx="0">
                <a:schemeClr val="accent2"/>
              </a:effectRef>
              <a:fontRef idx="minor">
                <a:schemeClr val="tx1"/>
              </a:fontRef>
            </p:style>
          </p:cxnSp>
          <p:cxnSp>
            <p:nvCxnSpPr>
              <p:cNvPr id="106" name="Connector: Curved 105">
                <a:extLst>
                  <a:ext uri="{FF2B5EF4-FFF2-40B4-BE49-F238E27FC236}">
                    <a16:creationId xmlns:a16="http://schemas.microsoft.com/office/drawing/2014/main" id="{9C7E82FF-4157-42D7-B878-70E730883D20}"/>
                  </a:ext>
                </a:extLst>
              </p:cNvPr>
              <p:cNvCxnSpPr>
                <a:cxnSpLocks/>
                <a:stCxn id="50" idx="2"/>
                <a:endCxn id="100" idx="2"/>
              </p:cNvCxnSpPr>
              <p:nvPr/>
            </p:nvCxnSpPr>
            <p:spPr>
              <a:xfrm rot="5400000" flipH="1" flipV="1">
                <a:off x="8636414" y="3254517"/>
                <a:ext cx="981371" cy="4582"/>
              </a:xfrm>
              <a:prstGeom prst="curvedConnector3">
                <a:avLst/>
              </a:prstGeom>
              <a:ln>
                <a:solidFill>
                  <a:schemeClr val="accent2"/>
                </a:solidFill>
                <a:headEnd type="triangle"/>
                <a:tailEnd type="none"/>
              </a:ln>
            </p:spPr>
            <p:style>
              <a:lnRef idx="1">
                <a:schemeClr val="accent2"/>
              </a:lnRef>
              <a:fillRef idx="0">
                <a:schemeClr val="accent2"/>
              </a:fillRef>
              <a:effectRef idx="0">
                <a:schemeClr val="accent2"/>
              </a:effectRef>
              <a:fontRef idx="minor">
                <a:schemeClr val="tx1"/>
              </a:fontRef>
            </p:style>
          </p:cxnSp>
          <p:cxnSp>
            <p:nvCxnSpPr>
              <p:cNvPr id="110" name="Connector: Curved 109">
                <a:extLst>
                  <a:ext uri="{FF2B5EF4-FFF2-40B4-BE49-F238E27FC236}">
                    <a16:creationId xmlns:a16="http://schemas.microsoft.com/office/drawing/2014/main" id="{772AF804-AA66-4D28-8389-FC6E528E6B0C}"/>
                  </a:ext>
                </a:extLst>
              </p:cNvPr>
              <p:cNvCxnSpPr>
                <a:cxnSpLocks/>
                <a:stCxn id="42" idx="2"/>
                <a:endCxn id="99" idx="2"/>
              </p:cNvCxnSpPr>
              <p:nvPr/>
            </p:nvCxnSpPr>
            <p:spPr>
              <a:xfrm rot="16200000" flipV="1">
                <a:off x="9354244" y="2927937"/>
                <a:ext cx="988729" cy="665100"/>
              </a:xfrm>
              <a:prstGeom prst="curvedConnector3">
                <a:avLst>
                  <a:gd name="adj1" fmla="val 50000"/>
                </a:avLst>
              </a:prstGeom>
              <a:ln>
                <a:solidFill>
                  <a:schemeClr val="bg1">
                    <a:lumMod val="50000"/>
                  </a:schemeClr>
                </a:solidFill>
                <a:headEnd type="triangle"/>
                <a:tailEnd type="none"/>
              </a:ln>
            </p:spPr>
            <p:style>
              <a:lnRef idx="1">
                <a:schemeClr val="accent2"/>
              </a:lnRef>
              <a:fillRef idx="0">
                <a:schemeClr val="accent2"/>
              </a:fillRef>
              <a:effectRef idx="0">
                <a:schemeClr val="accent2"/>
              </a:effectRef>
              <a:fontRef idx="minor">
                <a:schemeClr val="tx1"/>
              </a:fontRef>
            </p:style>
          </p:cxnSp>
          <p:cxnSp>
            <p:nvCxnSpPr>
              <p:cNvPr id="113" name="Connector: Curved 112">
                <a:extLst>
                  <a:ext uri="{FF2B5EF4-FFF2-40B4-BE49-F238E27FC236}">
                    <a16:creationId xmlns:a16="http://schemas.microsoft.com/office/drawing/2014/main" id="{5EDB2C4E-024C-45D6-BE08-F49B47A72F3F}"/>
                  </a:ext>
                </a:extLst>
              </p:cNvPr>
              <p:cNvCxnSpPr>
                <a:cxnSpLocks/>
                <a:stCxn id="45" idx="0"/>
                <a:endCxn id="97" idx="2"/>
              </p:cNvCxnSpPr>
              <p:nvPr/>
            </p:nvCxnSpPr>
            <p:spPr>
              <a:xfrm rot="16200000" flipV="1">
                <a:off x="10066068" y="2602782"/>
                <a:ext cx="988729" cy="1315409"/>
              </a:xfrm>
              <a:prstGeom prst="curvedConnector3">
                <a:avLst>
                  <a:gd name="adj1" fmla="val 50000"/>
                </a:avLst>
              </a:prstGeom>
              <a:ln>
                <a:solidFill>
                  <a:schemeClr val="accent1"/>
                </a:solidFill>
                <a:headEnd type="triangle"/>
                <a:tailEnd type="none"/>
              </a:ln>
            </p:spPr>
            <p:style>
              <a:lnRef idx="1">
                <a:schemeClr val="accent2"/>
              </a:lnRef>
              <a:fillRef idx="0">
                <a:schemeClr val="accent2"/>
              </a:fillRef>
              <a:effectRef idx="0">
                <a:schemeClr val="accent2"/>
              </a:effectRef>
              <a:fontRef idx="minor">
                <a:schemeClr val="tx1"/>
              </a:fontRef>
            </p:style>
          </p:cxnSp>
        </p:grpSp>
        <p:sp>
          <p:nvSpPr>
            <p:cNvPr id="92" name="Rectangle: Rounded Corners 91">
              <a:extLst>
                <a:ext uri="{FF2B5EF4-FFF2-40B4-BE49-F238E27FC236}">
                  <a16:creationId xmlns:a16="http://schemas.microsoft.com/office/drawing/2014/main" id="{6EA73750-2625-4A9D-BE0E-AF532BA6631F}"/>
                </a:ext>
              </a:extLst>
            </p:cNvPr>
            <p:cNvSpPr/>
            <p:nvPr/>
          </p:nvSpPr>
          <p:spPr>
            <a:xfrm>
              <a:off x="7419049" y="3071665"/>
              <a:ext cx="3415489" cy="254332"/>
            </a:xfrm>
            <a:prstGeom prst="roundRect">
              <a:avLst>
                <a:gd name="adj" fmla="val 3539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Generates &amp; Encrypts Data Keys</a:t>
              </a:r>
            </a:p>
          </p:txBody>
        </p:sp>
      </p:grpSp>
      <p:grpSp>
        <p:nvGrpSpPr>
          <p:cNvPr id="121" name="Group 120">
            <a:extLst>
              <a:ext uri="{FF2B5EF4-FFF2-40B4-BE49-F238E27FC236}">
                <a16:creationId xmlns:a16="http://schemas.microsoft.com/office/drawing/2014/main" id="{85A91CBA-DD61-4288-A91E-FDF4348493F1}"/>
              </a:ext>
            </a:extLst>
          </p:cNvPr>
          <p:cNvGrpSpPr/>
          <p:nvPr/>
        </p:nvGrpSpPr>
        <p:grpSpPr>
          <a:xfrm>
            <a:off x="8222928" y="1536001"/>
            <a:ext cx="1812925" cy="1224680"/>
            <a:chOff x="8222928" y="1536001"/>
            <a:chExt cx="1812925" cy="1224680"/>
          </a:xfrm>
        </p:grpSpPr>
        <p:grpSp>
          <p:nvGrpSpPr>
            <p:cNvPr id="29" name="Group 28">
              <a:extLst>
                <a:ext uri="{FF2B5EF4-FFF2-40B4-BE49-F238E27FC236}">
                  <a16:creationId xmlns:a16="http://schemas.microsoft.com/office/drawing/2014/main" id="{53666BE2-7EBE-4C30-8872-2EAE2250533C}"/>
                </a:ext>
              </a:extLst>
            </p:cNvPr>
            <p:cNvGrpSpPr/>
            <p:nvPr/>
          </p:nvGrpSpPr>
          <p:grpSpPr>
            <a:xfrm>
              <a:off x="8222928" y="2054009"/>
              <a:ext cx="1812925" cy="706672"/>
              <a:chOff x="8026399" y="1931132"/>
              <a:chExt cx="1812925" cy="706672"/>
            </a:xfrm>
          </p:grpSpPr>
          <p:sp>
            <p:nvSpPr>
              <p:cNvPr id="16" name="Rectangle: Rounded Corners 15">
                <a:extLst>
                  <a:ext uri="{FF2B5EF4-FFF2-40B4-BE49-F238E27FC236}">
                    <a16:creationId xmlns:a16="http://schemas.microsoft.com/office/drawing/2014/main" id="{14350805-29C3-4E53-82A3-CA7EF5E18B9D}"/>
                  </a:ext>
                </a:extLst>
              </p:cNvPr>
              <p:cNvSpPr/>
              <p:nvPr/>
            </p:nvSpPr>
            <p:spPr>
              <a:xfrm>
                <a:off x="8026399" y="1931132"/>
                <a:ext cx="1812925" cy="7066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9">
                <a:extLst>
                  <a:ext uri="{FF2B5EF4-FFF2-40B4-BE49-F238E27FC236}">
                    <a16:creationId xmlns:a16="http://schemas.microsoft.com/office/drawing/2014/main" id="{FF576C95-5FBD-4478-A363-0531CD0775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8149607" y="1959707"/>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Rounded Corners 12">
                <a:extLst>
                  <a:ext uri="{FF2B5EF4-FFF2-40B4-BE49-F238E27FC236}">
                    <a16:creationId xmlns:a16="http://schemas.microsoft.com/office/drawing/2014/main" id="{D4159600-58A0-4DF7-8EAC-E3E0DEE98DCD}"/>
                  </a:ext>
                </a:extLst>
              </p:cNvPr>
              <p:cNvSpPr/>
              <p:nvPr/>
            </p:nvSpPr>
            <p:spPr>
              <a:xfrm>
                <a:off x="8093075" y="2267138"/>
                <a:ext cx="1670050" cy="316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BF0816"/>
                    </a:solidFill>
                    <a:effectLst/>
                    <a:uLnTx/>
                    <a:uFillTx/>
                    <a:latin typeface="Calibri" panose="020F0502020204030204"/>
                    <a:ea typeface="+mn-ea"/>
                    <a:cs typeface="+mn-cs"/>
                  </a:rPr>
                  <a:t>Primary Keys</a:t>
                </a:r>
              </a:p>
            </p:txBody>
          </p:sp>
          <p:pic>
            <p:nvPicPr>
              <p:cNvPr id="26" name="Graphic 9">
                <a:extLst>
                  <a:ext uri="{FF2B5EF4-FFF2-40B4-BE49-F238E27FC236}">
                    <a16:creationId xmlns:a16="http://schemas.microsoft.com/office/drawing/2014/main" id="{11E06475-CB7D-413F-B1AB-7061A98797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8756032" y="1959707"/>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9">
                <a:extLst>
                  <a:ext uri="{FF2B5EF4-FFF2-40B4-BE49-F238E27FC236}">
                    <a16:creationId xmlns:a16="http://schemas.microsoft.com/office/drawing/2014/main" id="{390355B7-2B5D-4A17-85E8-E04EEB9C35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9361220" y="1959708"/>
                <a:ext cx="344136" cy="34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7" name="Straight Arrow Connector 116">
              <a:extLst>
                <a:ext uri="{FF2B5EF4-FFF2-40B4-BE49-F238E27FC236}">
                  <a16:creationId xmlns:a16="http://schemas.microsoft.com/office/drawing/2014/main" id="{D3851E0C-568D-447E-89DB-D745D59C2121}"/>
                </a:ext>
              </a:extLst>
            </p:cNvPr>
            <p:cNvCxnSpPr>
              <a:cxnSpLocks/>
              <a:stCxn id="16" idx="0"/>
              <a:endCxn id="10" idx="2"/>
            </p:cNvCxnSpPr>
            <p:nvPr/>
          </p:nvCxnSpPr>
          <p:spPr>
            <a:xfrm flipH="1" flipV="1">
              <a:off x="9129390" y="1536001"/>
              <a:ext cx="1" cy="518008"/>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grpSp>
        <p:nvGrpSpPr>
          <p:cNvPr id="137" name="Group 136">
            <a:extLst>
              <a:ext uri="{FF2B5EF4-FFF2-40B4-BE49-F238E27FC236}">
                <a16:creationId xmlns:a16="http://schemas.microsoft.com/office/drawing/2014/main" id="{3EB691A2-9047-4363-A7E0-16D1BA05B25E}"/>
              </a:ext>
            </a:extLst>
          </p:cNvPr>
          <p:cNvGrpSpPr/>
          <p:nvPr/>
        </p:nvGrpSpPr>
        <p:grpSpPr>
          <a:xfrm>
            <a:off x="10035853" y="2177759"/>
            <a:ext cx="877417" cy="625208"/>
            <a:chOff x="10035853" y="2177759"/>
            <a:chExt cx="877417" cy="625208"/>
          </a:xfrm>
        </p:grpSpPr>
        <p:sp>
          <p:nvSpPr>
            <p:cNvPr id="132" name="TextBox 26">
              <a:extLst>
                <a:ext uri="{FF2B5EF4-FFF2-40B4-BE49-F238E27FC236}">
                  <a16:creationId xmlns:a16="http://schemas.microsoft.com/office/drawing/2014/main" id="{A31B7BDF-013B-43A5-9541-0B7D4B539C42}"/>
                </a:ext>
              </a:extLst>
            </p:cNvPr>
            <p:cNvSpPr txBox="1">
              <a:spLocks noChangeArrowheads="1"/>
            </p:cNvSpPr>
            <p:nvPr/>
          </p:nvSpPr>
          <p:spPr bwMode="auto">
            <a:xfrm>
              <a:off x="10507814" y="2633690"/>
              <a:ext cx="4054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Amazon Ember" panose="020B0603020204020204" pitchFamily="34" charset="0"/>
                  <a:cs typeface="Arial" panose="020B0604020202020204" pitchFamily="34" charset="0"/>
                </a:rPr>
                <a:t>Policy</a:t>
              </a:r>
            </a:p>
          </p:txBody>
        </p:sp>
        <p:pic>
          <p:nvPicPr>
            <p:cNvPr id="133" name="Graphic 28">
              <a:extLst>
                <a:ext uri="{FF2B5EF4-FFF2-40B4-BE49-F238E27FC236}">
                  <a16:creationId xmlns:a16="http://schemas.microsoft.com/office/drawing/2014/main" id="{2D458A51-90A2-4E29-A631-94319BEDF14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309" r="10309"/>
            <a:stretch/>
          </p:blipFill>
          <p:spPr bwMode="auto">
            <a:xfrm>
              <a:off x="10530661" y="2177759"/>
              <a:ext cx="36293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5" name="Straight Arrow Connector 134">
              <a:extLst>
                <a:ext uri="{FF2B5EF4-FFF2-40B4-BE49-F238E27FC236}">
                  <a16:creationId xmlns:a16="http://schemas.microsoft.com/office/drawing/2014/main" id="{D559AEC6-FE92-4DA1-81ED-B47521194290}"/>
                </a:ext>
              </a:extLst>
            </p:cNvPr>
            <p:cNvCxnSpPr>
              <a:stCxn id="16" idx="3"/>
              <a:endCxn id="133" idx="1"/>
            </p:cNvCxnSpPr>
            <p:nvPr/>
          </p:nvCxnSpPr>
          <p:spPr>
            <a:xfrm flipV="1">
              <a:off x="10035853" y="2406359"/>
              <a:ext cx="494808" cy="986"/>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5344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0C6081-511D-45FA-9293-440E620E8190}"/>
              </a:ext>
            </a:extLst>
          </p:cNvPr>
          <p:cNvSpPr/>
          <p:nvPr/>
        </p:nvSpPr>
        <p:spPr>
          <a:xfrm>
            <a:off x="8221475" y="917022"/>
            <a:ext cx="1669790" cy="1669790"/>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p:txBody>
          <a:bodyPr/>
          <a:lstStyle/>
          <a:p>
            <a:r>
              <a:rPr lang="en-GB" dirty="0"/>
              <a:t>AWS CloudHSM</a:t>
            </a:r>
          </a:p>
        </p:txBody>
      </p:sp>
      <p:pic>
        <p:nvPicPr>
          <p:cNvPr id="7" name="Graphic 24">
            <a:extLst>
              <a:ext uri="{FF2B5EF4-FFF2-40B4-BE49-F238E27FC236}">
                <a16:creationId xmlns:a16="http://schemas.microsoft.com/office/drawing/2014/main" id="{71692341-B3D8-48C2-AFAD-A7ACA37A1AD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221475" y="917022"/>
            <a:ext cx="1669790" cy="166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6182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Rectangle: Rounded Corners 1039">
            <a:extLst>
              <a:ext uri="{FF2B5EF4-FFF2-40B4-BE49-F238E27FC236}">
                <a16:creationId xmlns:a16="http://schemas.microsoft.com/office/drawing/2014/main" id="{368753E7-8970-44DB-A4B6-487D065E403F}"/>
              </a:ext>
            </a:extLst>
          </p:cNvPr>
          <p:cNvSpPr/>
          <p:nvPr/>
        </p:nvSpPr>
        <p:spPr>
          <a:xfrm>
            <a:off x="6606988" y="3810618"/>
            <a:ext cx="3137648" cy="2776335"/>
          </a:xfrm>
          <a:prstGeom prst="roundRect">
            <a:avLst>
              <a:gd name="adj" fmla="val 8113"/>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a:extLst>
              <a:ext uri="{FF2B5EF4-FFF2-40B4-BE49-F238E27FC236}">
                <a16:creationId xmlns:a16="http://schemas.microsoft.com/office/drawing/2014/main" id="{85F13E0A-0C1D-4665-BFCA-D26C92DB0F2B}"/>
              </a:ext>
            </a:extLst>
          </p:cNvPr>
          <p:cNvSpPr>
            <a:spLocks noGrp="1"/>
          </p:cNvSpPr>
          <p:nvPr>
            <p:ph type="body" sz="quarter" idx="10"/>
          </p:nvPr>
        </p:nvSpPr>
        <p:spPr/>
        <p:txBody>
          <a:bodyPr/>
          <a:lstStyle/>
          <a:p>
            <a:r>
              <a:rPr lang="en-US" dirty="0"/>
              <a:t>AWS </a:t>
            </a:r>
            <a:r>
              <a:rPr lang="en-US" dirty="0" err="1"/>
              <a:t>CloudHSM</a:t>
            </a:r>
            <a:endParaRPr lang="en-GB" dirty="0"/>
          </a:p>
        </p:txBody>
      </p:sp>
      <p:grpSp>
        <p:nvGrpSpPr>
          <p:cNvPr id="12" name="Group 11">
            <a:extLst>
              <a:ext uri="{FF2B5EF4-FFF2-40B4-BE49-F238E27FC236}">
                <a16:creationId xmlns:a16="http://schemas.microsoft.com/office/drawing/2014/main" id="{0AB4934E-6410-43B7-BAC9-8E250AEF3A90}"/>
              </a:ext>
            </a:extLst>
          </p:cNvPr>
          <p:cNvGrpSpPr/>
          <p:nvPr/>
        </p:nvGrpSpPr>
        <p:grpSpPr>
          <a:xfrm>
            <a:off x="3635856" y="2794142"/>
            <a:ext cx="1655321" cy="1752532"/>
            <a:chOff x="5326618" y="2545008"/>
            <a:chExt cx="1655321" cy="1752532"/>
          </a:xfrm>
        </p:grpSpPr>
        <p:sp>
          <p:nvSpPr>
            <p:cNvPr id="10" name="Text Placeholder 4">
              <a:extLst>
                <a:ext uri="{FF2B5EF4-FFF2-40B4-BE49-F238E27FC236}">
                  <a16:creationId xmlns:a16="http://schemas.microsoft.com/office/drawing/2014/main" id="{D6AD0C58-3077-4409-B2E4-FE66F31A449E}"/>
                </a:ext>
              </a:extLst>
            </p:cNvPr>
            <p:cNvSpPr txBox="1">
              <a:spLocks/>
            </p:cNvSpPr>
            <p:nvPr/>
          </p:nvSpPr>
          <p:spPr>
            <a:xfrm>
              <a:off x="5326618" y="3859568"/>
              <a:ext cx="1655321" cy="4379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AWS KMS</a:t>
              </a:r>
            </a:p>
          </p:txBody>
        </p:sp>
        <p:pic>
          <p:nvPicPr>
            <p:cNvPr id="11" name="Graphic 7">
              <a:extLst>
                <a:ext uri="{FF2B5EF4-FFF2-40B4-BE49-F238E27FC236}">
                  <a16:creationId xmlns:a16="http://schemas.microsoft.com/office/drawing/2014/main" id="{57D690BB-E4B6-4291-B288-24E3A4DA4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819" y="2545008"/>
              <a:ext cx="1296920" cy="1296920"/>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sp>
        <p:nvSpPr>
          <p:cNvPr id="61" name="Rectangle 60">
            <a:extLst>
              <a:ext uri="{FF2B5EF4-FFF2-40B4-BE49-F238E27FC236}">
                <a16:creationId xmlns:a16="http://schemas.microsoft.com/office/drawing/2014/main" id="{8D5C9067-28FE-4839-87D9-63D542EF9546}"/>
              </a:ext>
            </a:extLst>
          </p:cNvPr>
          <p:cNvSpPr/>
          <p:nvPr/>
        </p:nvSpPr>
        <p:spPr>
          <a:xfrm>
            <a:off x="7454857" y="2651671"/>
            <a:ext cx="148442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Shared HSM Devices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mazon Ember" charset="0"/>
                <a:ea typeface="Amazon Ember" charset="0"/>
                <a:cs typeface="Amazon Ember" charset="0"/>
              </a:rPr>
              <a:t>(Multi-Tenant)</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grpSp>
        <p:nvGrpSpPr>
          <p:cNvPr id="60" name="Group 59">
            <a:extLst>
              <a:ext uri="{FF2B5EF4-FFF2-40B4-BE49-F238E27FC236}">
                <a16:creationId xmlns:a16="http://schemas.microsoft.com/office/drawing/2014/main" id="{E0F7EF9F-BB8C-4C88-A2F3-24418E7F8AD6}"/>
              </a:ext>
            </a:extLst>
          </p:cNvPr>
          <p:cNvGrpSpPr/>
          <p:nvPr/>
        </p:nvGrpSpPr>
        <p:grpSpPr>
          <a:xfrm>
            <a:off x="6912018" y="724942"/>
            <a:ext cx="806823" cy="865699"/>
            <a:chOff x="8171928" y="816678"/>
            <a:chExt cx="806823" cy="865699"/>
          </a:xfrm>
        </p:grpSpPr>
        <p:pic>
          <p:nvPicPr>
            <p:cNvPr id="1026" name="Picture 2">
              <a:extLst>
                <a:ext uri="{FF2B5EF4-FFF2-40B4-BE49-F238E27FC236}">
                  <a16:creationId xmlns:a16="http://schemas.microsoft.com/office/drawing/2014/main" id="{26692C7F-8473-48EF-8934-A987EA0DD2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08" b="19008"/>
            <a:stretch/>
          </p:blipFill>
          <p:spPr bwMode="auto">
            <a:xfrm>
              <a:off x="8183278" y="1196353"/>
              <a:ext cx="784123" cy="486024"/>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95D00D0F-FB89-446F-AEAE-EF14CCC101AC}"/>
                </a:ext>
              </a:extLst>
            </p:cNvPr>
            <p:cNvSpPr/>
            <p:nvPr/>
          </p:nvSpPr>
          <p:spPr>
            <a:xfrm>
              <a:off x="8171928" y="816678"/>
              <a:ext cx="806823"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Customer A</a:t>
              </a:r>
            </a:p>
          </p:txBody>
        </p:sp>
      </p:grpSp>
      <p:grpSp>
        <p:nvGrpSpPr>
          <p:cNvPr id="64" name="Group 63">
            <a:extLst>
              <a:ext uri="{FF2B5EF4-FFF2-40B4-BE49-F238E27FC236}">
                <a16:creationId xmlns:a16="http://schemas.microsoft.com/office/drawing/2014/main" id="{19B68743-D76A-49A1-861E-FCBA7D5260EC}"/>
              </a:ext>
            </a:extLst>
          </p:cNvPr>
          <p:cNvGrpSpPr/>
          <p:nvPr/>
        </p:nvGrpSpPr>
        <p:grpSpPr>
          <a:xfrm>
            <a:off x="7838122" y="724942"/>
            <a:ext cx="806823" cy="865699"/>
            <a:chOff x="8171928" y="816678"/>
            <a:chExt cx="806823" cy="865699"/>
          </a:xfrm>
        </p:grpSpPr>
        <p:pic>
          <p:nvPicPr>
            <p:cNvPr id="65" name="Picture 2">
              <a:extLst>
                <a:ext uri="{FF2B5EF4-FFF2-40B4-BE49-F238E27FC236}">
                  <a16:creationId xmlns:a16="http://schemas.microsoft.com/office/drawing/2014/main" id="{ABB67B19-53B9-432A-9CEE-7B5B7EF21AB6}"/>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19008" b="19008"/>
            <a:stretch/>
          </p:blipFill>
          <p:spPr bwMode="auto">
            <a:xfrm>
              <a:off x="8183278" y="1196353"/>
              <a:ext cx="784123" cy="486024"/>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5F60897F-B19A-412C-961B-027DCC87E24F}"/>
                </a:ext>
              </a:extLst>
            </p:cNvPr>
            <p:cNvSpPr/>
            <p:nvPr/>
          </p:nvSpPr>
          <p:spPr>
            <a:xfrm>
              <a:off x="8171928" y="816678"/>
              <a:ext cx="806823"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29501"/>
                  </a:solidFill>
                  <a:effectLst/>
                  <a:uLnTx/>
                  <a:uFillTx/>
                  <a:latin typeface="Amazon Ember" charset="0"/>
                  <a:ea typeface="Amazon Ember" charset="0"/>
                  <a:cs typeface="Amazon Ember" charset="0"/>
                </a:rPr>
                <a:t>Customer B</a:t>
              </a:r>
            </a:p>
          </p:txBody>
        </p:sp>
      </p:grpSp>
      <p:grpSp>
        <p:nvGrpSpPr>
          <p:cNvPr id="99" name="Group 98">
            <a:extLst>
              <a:ext uri="{FF2B5EF4-FFF2-40B4-BE49-F238E27FC236}">
                <a16:creationId xmlns:a16="http://schemas.microsoft.com/office/drawing/2014/main" id="{78F7C679-443C-4991-8671-EC4525EEE446}"/>
              </a:ext>
            </a:extLst>
          </p:cNvPr>
          <p:cNvGrpSpPr/>
          <p:nvPr/>
        </p:nvGrpSpPr>
        <p:grpSpPr>
          <a:xfrm>
            <a:off x="8764226" y="724942"/>
            <a:ext cx="806823" cy="865699"/>
            <a:chOff x="8171928" y="816678"/>
            <a:chExt cx="806823" cy="865699"/>
          </a:xfrm>
        </p:grpSpPr>
        <p:pic>
          <p:nvPicPr>
            <p:cNvPr id="100" name="Picture 2">
              <a:extLst>
                <a:ext uri="{FF2B5EF4-FFF2-40B4-BE49-F238E27FC236}">
                  <a16:creationId xmlns:a16="http://schemas.microsoft.com/office/drawing/2014/main" id="{9812AD82-9178-4737-89C0-A93F23717B77}"/>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t="19008" b="19008"/>
            <a:stretch/>
          </p:blipFill>
          <p:spPr bwMode="auto">
            <a:xfrm>
              <a:off x="8183278" y="1196353"/>
              <a:ext cx="784123" cy="486024"/>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C03F2D59-0003-4066-834C-953DBA94EBBC}"/>
                </a:ext>
              </a:extLst>
            </p:cNvPr>
            <p:cNvSpPr/>
            <p:nvPr/>
          </p:nvSpPr>
          <p:spPr>
            <a:xfrm>
              <a:off x="8171928" y="816678"/>
              <a:ext cx="806823"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E5209"/>
                  </a:solidFill>
                  <a:effectLst/>
                  <a:uLnTx/>
                  <a:uFillTx/>
                  <a:latin typeface="Amazon Ember" charset="0"/>
                  <a:ea typeface="Amazon Ember" charset="0"/>
                  <a:cs typeface="Amazon Ember" charset="0"/>
                </a:rPr>
                <a:t>Customer C</a:t>
              </a:r>
            </a:p>
          </p:txBody>
        </p:sp>
      </p:grpSp>
      <p:grpSp>
        <p:nvGrpSpPr>
          <p:cNvPr id="4" name="Group 3">
            <a:extLst>
              <a:ext uri="{FF2B5EF4-FFF2-40B4-BE49-F238E27FC236}">
                <a16:creationId xmlns:a16="http://schemas.microsoft.com/office/drawing/2014/main" id="{2BEAE286-D6F7-49C2-A7F7-7FE517F8D02D}"/>
              </a:ext>
            </a:extLst>
          </p:cNvPr>
          <p:cNvGrpSpPr/>
          <p:nvPr/>
        </p:nvGrpSpPr>
        <p:grpSpPr>
          <a:xfrm>
            <a:off x="7369407" y="4787985"/>
            <a:ext cx="1655321" cy="884655"/>
            <a:chOff x="7369407" y="4787985"/>
            <a:chExt cx="1655321" cy="884655"/>
          </a:xfrm>
        </p:grpSpPr>
        <p:sp>
          <p:nvSpPr>
            <p:cNvPr id="104" name="Rectangle 103">
              <a:extLst>
                <a:ext uri="{FF2B5EF4-FFF2-40B4-BE49-F238E27FC236}">
                  <a16:creationId xmlns:a16="http://schemas.microsoft.com/office/drawing/2014/main" id="{DD2B431C-1DE6-4B53-AC16-B3FB85D648CA}"/>
                </a:ext>
              </a:extLst>
            </p:cNvPr>
            <p:cNvSpPr/>
            <p:nvPr/>
          </p:nvSpPr>
          <p:spPr>
            <a:xfrm>
              <a:off x="7369407" y="5210975"/>
              <a:ext cx="165532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Dedicated HSM Devices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mazon Ember" charset="0"/>
                  <a:ea typeface="Amazon Ember" charset="0"/>
                  <a:cs typeface="Amazon Ember" charset="0"/>
                </a:rPr>
                <a:t>(Single Tenant)</a:t>
              </a:r>
              <a:endPar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endParaRPr>
            </a:p>
          </p:txBody>
        </p:sp>
        <p:grpSp>
          <p:nvGrpSpPr>
            <p:cNvPr id="111" name="Picture Placeholder 74" descr="HCI Server&#10;">
              <a:extLst>
                <a:ext uri="{FF2B5EF4-FFF2-40B4-BE49-F238E27FC236}">
                  <a16:creationId xmlns:a16="http://schemas.microsoft.com/office/drawing/2014/main" id="{8964F5CD-E548-4DE7-B212-2A0793526F27}"/>
                </a:ext>
              </a:extLst>
            </p:cNvPr>
            <p:cNvGrpSpPr/>
            <p:nvPr/>
          </p:nvGrpSpPr>
          <p:grpSpPr>
            <a:xfrm>
              <a:off x="7369407" y="4787985"/>
              <a:ext cx="1655321" cy="437972"/>
              <a:chOff x="530529" y="938470"/>
              <a:chExt cx="600837" cy="158115"/>
            </a:xfrm>
            <a:solidFill>
              <a:schemeClr val="tx1"/>
            </a:solidFill>
          </p:grpSpPr>
          <p:sp>
            <p:nvSpPr>
              <p:cNvPr id="123" name="Picture Placeholder 74">
                <a:extLst>
                  <a:ext uri="{FF2B5EF4-FFF2-40B4-BE49-F238E27FC236}">
                    <a16:creationId xmlns:a16="http://schemas.microsoft.com/office/drawing/2014/main" id="{9B911CBF-AD41-4857-949D-EA47BC019B5B}"/>
                  </a:ext>
                </a:extLst>
              </p:cNvPr>
              <p:cNvSpPr/>
              <p:nvPr/>
            </p:nvSpPr>
            <p:spPr>
              <a:xfrm>
                <a:off x="530529" y="938470"/>
                <a:ext cx="600837" cy="158115"/>
              </a:xfrm>
              <a:custGeom>
                <a:avLst/>
                <a:gdLst>
                  <a:gd name="connsiteX0" fmla="*/ 0 w 600837"/>
                  <a:gd name="connsiteY0" fmla="*/ 0 h 158115"/>
                  <a:gd name="connsiteX1" fmla="*/ 0 w 600837"/>
                  <a:gd name="connsiteY1" fmla="*/ 158115 h 158115"/>
                  <a:gd name="connsiteX2" fmla="*/ 600837 w 600837"/>
                  <a:gd name="connsiteY2" fmla="*/ 158115 h 158115"/>
                  <a:gd name="connsiteX3" fmla="*/ 600837 w 600837"/>
                  <a:gd name="connsiteY3" fmla="*/ 0 h 158115"/>
                  <a:gd name="connsiteX4" fmla="*/ 0 w 600837"/>
                  <a:gd name="connsiteY4" fmla="*/ 0 h 158115"/>
                  <a:gd name="connsiteX5" fmla="*/ 585026 w 600837"/>
                  <a:gd name="connsiteY5" fmla="*/ 142304 h 158115"/>
                  <a:gd name="connsiteX6" fmla="*/ 15812 w 600837"/>
                  <a:gd name="connsiteY6" fmla="*/ 142304 h 158115"/>
                  <a:gd name="connsiteX7" fmla="*/ 15812 w 600837"/>
                  <a:gd name="connsiteY7" fmla="*/ 15812 h 158115"/>
                  <a:gd name="connsiteX8" fmla="*/ 585026 w 600837"/>
                  <a:gd name="connsiteY8" fmla="*/ 15812 h 158115"/>
                  <a:gd name="connsiteX9" fmla="*/ 585026 w 600837"/>
                  <a:gd name="connsiteY9" fmla="*/ 142304 h 15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158115">
                    <a:moveTo>
                      <a:pt x="0" y="0"/>
                    </a:moveTo>
                    <a:lnTo>
                      <a:pt x="0" y="158115"/>
                    </a:lnTo>
                    <a:lnTo>
                      <a:pt x="600837" y="158115"/>
                    </a:lnTo>
                    <a:lnTo>
                      <a:pt x="600837" y="0"/>
                    </a:lnTo>
                    <a:lnTo>
                      <a:pt x="0" y="0"/>
                    </a:lnTo>
                    <a:close/>
                    <a:moveTo>
                      <a:pt x="585026" y="142304"/>
                    </a:moveTo>
                    <a:lnTo>
                      <a:pt x="15812" y="142304"/>
                    </a:lnTo>
                    <a:lnTo>
                      <a:pt x="15812" y="15812"/>
                    </a:lnTo>
                    <a:lnTo>
                      <a:pt x="585026" y="15812"/>
                    </a:lnTo>
                    <a:lnTo>
                      <a:pt x="585026" y="142304"/>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4" name="Picture Placeholder 74">
                <a:extLst>
                  <a:ext uri="{FF2B5EF4-FFF2-40B4-BE49-F238E27FC236}">
                    <a16:creationId xmlns:a16="http://schemas.microsoft.com/office/drawing/2014/main" id="{CCB8EB4B-F0A5-4F53-A845-5101EA0405CB}"/>
                  </a:ext>
                </a:extLst>
              </p:cNvPr>
              <p:cNvSpPr/>
              <p:nvPr/>
            </p:nvSpPr>
            <p:spPr>
              <a:xfrm>
                <a:off x="1009301" y="985905"/>
                <a:ext cx="63246" cy="63246"/>
              </a:xfrm>
              <a:custGeom>
                <a:avLst/>
                <a:gdLst>
                  <a:gd name="connsiteX0" fmla="*/ 31623 w 63246"/>
                  <a:gd name="connsiteY0" fmla="*/ 63246 h 63246"/>
                  <a:gd name="connsiteX1" fmla="*/ 63246 w 63246"/>
                  <a:gd name="connsiteY1" fmla="*/ 31623 h 63246"/>
                  <a:gd name="connsiteX2" fmla="*/ 31623 w 63246"/>
                  <a:gd name="connsiteY2" fmla="*/ 0 h 63246"/>
                  <a:gd name="connsiteX3" fmla="*/ 0 w 63246"/>
                  <a:gd name="connsiteY3" fmla="*/ 31623 h 63246"/>
                  <a:gd name="connsiteX4" fmla="*/ 31623 w 63246"/>
                  <a:gd name="connsiteY4" fmla="*/ 63246 h 63246"/>
                  <a:gd name="connsiteX5" fmla="*/ 31623 w 63246"/>
                  <a:gd name="connsiteY5" fmla="*/ 12649 h 63246"/>
                  <a:gd name="connsiteX6" fmla="*/ 50597 w 63246"/>
                  <a:gd name="connsiteY6" fmla="*/ 31623 h 63246"/>
                  <a:gd name="connsiteX7" fmla="*/ 31623 w 63246"/>
                  <a:gd name="connsiteY7" fmla="*/ 50597 h 63246"/>
                  <a:gd name="connsiteX8" fmla="*/ 12649 w 63246"/>
                  <a:gd name="connsiteY8" fmla="*/ 31623 h 63246"/>
                  <a:gd name="connsiteX9" fmla="*/ 31623 w 63246"/>
                  <a:gd name="connsiteY9" fmla="*/ 12649 h 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46" h="63246">
                    <a:moveTo>
                      <a:pt x="31623" y="63246"/>
                    </a:moveTo>
                    <a:cubicBezTo>
                      <a:pt x="49332" y="63246"/>
                      <a:pt x="63246" y="49332"/>
                      <a:pt x="63246" y="31623"/>
                    </a:cubicBezTo>
                    <a:cubicBezTo>
                      <a:pt x="63246" y="13914"/>
                      <a:pt x="49332" y="0"/>
                      <a:pt x="31623" y="0"/>
                    </a:cubicBezTo>
                    <a:cubicBezTo>
                      <a:pt x="13914" y="0"/>
                      <a:pt x="0" y="13914"/>
                      <a:pt x="0" y="31623"/>
                    </a:cubicBezTo>
                    <a:cubicBezTo>
                      <a:pt x="0" y="48699"/>
                      <a:pt x="13914" y="63246"/>
                      <a:pt x="31623" y="63246"/>
                    </a:cubicBezTo>
                    <a:close/>
                    <a:moveTo>
                      <a:pt x="31623" y="12649"/>
                    </a:moveTo>
                    <a:cubicBezTo>
                      <a:pt x="42375" y="12649"/>
                      <a:pt x="50597" y="20871"/>
                      <a:pt x="50597" y="31623"/>
                    </a:cubicBezTo>
                    <a:cubicBezTo>
                      <a:pt x="50597" y="42375"/>
                      <a:pt x="42375" y="50597"/>
                      <a:pt x="31623" y="50597"/>
                    </a:cubicBezTo>
                    <a:cubicBezTo>
                      <a:pt x="20871" y="50597"/>
                      <a:pt x="12649" y="42375"/>
                      <a:pt x="12649" y="31623"/>
                    </a:cubicBezTo>
                    <a:cubicBezTo>
                      <a:pt x="12649" y="20871"/>
                      <a:pt x="20871" y="12649"/>
                      <a:pt x="31623" y="12649"/>
                    </a:cubicBez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Picture Placeholder 74">
                <a:extLst>
                  <a:ext uri="{FF2B5EF4-FFF2-40B4-BE49-F238E27FC236}">
                    <a16:creationId xmlns:a16="http://schemas.microsoft.com/office/drawing/2014/main" id="{EBF1030C-528F-44C7-8B70-06FCFE8F2A9B}"/>
                  </a:ext>
                </a:extLst>
              </p:cNvPr>
              <p:cNvSpPr/>
              <p:nvPr/>
            </p:nvSpPr>
            <p:spPr>
              <a:xfrm>
                <a:off x="573536"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Picture Placeholder 74">
                <a:extLst>
                  <a:ext uri="{FF2B5EF4-FFF2-40B4-BE49-F238E27FC236}">
                    <a16:creationId xmlns:a16="http://schemas.microsoft.com/office/drawing/2014/main" id="{CC4DE13B-4A28-4B30-A940-2F7A52E98A76}"/>
                  </a:ext>
                </a:extLst>
              </p:cNvPr>
              <p:cNvSpPr/>
              <p:nvPr/>
            </p:nvSpPr>
            <p:spPr>
              <a:xfrm>
                <a:off x="605159"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Picture Placeholder 74">
                <a:extLst>
                  <a:ext uri="{FF2B5EF4-FFF2-40B4-BE49-F238E27FC236}">
                    <a16:creationId xmlns:a16="http://schemas.microsoft.com/office/drawing/2014/main" id="{8A5A1114-0C5B-46CB-A5E9-F77ACAF89B8A}"/>
                  </a:ext>
                </a:extLst>
              </p:cNvPr>
              <p:cNvSpPr/>
              <p:nvPr/>
            </p:nvSpPr>
            <p:spPr>
              <a:xfrm>
                <a:off x="636782"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Picture Placeholder 74">
                <a:extLst>
                  <a:ext uri="{FF2B5EF4-FFF2-40B4-BE49-F238E27FC236}">
                    <a16:creationId xmlns:a16="http://schemas.microsoft.com/office/drawing/2014/main" id="{24BDE1CF-9742-4690-BCC7-E98CFFF7252C}"/>
                  </a:ext>
                </a:extLst>
              </p:cNvPr>
              <p:cNvSpPr/>
              <p:nvPr/>
            </p:nvSpPr>
            <p:spPr>
              <a:xfrm>
                <a:off x="669037"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Picture Placeholder 74">
                <a:extLst>
                  <a:ext uri="{FF2B5EF4-FFF2-40B4-BE49-F238E27FC236}">
                    <a16:creationId xmlns:a16="http://schemas.microsoft.com/office/drawing/2014/main" id="{AD713118-AEC1-4A78-9708-CCD3BF5928C8}"/>
                  </a:ext>
                </a:extLst>
              </p:cNvPr>
              <p:cNvSpPr/>
              <p:nvPr/>
            </p:nvSpPr>
            <p:spPr>
              <a:xfrm>
                <a:off x="700660"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Picture Placeholder 74">
                <a:extLst>
                  <a:ext uri="{FF2B5EF4-FFF2-40B4-BE49-F238E27FC236}">
                    <a16:creationId xmlns:a16="http://schemas.microsoft.com/office/drawing/2014/main" id="{B88613DD-3D05-49A8-970E-F90D2DBCCD21}"/>
                  </a:ext>
                </a:extLst>
              </p:cNvPr>
              <p:cNvSpPr/>
              <p:nvPr/>
            </p:nvSpPr>
            <p:spPr>
              <a:xfrm>
                <a:off x="732283"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Picture Placeholder 74">
                <a:extLst>
                  <a:ext uri="{FF2B5EF4-FFF2-40B4-BE49-F238E27FC236}">
                    <a16:creationId xmlns:a16="http://schemas.microsoft.com/office/drawing/2014/main" id="{981B68A1-6937-4ED1-B6FB-B9F293E8FDB8}"/>
                  </a:ext>
                </a:extLst>
              </p:cNvPr>
              <p:cNvSpPr/>
              <p:nvPr/>
            </p:nvSpPr>
            <p:spPr>
              <a:xfrm>
                <a:off x="763906"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Picture Placeholder 74">
                <a:extLst>
                  <a:ext uri="{FF2B5EF4-FFF2-40B4-BE49-F238E27FC236}">
                    <a16:creationId xmlns:a16="http://schemas.microsoft.com/office/drawing/2014/main" id="{8A5769AD-699A-4260-BA22-EC86D860C3FF}"/>
                  </a:ext>
                </a:extLst>
              </p:cNvPr>
              <p:cNvSpPr/>
              <p:nvPr/>
            </p:nvSpPr>
            <p:spPr>
              <a:xfrm>
                <a:off x="795529"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034" name="Group 1033">
            <a:extLst>
              <a:ext uri="{FF2B5EF4-FFF2-40B4-BE49-F238E27FC236}">
                <a16:creationId xmlns:a16="http://schemas.microsoft.com/office/drawing/2014/main" id="{A0879A7C-4467-4DFB-9930-4AD736121461}"/>
              </a:ext>
            </a:extLst>
          </p:cNvPr>
          <p:cNvGrpSpPr/>
          <p:nvPr/>
        </p:nvGrpSpPr>
        <p:grpSpPr>
          <a:xfrm>
            <a:off x="6912018" y="3904393"/>
            <a:ext cx="2624158" cy="894915"/>
            <a:chOff x="6912018" y="3958183"/>
            <a:chExt cx="2624158" cy="894915"/>
          </a:xfrm>
        </p:grpSpPr>
        <p:pic>
          <p:nvPicPr>
            <p:cNvPr id="135" name="Picture 2">
              <a:extLst>
                <a:ext uri="{FF2B5EF4-FFF2-40B4-BE49-F238E27FC236}">
                  <a16:creationId xmlns:a16="http://schemas.microsoft.com/office/drawing/2014/main" id="{7F48CC35-6DCF-44AC-9EE0-53EDFEDF7A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7007795" y="4201451"/>
              <a:ext cx="651647" cy="651647"/>
            </a:xfrm>
            <a:prstGeom prst="rect">
              <a:avLst/>
            </a:prstGeom>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0EE05021-881F-445C-8AFA-04B48647D03F}"/>
                </a:ext>
              </a:extLst>
            </p:cNvPr>
            <p:cNvSpPr/>
            <p:nvPr/>
          </p:nvSpPr>
          <p:spPr>
            <a:xfrm>
              <a:off x="6912018" y="3958183"/>
              <a:ext cx="806823"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Customer A</a:t>
              </a:r>
            </a:p>
          </p:txBody>
        </p:sp>
        <p:pic>
          <p:nvPicPr>
            <p:cNvPr id="1028" name="Picture 4">
              <a:extLst>
                <a:ext uri="{FF2B5EF4-FFF2-40B4-BE49-F238E27FC236}">
                  <a16:creationId xmlns:a16="http://schemas.microsoft.com/office/drawing/2014/main" id="{4A693359-4D76-406D-B903-859BDDECA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626" y="4201451"/>
              <a:ext cx="610155" cy="610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7EF7FAD-01B8-45F7-877B-1C06912D4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5244" y="4201451"/>
              <a:ext cx="651647" cy="651647"/>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5FE34D2F-8359-4207-90D8-16FD5B6FD179}"/>
                </a:ext>
              </a:extLst>
            </p:cNvPr>
            <p:cNvSpPr/>
            <p:nvPr/>
          </p:nvSpPr>
          <p:spPr>
            <a:xfrm>
              <a:off x="7820686" y="3958183"/>
              <a:ext cx="806823"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Customer A</a:t>
              </a:r>
            </a:p>
          </p:txBody>
        </p:sp>
        <p:sp>
          <p:nvSpPr>
            <p:cNvPr id="141" name="Rectangle 140">
              <a:extLst>
                <a:ext uri="{FF2B5EF4-FFF2-40B4-BE49-F238E27FC236}">
                  <a16:creationId xmlns:a16="http://schemas.microsoft.com/office/drawing/2014/main" id="{7099A10C-C62E-4FA5-B19D-CBC3CD7A0305}"/>
                </a:ext>
              </a:extLst>
            </p:cNvPr>
            <p:cNvSpPr/>
            <p:nvPr/>
          </p:nvSpPr>
          <p:spPr>
            <a:xfrm>
              <a:off x="8729353" y="3958183"/>
              <a:ext cx="806823"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Customer A</a:t>
              </a:r>
            </a:p>
          </p:txBody>
        </p:sp>
      </p:grpSp>
      <p:grpSp>
        <p:nvGrpSpPr>
          <p:cNvPr id="6" name="Group 5">
            <a:extLst>
              <a:ext uri="{FF2B5EF4-FFF2-40B4-BE49-F238E27FC236}">
                <a16:creationId xmlns:a16="http://schemas.microsoft.com/office/drawing/2014/main" id="{DAE59884-0F9D-4AD2-9EAD-CEBA0AFBDDCA}"/>
              </a:ext>
            </a:extLst>
          </p:cNvPr>
          <p:cNvGrpSpPr/>
          <p:nvPr/>
        </p:nvGrpSpPr>
        <p:grpSpPr>
          <a:xfrm>
            <a:off x="7279475" y="5006038"/>
            <a:ext cx="1831413" cy="1091032"/>
            <a:chOff x="7279475" y="5006038"/>
            <a:chExt cx="1831413" cy="1091032"/>
          </a:xfrm>
        </p:grpSpPr>
        <p:grpSp>
          <p:nvGrpSpPr>
            <p:cNvPr id="142" name="Picture Placeholder 74" descr="HCI Server&#10;">
              <a:extLst>
                <a:ext uri="{FF2B5EF4-FFF2-40B4-BE49-F238E27FC236}">
                  <a16:creationId xmlns:a16="http://schemas.microsoft.com/office/drawing/2014/main" id="{4BE46E55-E98E-4666-B096-88084D771BA9}"/>
                </a:ext>
              </a:extLst>
            </p:cNvPr>
            <p:cNvGrpSpPr/>
            <p:nvPr/>
          </p:nvGrpSpPr>
          <p:grpSpPr>
            <a:xfrm>
              <a:off x="7369407" y="5659098"/>
              <a:ext cx="1655321" cy="437972"/>
              <a:chOff x="530529" y="938470"/>
              <a:chExt cx="600837" cy="158115"/>
            </a:xfrm>
            <a:solidFill>
              <a:schemeClr val="tx1"/>
            </a:solidFill>
          </p:grpSpPr>
          <p:sp>
            <p:nvSpPr>
              <p:cNvPr id="143" name="Picture Placeholder 74">
                <a:extLst>
                  <a:ext uri="{FF2B5EF4-FFF2-40B4-BE49-F238E27FC236}">
                    <a16:creationId xmlns:a16="http://schemas.microsoft.com/office/drawing/2014/main" id="{A72859C9-9A83-4721-A207-1AB97FCF345E}"/>
                  </a:ext>
                </a:extLst>
              </p:cNvPr>
              <p:cNvSpPr/>
              <p:nvPr/>
            </p:nvSpPr>
            <p:spPr>
              <a:xfrm>
                <a:off x="530529" y="938470"/>
                <a:ext cx="600837" cy="158115"/>
              </a:xfrm>
              <a:custGeom>
                <a:avLst/>
                <a:gdLst>
                  <a:gd name="connsiteX0" fmla="*/ 0 w 600837"/>
                  <a:gd name="connsiteY0" fmla="*/ 0 h 158115"/>
                  <a:gd name="connsiteX1" fmla="*/ 0 w 600837"/>
                  <a:gd name="connsiteY1" fmla="*/ 158115 h 158115"/>
                  <a:gd name="connsiteX2" fmla="*/ 600837 w 600837"/>
                  <a:gd name="connsiteY2" fmla="*/ 158115 h 158115"/>
                  <a:gd name="connsiteX3" fmla="*/ 600837 w 600837"/>
                  <a:gd name="connsiteY3" fmla="*/ 0 h 158115"/>
                  <a:gd name="connsiteX4" fmla="*/ 0 w 600837"/>
                  <a:gd name="connsiteY4" fmla="*/ 0 h 158115"/>
                  <a:gd name="connsiteX5" fmla="*/ 585026 w 600837"/>
                  <a:gd name="connsiteY5" fmla="*/ 142304 h 158115"/>
                  <a:gd name="connsiteX6" fmla="*/ 15812 w 600837"/>
                  <a:gd name="connsiteY6" fmla="*/ 142304 h 158115"/>
                  <a:gd name="connsiteX7" fmla="*/ 15812 w 600837"/>
                  <a:gd name="connsiteY7" fmla="*/ 15812 h 158115"/>
                  <a:gd name="connsiteX8" fmla="*/ 585026 w 600837"/>
                  <a:gd name="connsiteY8" fmla="*/ 15812 h 158115"/>
                  <a:gd name="connsiteX9" fmla="*/ 585026 w 600837"/>
                  <a:gd name="connsiteY9" fmla="*/ 142304 h 15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158115">
                    <a:moveTo>
                      <a:pt x="0" y="0"/>
                    </a:moveTo>
                    <a:lnTo>
                      <a:pt x="0" y="158115"/>
                    </a:lnTo>
                    <a:lnTo>
                      <a:pt x="600837" y="158115"/>
                    </a:lnTo>
                    <a:lnTo>
                      <a:pt x="600837" y="0"/>
                    </a:lnTo>
                    <a:lnTo>
                      <a:pt x="0" y="0"/>
                    </a:lnTo>
                    <a:close/>
                    <a:moveTo>
                      <a:pt x="585026" y="142304"/>
                    </a:moveTo>
                    <a:lnTo>
                      <a:pt x="15812" y="142304"/>
                    </a:lnTo>
                    <a:lnTo>
                      <a:pt x="15812" y="15812"/>
                    </a:lnTo>
                    <a:lnTo>
                      <a:pt x="585026" y="15812"/>
                    </a:lnTo>
                    <a:lnTo>
                      <a:pt x="585026" y="142304"/>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4" name="Picture Placeholder 74">
                <a:extLst>
                  <a:ext uri="{FF2B5EF4-FFF2-40B4-BE49-F238E27FC236}">
                    <a16:creationId xmlns:a16="http://schemas.microsoft.com/office/drawing/2014/main" id="{289D2D39-3EB5-4145-95ED-0CE636EA5577}"/>
                  </a:ext>
                </a:extLst>
              </p:cNvPr>
              <p:cNvSpPr/>
              <p:nvPr/>
            </p:nvSpPr>
            <p:spPr>
              <a:xfrm>
                <a:off x="1009301" y="985905"/>
                <a:ext cx="63246" cy="63246"/>
              </a:xfrm>
              <a:custGeom>
                <a:avLst/>
                <a:gdLst>
                  <a:gd name="connsiteX0" fmla="*/ 31623 w 63246"/>
                  <a:gd name="connsiteY0" fmla="*/ 63246 h 63246"/>
                  <a:gd name="connsiteX1" fmla="*/ 63246 w 63246"/>
                  <a:gd name="connsiteY1" fmla="*/ 31623 h 63246"/>
                  <a:gd name="connsiteX2" fmla="*/ 31623 w 63246"/>
                  <a:gd name="connsiteY2" fmla="*/ 0 h 63246"/>
                  <a:gd name="connsiteX3" fmla="*/ 0 w 63246"/>
                  <a:gd name="connsiteY3" fmla="*/ 31623 h 63246"/>
                  <a:gd name="connsiteX4" fmla="*/ 31623 w 63246"/>
                  <a:gd name="connsiteY4" fmla="*/ 63246 h 63246"/>
                  <a:gd name="connsiteX5" fmla="*/ 31623 w 63246"/>
                  <a:gd name="connsiteY5" fmla="*/ 12649 h 63246"/>
                  <a:gd name="connsiteX6" fmla="*/ 50597 w 63246"/>
                  <a:gd name="connsiteY6" fmla="*/ 31623 h 63246"/>
                  <a:gd name="connsiteX7" fmla="*/ 31623 w 63246"/>
                  <a:gd name="connsiteY7" fmla="*/ 50597 h 63246"/>
                  <a:gd name="connsiteX8" fmla="*/ 12649 w 63246"/>
                  <a:gd name="connsiteY8" fmla="*/ 31623 h 63246"/>
                  <a:gd name="connsiteX9" fmla="*/ 31623 w 63246"/>
                  <a:gd name="connsiteY9" fmla="*/ 12649 h 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46" h="63246">
                    <a:moveTo>
                      <a:pt x="31623" y="63246"/>
                    </a:moveTo>
                    <a:cubicBezTo>
                      <a:pt x="49332" y="63246"/>
                      <a:pt x="63246" y="49332"/>
                      <a:pt x="63246" y="31623"/>
                    </a:cubicBezTo>
                    <a:cubicBezTo>
                      <a:pt x="63246" y="13914"/>
                      <a:pt x="49332" y="0"/>
                      <a:pt x="31623" y="0"/>
                    </a:cubicBezTo>
                    <a:cubicBezTo>
                      <a:pt x="13914" y="0"/>
                      <a:pt x="0" y="13914"/>
                      <a:pt x="0" y="31623"/>
                    </a:cubicBezTo>
                    <a:cubicBezTo>
                      <a:pt x="0" y="48699"/>
                      <a:pt x="13914" y="63246"/>
                      <a:pt x="31623" y="63246"/>
                    </a:cubicBezTo>
                    <a:close/>
                    <a:moveTo>
                      <a:pt x="31623" y="12649"/>
                    </a:moveTo>
                    <a:cubicBezTo>
                      <a:pt x="42375" y="12649"/>
                      <a:pt x="50597" y="20871"/>
                      <a:pt x="50597" y="31623"/>
                    </a:cubicBezTo>
                    <a:cubicBezTo>
                      <a:pt x="50597" y="42375"/>
                      <a:pt x="42375" y="50597"/>
                      <a:pt x="31623" y="50597"/>
                    </a:cubicBezTo>
                    <a:cubicBezTo>
                      <a:pt x="20871" y="50597"/>
                      <a:pt x="12649" y="42375"/>
                      <a:pt x="12649" y="31623"/>
                    </a:cubicBezTo>
                    <a:cubicBezTo>
                      <a:pt x="12649" y="20871"/>
                      <a:pt x="20871" y="12649"/>
                      <a:pt x="31623" y="12649"/>
                    </a:cubicBez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Picture Placeholder 74">
                <a:extLst>
                  <a:ext uri="{FF2B5EF4-FFF2-40B4-BE49-F238E27FC236}">
                    <a16:creationId xmlns:a16="http://schemas.microsoft.com/office/drawing/2014/main" id="{B3B7267B-17F3-44D2-B33D-319A7D9AFAB3}"/>
                  </a:ext>
                </a:extLst>
              </p:cNvPr>
              <p:cNvSpPr/>
              <p:nvPr/>
            </p:nvSpPr>
            <p:spPr>
              <a:xfrm>
                <a:off x="573536"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Picture Placeholder 74">
                <a:extLst>
                  <a:ext uri="{FF2B5EF4-FFF2-40B4-BE49-F238E27FC236}">
                    <a16:creationId xmlns:a16="http://schemas.microsoft.com/office/drawing/2014/main" id="{4C6403FC-BD3A-4E9E-856C-77B5A627C296}"/>
                  </a:ext>
                </a:extLst>
              </p:cNvPr>
              <p:cNvSpPr/>
              <p:nvPr/>
            </p:nvSpPr>
            <p:spPr>
              <a:xfrm>
                <a:off x="605159"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Picture Placeholder 74">
                <a:extLst>
                  <a:ext uri="{FF2B5EF4-FFF2-40B4-BE49-F238E27FC236}">
                    <a16:creationId xmlns:a16="http://schemas.microsoft.com/office/drawing/2014/main" id="{2E96BB4A-B4D7-4D17-A30E-1529E5F64D66}"/>
                  </a:ext>
                </a:extLst>
              </p:cNvPr>
              <p:cNvSpPr/>
              <p:nvPr/>
            </p:nvSpPr>
            <p:spPr>
              <a:xfrm>
                <a:off x="636782"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Picture Placeholder 74">
                <a:extLst>
                  <a:ext uri="{FF2B5EF4-FFF2-40B4-BE49-F238E27FC236}">
                    <a16:creationId xmlns:a16="http://schemas.microsoft.com/office/drawing/2014/main" id="{F3D52AFA-789C-4B6F-937D-BC20A37CE5F3}"/>
                  </a:ext>
                </a:extLst>
              </p:cNvPr>
              <p:cNvSpPr/>
              <p:nvPr/>
            </p:nvSpPr>
            <p:spPr>
              <a:xfrm>
                <a:off x="669037"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Picture Placeholder 74">
                <a:extLst>
                  <a:ext uri="{FF2B5EF4-FFF2-40B4-BE49-F238E27FC236}">
                    <a16:creationId xmlns:a16="http://schemas.microsoft.com/office/drawing/2014/main" id="{B93A4AD3-FB32-4EC2-A7BE-C5D41A8EC2D6}"/>
                  </a:ext>
                </a:extLst>
              </p:cNvPr>
              <p:cNvSpPr/>
              <p:nvPr/>
            </p:nvSpPr>
            <p:spPr>
              <a:xfrm>
                <a:off x="700660"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Picture Placeholder 74">
                <a:extLst>
                  <a:ext uri="{FF2B5EF4-FFF2-40B4-BE49-F238E27FC236}">
                    <a16:creationId xmlns:a16="http://schemas.microsoft.com/office/drawing/2014/main" id="{368022D6-BC7D-409B-9116-78D7C806D86F}"/>
                  </a:ext>
                </a:extLst>
              </p:cNvPr>
              <p:cNvSpPr/>
              <p:nvPr/>
            </p:nvSpPr>
            <p:spPr>
              <a:xfrm>
                <a:off x="732283"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Picture Placeholder 74">
                <a:extLst>
                  <a:ext uri="{FF2B5EF4-FFF2-40B4-BE49-F238E27FC236}">
                    <a16:creationId xmlns:a16="http://schemas.microsoft.com/office/drawing/2014/main" id="{9CCE8C61-CCFD-4E5D-88B4-35EBABCE7F26}"/>
                  </a:ext>
                </a:extLst>
              </p:cNvPr>
              <p:cNvSpPr/>
              <p:nvPr/>
            </p:nvSpPr>
            <p:spPr>
              <a:xfrm>
                <a:off x="763906"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Picture Placeholder 74">
                <a:extLst>
                  <a:ext uri="{FF2B5EF4-FFF2-40B4-BE49-F238E27FC236}">
                    <a16:creationId xmlns:a16="http://schemas.microsoft.com/office/drawing/2014/main" id="{575674F1-5D6D-44A5-AC4C-97478A3162DC}"/>
                  </a:ext>
                </a:extLst>
              </p:cNvPr>
              <p:cNvSpPr/>
              <p:nvPr/>
            </p:nvSpPr>
            <p:spPr>
              <a:xfrm>
                <a:off x="795529"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02" name="Left Bracket 101">
              <a:extLst>
                <a:ext uri="{FF2B5EF4-FFF2-40B4-BE49-F238E27FC236}">
                  <a16:creationId xmlns:a16="http://schemas.microsoft.com/office/drawing/2014/main" id="{F56B5178-5E0C-4819-962E-A85A4A7AEE74}"/>
                </a:ext>
              </a:extLst>
            </p:cNvPr>
            <p:cNvSpPr/>
            <p:nvPr/>
          </p:nvSpPr>
          <p:spPr>
            <a:xfrm>
              <a:off x="7279475" y="5006038"/>
              <a:ext cx="89931" cy="871537"/>
            </a:xfrm>
            <a:prstGeom prst="leftBracket">
              <a:avLst>
                <a:gd name="adj" fmla="val 96004"/>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4" name="Left Bracket 153">
              <a:extLst>
                <a:ext uri="{FF2B5EF4-FFF2-40B4-BE49-F238E27FC236}">
                  <a16:creationId xmlns:a16="http://schemas.microsoft.com/office/drawing/2014/main" id="{5708B3B9-FF0A-4FFE-9110-26A1295E0AA5}"/>
                </a:ext>
              </a:extLst>
            </p:cNvPr>
            <p:cNvSpPr/>
            <p:nvPr/>
          </p:nvSpPr>
          <p:spPr>
            <a:xfrm rot="10800000">
              <a:off x="9020957" y="5006038"/>
              <a:ext cx="89931" cy="871537"/>
            </a:xfrm>
            <a:prstGeom prst="leftBracket">
              <a:avLst>
                <a:gd name="adj" fmla="val 96004"/>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2" name="Group 1">
            <a:extLst>
              <a:ext uri="{FF2B5EF4-FFF2-40B4-BE49-F238E27FC236}">
                <a16:creationId xmlns:a16="http://schemas.microsoft.com/office/drawing/2014/main" id="{D0EBDA13-38A7-4BAC-BA89-438A9B114A06}"/>
              </a:ext>
            </a:extLst>
          </p:cNvPr>
          <p:cNvGrpSpPr/>
          <p:nvPr/>
        </p:nvGrpSpPr>
        <p:grpSpPr>
          <a:xfrm>
            <a:off x="5111977" y="1721761"/>
            <a:ext cx="3912751" cy="1222881"/>
            <a:chOff x="5111977" y="1721761"/>
            <a:chExt cx="3912751" cy="1222881"/>
          </a:xfrm>
        </p:grpSpPr>
        <p:grpSp>
          <p:nvGrpSpPr>
            <p:cNvPr id="67" name="Group 66">
              <a:extLst>
                <a:ext uri="{FF2B5EF4-FFF2-40B4-BE49-F238E27FC236}">
                  <a16:creationId xmlns:a16="http://schemas.microsoft.com/office/drawing/2014/main" id="{1FBDC121-FABC-4C4B-A9A2-3296D2C9847A}"/>
                </a:ext>
              </a:extLst>
            </p:cNvPr>
            <p:cNvGrpSpPr/>
            <p:nvPr/>
          </p:nvGrpSpPr>
          <p:grpSpPr>
            <a:xfrm>
              <a:off x="7369407" y="1721761"/>
              <a:ext cx="1655321" cy="911976"/>
              <a:chOff x="8243859" y="1742111"/>
              <a:chExt cx="1655321" cy="911976"/>
            </a:xfrm>
          </p:grpSpPr>
          <p:grpSp>
            <p:nvGrpSpPr>
              <p:cNvPr id="49" name="Picture Placeholder 74" descr="HCI Server&#10;">
                <a:extLst>
                  <a:ext uri="{FF2B5EF4-FFF2-40B4-BE49-F238E27FC236}">
                    <a16:creationId xmlns:a16="http://schemas.microsoft.com/office/drawing/2014/main" id="{BC201FDA-A8D5-48A4-B9A2-3688A3EFD75D}"/>
                  </a:ext>
                </a:extLst>
              </p:cNvPr>
              <p:cNvGrpSpPr/>
              <p:nvPr/>
            </p:nvGrpSpPr>
            <p:grpSpPr>
              <a:xfrm>
                <a:off x="8243859" y="1742111"/>
                <a:ext cx="1655321" cy="437972"/>
                <a:chOff x="530529" y="938470"/>
                <a:chExt cx="600837" cy="158115"/>
              </a:xfrm>
              <a:solidFill>
                <a:schemeClr val="tx1"/>
              </a:solidFill>
            </p:grpSpPr>
            <p:sp>
              <p:nvSpPr>
                <p:cNvPr id="50" name="Picture Placeholder 74">
                  <a:extLst>
                    <a:ext uri="{FF2B5EF4-FFF2-40B4-BE49-F238E27FC236}">
                      <a16:creationId xmlns:a16="http://schemas.microsoft.com/office/drawing/2014/main" id="{7150DCB4-0B90-4378-9EA7-9BE36B6A7373}"/>
                    </a:ext>
                  </a:extLst>
                </p:cNvPr>
                <p:cNvSpPr/>
                <p:nvPr/>
              </p:nvSpPr>
              <p:spPr>
                <a:xfrm>
                  <a:off x="530529" y="938470"/>
                  <a:ext cx="600837" cy="158115"/>
                </a:xfrm>
                <a:custGeom>
                  <a:avLst/>
                  <a:gdLst>
                    <a:gd name="connsiteX0" fmla="*/ 0 w 600837"/>
                    <a:gd name="connsiteY0" fmla="*/ 0 h 158115"/>
                    <a:gd name="connsiteX1" fmla="*/ 0 w 600837"/>
                    <a:gd name="connsiteY1" fmla="*/ 158115 h 158115"/>
                    <a:gd name="connsiteX2" fmla="*/ 600837 w 600837"/>
                    <a:gd name="connsiteY2" fmla="*/ 158115 h 158115"/>
                    <a:gd name="connsiteX3" fmla="*/ 600837 w 600837"/>
                    <a:gd name="connsiteY3" fmla="*/ 0 h 158115"/>
                    <a:gd name="connsiteX4" fmla="*/ 0 w 600837"/>
                    <a:gd name="connsiteY4" fmla="*/ 0 h 158115"/>
                    <a:gd name="connsiteX5" fmla="*/ 585026 w 600837"/>
                    <a:gd name="connsiteY5" fmla="*/ 142304 h 158115"/>
                    <a:gd name="connsiteX6" fmla="*/ 15812 w 600837"/>
                    <a:gd name="connsiteY6" fmla="*/ 142304 h 158115"/>
                    <a:gd name="connsiteX7" fmla="*/ 15812 w 600837"/>
                    <a:gd name="connsiteY7" fmla="*/ 15812 h 158115"/>
                    <a:gd name="connsiteX8" fmla="*/ 585026 w 600837"/>
                    <a:gd name="connsiteY8" fmla="*/ 15812 h 158115"/>
                    <a:gd name="connsiteX9" fmla="*/ 585026 w 600837"/>
                    <a:gd name="connsiteY9" fmla="*/ 142304 h 15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158115">
                      <a:moveTo>
                        <a:pt x="0" y="0"/>
                      </a:moveTo>
                      <a:lnTo>
                        <a:pt x="0" y="158115"/>
                      </a:lnTo>
                      <a:lnTo>
                        <a:pt x="600837" y="158115"/>
                      </a:lnTo>
                      <a:lnTo>
                        <a:pt x="600837" y="0"/>
                      </a:lnTo>
                      <a:lnTo>
                        <a:pt x="0" y="0"/>
                      </a:lnTo>
                      <a:close/>
                      <a:moveTo>
                        <a:pt x="585026" y="142304"/>
                      </a:moveTo>
                      <a:lnTo>
                        <a:pt x="15812" y="142304"/>
                      </a:lnTo>
                      <a:lnTo>
                        <a:pt x="15812" y="15812"/>
                      </a:lnTo>
                      <a:lnTo>
                        <a:pt x="585026" y="15812"/>
                      </a:lnTo>
                      <a:lnTo>
                        <a:pt x="585026" y="142304"/>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 name="Picture Placeholder 74">
                  <a:extLst>
                    <a:ext uri="{FF2B5EF4-FFF2-40B4-BE49-F238E27FC236}">
                      <a16:creationId xmlns:a16="http://schemas.microsoft.com/office/drawing/2014/main" id="{85E203F1-8774-4EC5-B65E-5FB620117BFD}"/>
                    </a:ext>
                  </a:extLst>
                </p:cNvPr>
                <p:cNvSpPr/>
                <p:nvPr/>
              </p:nvSpPr>
              <p:spPr>
                <a:xfrm>
                  <a:off x="1009301" y="985905"/>
                  <a:ext cx="63246" cy="63246"/>
                </a:xfrm>
                <a:custGeom>
                  <a:avLst/>
                  <a:gdLst>
                    <a:gd name="connsiteX0" fmla="*/ 31623 w 63246"/>
                    <a:gd name="connsiteY0" fmla="*/ 63246 h 63246"/>
                    <a:gd name="connsiteX1" fmla="*/ 63246 w 63246"/>
                    <a:gd name="connsiteY1" fmla="*/ 31623 h 63246"/>
                    <a:gd name="connsiteX2" fmla="*/ 31623 w 63246"/>
                    <a:gd name="connsiteY2" fmla="*/ 0 h 63246"/>
                    <a:gd name="connsiteX3" fmla="*/ 0 w 63246"/>
                    <a:gd name="connsiteY3" fmla="*/ 31623 h 63246"/>
                    <a:gd name="connsiteX4" fmla="*/ 31623 w 63246"/>
                    <a:gd name="connsiteY4" fmla="*/ 63246 h 63246"/>
                    <a:gd name="connsiteX5" fmla="*/ 31623 w 63246"/>
                    <a:gd name="connsiteY5" fmla="*/ 12649 h 63246"/>
                    <a:gd name="connsiteX6" fmla="*/ 50597 w 63246"/>
                    <a:gd name="connsiteY6" fmla="*/ 31623 h 63246"/>
                    <a:gd name="connsiteX7" fmla="*/ 31623 w 63246"/>
                    <a:gd name="connsiteY7" fmla="*/ 50597 h 63246"/>
                    <a:gd name="connsiteX8" fmla="*/ 12649 w 63246"/>
                    <a:gd name="connsiteY8" fmla="*/ 31623 h 63246"/>
                    <a:gd name="connsiteX9" fmla="*/ 31623 w 63246"/>
                    <a:gd name="connsiteY9" fmla="*/ 12649 h 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46" h="63246">
                      <a:moveTo>
                        <a:pt x="31623" y="63246"/>
                      </a:moveTo>
                      <a:cubicBezTo>
                        <a:pt x="49332" y="63246"/>
                        <a:pt x="63246" y="49332"/>
                        <a:pt x="63246" y="31623"/>
                      </a:cubicBezTo>
                      <a:cubicBezTo>
                        <a:pt x="63246" y="13914"/>
                        <a:pt x="49332" y="0"/>
                        <a:pt x="31623" y="0"/>
                      </a:cubicBezTo>
                      <a:cubicBezTo>
                        <a:pt x="13914" y="0"/>
                        <a:pt x="0" y="13914"/>
                        <a:pt x="0" y="31623"/>
                      </a:cubicBezTo>
                      <a:cubicBezTo>
                        <a:pt x="0" y="48699"/>
                        <a:pt x="13914" y="63246"/>
                        <a:pt x="31623" y="63246"/>
                      </a:cubicBezTo>
                      <a:close/>
                      <a:moveTo>
                        <a:pt x="31623" y="12649"/>
                      </a:moveTo>
                      <a:cubicBezTo>
                        <a:pt x="42375" y="12649"/>
                        <a:pt x="50597" y="20871"/>
                        <a:pt x="50597" y="31623"/>
                      </a:cubicBezTo>
                      <a:cubicBezTo>
                        <a:pt x="50597" y="42375"/>
                        <a:pt x="42375" y="50597"/>
                        <a:pt x="31623" y="50597"/>
                      </a:cubicBezTo>
                      <a:cubicBezTo>
                        <a:pt x="20871" y="50597"/>
                        <a:pt x="12649" y="42375"/>
                        <a:pt x="12649" y="31623"/>
                      </a:cubicBezTo>
                      <a:cubicBezTo>
                        <a:pt x="12649" y="20871"/>
                        <a:pt x="20871" y="12649"/>
                        <a:pt x="31623" y="12649"/>
                      </a:cubicBez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Picture Placeholder 74">
                  <a:extLst>
                    <a:ext uri="{FF2B5EF4-FFF2-40B4-BE49-F238E27FC236}">
                      <a16:creationId xmlns:a16="http://schemas.microsoft.com/office/drawing/2014/main" id="{4FC045F5-4E14-46D0-81DE-BA3E14CE6152}"/>
                    </a:ext>
                  </a:extLst>
                </p:cNvPr>
                <p:cNvSpPr/>
                <p:nvPr/>
              </p:nvSpPr>
              <p:spPr>
                <a:xfrm>
                  <a:off x="573536"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Picture Placeholder 74">
                  <a:extLst>
                    <a:ext uri="{FF2B5EF4-FFF2-40B4-BE49-F238E27FC236}">
                      <a16:creationId xmlns:a16="http://schemas.microsoft.com/office/drawing/2014/main" id="{D83776AE-8B55-43DA-80F1-5724F770D549}"/>
                    </a:ext>
                  </a:extLst>
                </p:cNvPr>
                <p:cNvSpPr/>
                <p:nvPr/>
              </p:nvSpPr>
              <p:spPr>
                <a:xfrm>
                  <a:off x="605159"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Picture Placeholder 74">
                  <a:extLst>
                    <a:ext uri="{FF2B5EF4-FFF2-40B4-BE49-F238E27FC236}">
                      <a16:creationId xmlns:a16="http://schemas.microsoft.com/office/drawing/2014/main" id="{CFA2EB13-EE4A-4548-9AD8-A36443AEF823}"/>
                    </a:ext>
                  </a:extLst>
                </p:cNvPr>
                <p:cNvSpPr/>
                <p:nvPr/>
              </p:nvSpPr>
              <p:spPr>
                <a:xfrm>
                  <a:off x="636782"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Picture Placeholder 74">
                  <a:extLst>
                    <a:ext uri="{FF2B5EF4-FFF2-40B4-BE49-F238E27FC236}">
                      <a16:creationId xmlns:a16="http://schemas.microsoft.com/office/drawing/2014/main" id="{3A2803A6-80DE-4C48-A710-AEEC0818CD09}"/>
                    </a:ext>
                  </a:extLst>
                </p:cNvPr>
                <p:cNvSpPr/>
                <p:nvPr/>
              </p:nvSpPr>
              <p:spPr>
                <a:xfrm>
                  <a:off x="669037"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Picture Placeholder 74">
                  <a:extLst>
                    <a:ext uri="{FF2B5EF4-FFF2-40B4-BE49-F238E27FC236}">
                      <a16:creationId xmlns:a16="http://schemas.microsoft.com/office/drawing/2014/main" id="{6CEE9DFB-1BE3-42D5-9B2B-8BCAEDC27C07}"/>
                    </a:ext>
                  </a:extLst>
                </p:cNvPr>
                <p:cNvSpPr/>
                <p:nvPr/>
              </p:nvSpPr>
              <p:spPr>
                <a:xfrm>
                  <a:off x="700660"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Picture Placeholder 74">
                  <a:extLst>
                    <a:ext uri="{FF2B5EF4-FFF2-40B4-BE49-F238E27FC236}">
                      <a16:creationId xmlns:a16="http://schemas.microsoft.com/office/drawing/2014/main" id="{CBF20D45-5E27-4334-A21D-A5013E52A48A}"/>
                    </a:ext>
                  </a:extLst>
                </p:cNvPr>
                <p:cNvSpPr/>
                <p:nvPr/>
              </p:nvSpPr>
              <p:spPr>
                <a:xfrm>
                  <a:off x="732283"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Picture Placeholder 74">
                  <a:extLst>
                    <a:ext uri="{FF2B5EF4-FFF2-40B4-BE49-F238E27FC236}">
                      <a16:creationId xmlns:a16="http://schemas.microsoft.com/office/drawing/2014/main" id="{C7220CAC-6FC2-4A9F-9F5A-6243159E361D}"/>
                    </a:ext>
                  </a:extLst>
                </p:cNvPr>
                <p:cNvSpPr/>
                <p:nvPr/>
              </p:nvSpPr>
              <p:spPr>
                <a:xfrm>
                  <a:off x="763906"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Picture Placeholder 74">
                  <a:extLst>
                    <a:ext uri="{FF2B5EF4-FFF2-40B4-BE49-F238E27FC236}">
                      <a16:creationId xmlns:a16="http://schemas.microsoft.com/office/drawing/2014/main" id="{CCCEC302-214A-4828-BC70-08CEFF2D7DDF}"/>
                    </a:ext>
                  </a:extLst>
                </p:cNvPr>
                <p:cNvSpPr/>
                <p:nvPr/>
              </p:nvSpPr>
              <p:spPr>
                <a:xfrm>
                  <a:off x="795529"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87" name="Picture Placeholder 74" descr="HCI Server&#10;">
                <a:extLst>
                  <a:ext uri="{FF2B5EF4-FFF2-40B4-BE49-F238E27FC236}">
                    <a16:creationId xmlns:a16="http://schemas.microsoft.com/office/drawing/2014/main" id="{8B39CBCC-B254-4642-BE8D-29D5FF24B9D7}"/>
                  </a:ext>
                </a:extLst>
              </p:cNvPr>
              <p:cNvGrpSpPr/>
              <p:nvPr/>
            </p:nvGrpSpPr>
            <p:grpSpPr>
              <a:xfrm>
                <a:off x="8243859" y="2216115"/>
                <a:ext cx="1655321" cy="437972"/>
                <a:chOff x="530529" y="938470"/>
                <a:chExt cx="600837" cy="158115"/>
              </a:xfrm>
              <a:solidFill>
                <a:schemeClr val="tx1"/>
              </a:solidFill>
            </p:grpSpPr>
            <p:sp>
              <p:nvSpPr>
                <p:cNvPr id="88" name="Picture Placeholder 74">
                  <a:extLst>
                    <a:ext uri="{FF2B5EF4-FFF2-40B4-BE49-F238E27FC236}">
                      <a16:creationId xmlns:a16="http://schemas.microsoft.com/office/drawing/2014/main" id="{28049040-59FC-46B0-87DC-DBC3484FDCB2}"/>
                    </a:ext>
                  </a:extLst>
                </p:cNvPr>
                <p:cNvSpPr/>
                <p:nvPr/>
              </p:nvSpPr>
              <p:spPr>
                <a:xfrm>
                  <a:off x="530529" y="938470"/>
                  <a:ext cx="600837" cy="158115"/>
                </a:xfrm>
                <a:custGeom>
                  <a:avLst/>
                  <a:gdLst>
                    <a:gd name="connsiteX0" fmla="*/ 0 w 600837"/>
                    <a:gd name="connsiteY0" fmla="*/ 0 h 158115"/>
                    <a:gd name="connsiteX1" fmla="*/ 0 w 600837"/>
                    <a:gd name="connsiteY1" fmla="*/ 158115 h 158115"/>
                    <a:gd name="connsiteX2" fmla="*/ 600837 w 600837"/>
                    <a:gd name="connsiteY2" fmla="*/ 158115 h 158115"/>
                    <a:gd name="connsiteX3" fmla="*/ 600837 w 600837"/>
                    <a:gd name="connsiteY3" fmla="*/ 0 h 158115"/>
                    <a:gd name="connsiteX4" fmla="*/ 0 w 600837"/>
                    <a:gd name="connsiteY4" fmla="*/ 0 h 158115"/>
                    <a:gd name="connsiteX5" fmla="*/ 585026 w 600837"/>
                    <a:gd name="connsiteY5" fmla="*/ 142304 h 158115"/>
                    <a:gd name="connsiteX6" fmla="*/ 15812 w 600837"/>
                    <a:gd name="connsiteY6" fmla="*/ 142304 h 158115"/>
                    <a:gd name="connsiteX7" fmla="*/ 15812 w 600837"/>
                    <a:gd name="connsiteY7" fmla="*/ 15812 h 158115"/>
                    <a:gd name="connsiteX8" fmla="*/ 585026 w 600837"/>
                    <a:gd name="connsiteY8" fmla="*/ 15812 h 158115"/>
                    <a:gd name="connsiteX9" fmla="*/ 585026 w 600837"/>
                    <a:gd name="connsiteY9" fmla="*/ 142304 h 15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7" h="158115">
                      <a:moveTo>
                        <a:pt x="0" y="0"/>
                      </a:moveTo>
                      <a:lnTo>
                        <a:pt x="0" y="158115"/>
                      </a:lnTo>
                      <a:lnTo>
                        <a:pt x="600837" y="158115"/>
                      </a:lnTo>
                      <a:lnTo>
                        <a:pt x="600837" y="0"/>
                      </a:lnTo>
                      <a:lnTo>
                        <a:pt x="0" y="0"/>
                      </a:lnTo>
                      <a:close/>
                      <a:moveTo>
                        <a:pt x="585026" y="142304"/>
                      </a:moveTo>
                      <a:lnTo>
                        <a:pt x="15812" y="142304"/>
                      </a:lnTo>
                      <a:lnTo>
                        <a:pt x="15812" y="15812"/>
                      </a:lnTo>
                      <a:lnTo>
                        <a:pt x="585026" y="15812"/>
                      </a:lnTo>
                      <a:lnTo>
                        <a:pt x="585026" y="142304"/>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Picture Placeholder 74">
                  <a:extLst>
                    <a:ext uri="{FF2B5EF4-FFF2-40B4-BE49-F238E27FC236}">
                      <a16:creationId xmlns:a16="http://schemas.microsoft.com/office/drawing/2014/main" id="{F5AC0F5E-57F7-413A-ADE5-CB20EF4B48CF}"/>
                    </a:ext>
                  </a:extLst>
                </p:cNvPr>
                <p:cNvSpPr/>
                <p:nvPr/>
              </p:nvSpPr>
              <p:spPr>
                <a:xfrm>
                  <a:off x="1009301" y="985905"/>
                  <a:ext cx="63246" cy="63246"/>
                </a:xfrm>
                <a:custGeom>
                  <a:avLst/>
                  <a:gdLst>
                    <a:gd name="connsiteX0" fmla="*/ 31623 w 63246"/>
                    <a:gd name="connsiteY0" fmla="*/ 63246 h 63246"/>
                    <a:gd name="connsiteX1" fmla="*/ 63246 w 63246"/>
                    <a:gd name="connsiteY1" fmla="*/ 31623 h 63246"/>
                    <a:gd name="connsiteX2" fmla="*/ 31623 w 63246"/>
                    <a:gd name="connsiteY2" fmla="*/ 0 h 63246"/>
                    <a:gd name="connsiteX3" fmla="*/ 0 w 63246"/>
                    <a:gd name="connsiteY3" fmla="*/ 31623 h 63246"/>
                    <a:gd name="connsiteX4" fmla="*/ 31623 w 63246"/>
                    <a:gd name="connsiteY4" fmla="*/ 63246 h 63246"/>
                    <a:gd name="connsiteX5" fmla="*/ 31623 w 63246"/>
                    <a:gd name="connsiteY5" fmla="*/ 12649 h 63246"/>
                    <a:gd name="connsiteX6" fmla="*/ 50597 w 63246"/>
                    <a:gd name="connsiteY6" fmla="*/ 31623 h 63246"/>
                    <a:gd name="connsiteX7" fmla="*/ 31623 w 63246"/>
                    <a:gd name="connsiteY7" fmla="*/ 50597 h 63246"/>
                    <a:gd name="connsiteX8" fmla="*/ 12649 w 63246"/>
                    <a:gd name="connsiteY8" fmla="*/ 31623 h 63246"/>
                    <a:gd name="connsiteX9" fmla="*/ 31623 w 63246"/>
                    <a:gd name="connsiteY9" fmla="*/ 12649 h 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46" h="63246">
                      <a:moveTo>
                        <a:pt x="31623" y="63246"/>
                      </a:moveTo>
                      <a:cubicBezTo>
                        <a:pt x="49332" y="63246"/>
                        <a:pt x="63246" y="49332"/>
                        <a:pt x="63246" y="31623"/>
                      </a:cubicBezTo>
                      <a:cubicBezTo>
                        <a:pt x="63246" y="13914"/>
                        <a:pt x="49332" y="0"/>
                        <a:pt x="31623" y="0"/>
                      </a:cubicBezTo>
                      <a:cubicBezTo>
                        <a:pt x="13914" y="0"/>
                        <a:pt x="0" y="13914"/>
                        <a:pt x="0" y="31623"/>
                      </a:cubicBezTo>
                      <a:cubicBezTo>
                        <a:pt x="0" y="48699"/>
                        <a:pt x="13914" y="63246"/>
                        <a:pt x="31623" y="63246"/>
                      </a:cubicBezTo>
                      <a:close/>
                      <a:moveTo>
                        <a:pt x="31623" y="12649"/>
                      </a:moveTo>
                      <a:cubicBezTo>
                        <a:pt x="42375" y="12649"/>
                        <a:pt x="50597" y="20871"/>
                        <a:pt x="50597" y="31623"/>
                      </a:cubicBezTo>
                      <a:cubicBezTo>
                        <a:pt x="50597" y="42375"/>
                        <a:pt x="42375" y="50597"/>
                        <a:pt x="31623" y="50597"/>
                      </a:cubicBezTo>
                      <a:cubicBezTo>
                        <a:pt x="20871" y="50597"/>
                        <a:pt x="12649" y="42375"/>
                        <a:pt x="12649" y="31623"/>
                      </a:cubicBezTo>
                      <a:cubicBezTo>
                        <a:pt x="12649" y="20871"/>
                        <a:pt x="20871" y="12649"/>
                        <a:pt x="31623" y="12649"/>
                      </a:cubicBez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Picture Placeholder 74">
                  <a:extLst>
                    <a:ext uri="{FF2B5EF4-FFF2-40B4-BE49-F238E27FC236}">
                      <a16:creationId xmlns:a16="http://schemas.microsoft.com/office/drawing/2014/main" id="{79C08CCC-506C-4987-9BBA-31AC6CB81831}"/>
                    </a:ext>
                  </a:extLst>
                </p:cNvPr>
                <p:cNvSpPr/>
                <p:nvPr/>
              </p:nvSpPr>
              <p:spPr>
                <a:xfrm>
                  <a:off x="573536"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Picture Placeholder 74">
                  <a:extLst>
                    <a:ext uri="{FF2B5EF4-FFF2-40B4-BE49-F238E27FC236}">
                      <a16:creationId xmlns:a16="http://schemas.microsoft.com/office/drawing/2014/main" id="{62A73987-88F6-4F15-972A-E9C12E292CE9}"/>
                    </a:ext>
                  </a:extLst>
                </p:cNvPr>
                <p:cNvSpPr/>
                <p:nvPr/>
              </p:nvSpPr>
              <p:spPr>
                <a:xfrm>
                  <a:off x="605159"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Picture Placeholder 74">
                  <a:extLst>
                    <a:ext uri="{FF2B5EF4-FFF2-40B4-BE49-F238E27FC236}">
                      <a16:creationId xmlns:a16="http://schemas.microsoft.com/office/drawing/2014/main" id="{5FCBCF5C-43B2-42AD-A84E-E27EA4A1A481}"/>
                    </a:ext>
                  </a:extLst>
                </p:cNvPr>
                <p:cNvSpPr/>
                <p:nvPr/>
              </p:nvSpPr>
              <p:spPr>
                <a:xfrm>
                  <a:off x="636782" y="985905"/>
                  <a:ext cx="15811" cy="63245"/>
                </a:xfrm>
                <a:custGeom>
                  <a:avLst/>
                  <a:gdLst>
                    <a:gd name="connsiteX0" fmla="*/ 0 w 15811"/>
                    <a:gd name="connsiteY0" fmla="*/ 0 h 63245"/>
                    <a:gd name="connsiteX1" fmla="*/ 15811 w 15811"/>
                    <a:gd name="connsiteY1" fmla="*/ 0 h 63245"/>
                    <a:gd name="connsiteX2" fmla="*/ 15811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1" y="0"/>
                      </a:lnTo>
                      <a:lnTo>
                        <a:pt x="15811"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Picture Placeholder 74">
                  <a:extLst>
                    <a:ext uri="{FF2B5EF4-FFF2-40B4-BE49-F238E27FC236}">
                      <a16:creationId xmlns:a16="http://schemas.microsoft.com/office/drawing/2014/main" id="{6BFA2F69-4FB7-48A9-9E8E-52F14F67E7F5}"/>
                    </a:ext>
                  </a:extLst>
                </p:cNvPr>
                <p:cNvSpPr/>
                <p:nvPr/>
              </p:nvSpPr>
              <p:spPr>
                <a:xfrm>
                  <a:off x="669037"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Picture Placeholder 74">
                  <a:extLst>
                    <a:ext uri="{FF2B5EF4-FFF2-40B4-BE49-F238E27FC236}">
                      <a16:creationId xmlns:a16="http://schemas.microsoft.com/office/drawing/2014/main" id="{55D94A44-169B-46E1-93CA-7CB0F81248E4}"/>
                    </a:ext>
                  </a:extLst>
                </p:cNvPr>
                <p:cNvSpPr/>
                <p:nvPr/>
              </p:nvSpPr>
              <p:spPr>
                <a:xfrm>
                  <a:off x="700660"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Picture Placeholder 74">
                  <a:extLst>
                    <a:ext uri="{FF2B5EF4-FFF2-40B4-BE49-F238E27FC236}">
                      <a16:creationId xmlns:a16="http://schemas.microsoft.com/office/drawing/2014/main" id="{4EE7DC02-4146-4E1F-8B2B-61972935A72B}"/>
                    </a:ext>
                  </a:extLst>
                </p:cNvPr>
                <p:cNvSpPr/>
                <p:nvPr/>
              </p:nvSpPr>
              <p:spPr>
                <a:xfrm>
                  <a:off x="732283"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Picture Placeholder 74">
                  <a:extLst>
                    <a:ext uri="{FF2B5EF4-FFF2-40B4-BE49-F238E27FC236}">
                      <a16:creationId xmlns:a16="http://schemas.microsoft.com/office/drawing/2014/main" id="{04EDD770-CA0D-4535-9767-589494A4981A}"/>
                    </a:ext>
                  </a:extLst>
                </p:cNvPr>
                <p:cNvSpPr/>
                <p:nvPr/>
              </p:nvSpPr>
              <p:spPr>
                <a:xfrm>
                  <a:off x="763906"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Picture Placeholder 74">
                  <a:extLst>
                    <a:ext uri="{FF2B5EF4-FFF2-40B4-BE49-F238E27FC236}">
                      <a16:creationId xmlns:a16="http://schemas.microsoft.com/office/drawing/2014/main" id="{F3F17482-F640-44D7-9356-7C3191AB9434}"/>
                    </a:ext>
                  </a:extLst>
                </p:cNvPr>
                <p:cNvSpPr/>
                <p:nvPr/>
              </p:nvSpPr>
              <p:spPr>
                <a:xfrm>
                  <a:off x="795529" y="985905"/>
                  <a:ext cx="15811" cy="63245"/>
                </a:xfrm>
                <a:custGeom>
                  <a:avLst/>
                  <a:gdLst>
                    <a:gd name="connsiteX0" fmla="*/ 0 w 15811"/>
                    <a:gd name="connsiteY0" fmla="*/ 0 h 63245"/>
                    <a:gd name="connsiteX1" fmla="*/ 15812 w 15811"/>
                    <a:gd name="connsiteY1" fmla="*/ 0 h 63245"/>
                    <a:gd name="connsiteX2" fmla="*/ 15812 w 15811"/>
                    <a:gd name="connsiteY2" fmla="*/ 63246 h 63245"/>
                    <a:gd name="connsiteX3" fmla="*/ 0 w 15811"/>
                    <a:gd name="connsiteY3" fmla="*/ 63246 h 63245"/>
                  </a:gdLst>
                  <a:ahLst/>
                  <a:cxnLst>
                    <a:cxn ang="0">
                      <a:pos x="connsiteX0" y="connsiteY0"/>
                    </a:cxn>
                    <a:cxn ang="0">
                      <a:pos x="connsiteX1" y="connsiteY1"/>
                    </a:cxn>
                    <a:cxn ang="0">
                      <a:pos x="connsiteX2" y="connsiteY2"/>
                    </a:cxn>
                    <a:cxn ang="0">
                      <a:pos x="connsiteX3" y="connsiteY3"/>
                    </a:cxn>
                  </a:cxnLst>
                  <a:rect l="l" t="t" r="r" b="b"/>
                  <a:pathLst>
                    <a:path w="15811" h="63245">
                      <a:moveTo>
                        <a:pt x="0" y="0"/>
                      </a:moveTo>
                      <a:lnTo>
                        <a:pt x="15812" y="0"/>
                      </a:lnTo>
                      <a:lnTo>
                        <a:pt x="15812" y="63246"/>
                      </a:lnTo>
                      <a:lnTo>
                        <a:pt x="0" y="63246"/>
                      </a:lnTo>
                      <a:close/>
                    </a:path>
                  </a:pathLst>
                </a:custGeom>
                <a:grpFill/>
                <a:ln w="62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cxnSp>
          <p:nvCxnSpPr>
            <p:cNvPr id="1027" name="Connector: Elbow 1026">
              <a:extLst>
                <a:ext uri="{FF2B5EF4-FFF2-40B4-BE49-F238E27FC236}">
                  <a16:creationId xmlns:a16="http://schemas.microsoft.com/office/drawing/2014/main" id="{3748DD2E-17F1-4F93-BD47-90B703B6B73B}"/>
                </a:ext>
              </a:extLst>
            </p:cNvPr>
            <p:cNvCxnSpPr>
              <a:cxnSpLocks/>
            </p:cNvCxnSpPr>
            <p:nvPr/>
          </p:nvCxnSpPr>
          <p:spPr>
            <a:xfrm flipV="1">
              <a:off x="5111977" y="2159734"/>
              <a:ext cx="2167498" cy="784908"/>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159" name="Connector: Elbow 158">
            <a:extLst>
              <a:ext uri="{FF2B5EF4-FFF2-40B4-BE49-F238E27FC236}">
                <a16:creationId xmlns:a16="http://schemas.microsoft.com/office/drawing/2014/main" id="{093213DA-F6A8-4149-975B-AD466E446936}"/>
              </a:ext>
            </a:extLst>
          </p:cNvPr>
          <p:cNvCxnSpPr>
            <a:cxnSpLocks/>
          </p:cNvCxnSpPr>
          <p:nvPr/>
        </p:nvCxnSpPr>
        <p:spPr>
          <a:xfrm>
            <a:off x="5108507" y="3868738"/>
            <a:ext cx="2170968" cy="113730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62" name="TextBox 161">
            <a:extLst>
              <a:ext uri="{FF2B5EF4-FFF2-40B4-BE49-F238E27FC236}">
                <a16:creationId xmlns:a16="http://schemas.microsoft.com/office/drawing/2014/main" id="{38FBE4E6-2810-447C-B7A5-E4E1FF34E5E7}"/>
              </a:ext>
            </a:extLst>
          </p:cNvPr>
          <p:cNvSpPr txBox="1"/>
          <p:nvPr/>
        </p:nvSpPr>
        <p:spPr>
          <a:xfrm>
            <a:off x="9853550" y="4481170"/>
            <a:ext cx="2121471" cy="1477328"/>
          </a:xfrm>
          <a:prstGeom prst="rect">
            <a:avLst/>
          </a:prstGeom>
          <a:noFill/>
        </p:spPr>
        <p:txBody>
          <a:bodyPr wrap="square">
            <a:spAutoFit/>
          </a:bodyPr>
          <a:lstStyle/>
          <a:p>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AWS physically maintains the HSMs, but customer get the full logical ownership of HSM. </a:t>
            </a:r>
            <a:endParaRPr lang="en-GB" dirty="0"/>
          </a:p>
        </p:txBody>
      </p:sp>
      <p:sp>
        <p:nvSpPr>
          <p:cNvPr id="163" name="Text Placeholder 4">
            <a:extLst>
              <a:ext uri="{FF2B5EF4-FFF2-40B4-BE49-F238E27FC236}">
                <a16:creationId xmlns:a16="http://schemas.microsoft.com/office/drawing/2014/main" id="{B380A96B-1567-4FEE-A15A-66B96B8D0BED}"/>
              </a:ext>
            </a:extLst>
          </p:cNvPr>
          <p:cNvSpPr txBox="1">
            <a:spLocks/>
          </p:cNvSpPr>
          <p:nvPr/>
        </p:nvSpPr>
        <p:spPr>
          <a:xfrm>
            <a:off x="6686993" y="6192074"/>
            <a:ext cx="2977638" cy="3556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AWS CloudHSM Cluster</a:t>
            </a:r>
          </a:p>
        </p:txBody>
      </p:sp>
      <p:grpSp>
        <p:nvGrpSpPr>
          <p:cNvPr id="3" name="Group 2">
            <a:extLst>
              <a:ext uri="{FF2B5EF4-FFF2-40B4-BE49-F238E27FC236}">
                <a16:creationId xmlns:a16="http://schemas.microsoft.com/office/drawing/2014/main" id="{C9E5D8AA-026E-4885-A93F-EC9193DF7319}"/>
              </a:ext>
            </a:extLst>
          </p:cNvPr>
          <p:cNvGrpSpPr/>
          <p:nvPr/>
        </p:nvGrpSpPr>
        <p:grpSpPr>
          <a:xfrm>
            <a:off x="206904" y="1903783"/>
            <a:ext cx="3334270" cy="3323237"/>
            <a:chOff x="206904" y="1903783"/>
            <a:chExt cx="3334270" cy="3323237"/>
          </a:xfrm>
        </p:grpSpPr>
        <p:grpSp>
          <p:nvGrpSpPr>
            <p:cNvPr id="14" name="Group 13">
              <a:extLst>
                <a:ext uri="{FF2B5EF4-FFF2-40B4-BE49-F238E27FC236}">
                  <a16:creationId xmlns:a16="http://schemas.microsoft.com/office/drawing/2014/main" id="{EF87D415-A0C4-40D1-9C20-15CF28E26D14}"/>
                </a:ext>
              </a:extLst>
            </p:cNvPr>
            <p:cNvGrpSpPr>
              <a:grpSpLocks noChangeAspect="1"/>
            </p:cNvGrpSpPr>
            <p:nvPr/>
          </p:nvGrpSpPr>
          <p:grpSpPr>
            <a:xfrm>
              <a:off x="222415" y="1903783"/>
              <a:ext cx="1484420" cy="1146457"/>
              <a:chOff x="7730487" y="3504674"/>
              <a:chExt cx="1035947" cy="800088"/>
            </a:xfrm>
          </p:grpSpPr>
          <p:sp>
            <p:nvSpPr>
              <p:cNvPr id="16" name="Rectangle 15">
                <a:extLst>
                  <a:ext uri="{FF2B5EF4-FFF2-40B4-BE49-F238E27FC236}">
                    <a16:creationId xmlns:a16="http://schemas.microsoft.com/office/drawing/2014/main" id="{7BEFF361-3583-4187-9603-3770BF45E248}"/>
                  </a:ext>
                </a:extLst>
              </p:cNvPr>
              <p:cNvSpPr/>
              <p:nvPr/>
            </p:nvSpPr>
            <p:spPr>
              <a:xfrm>
                <a:off x="7730487" y="3982575"/>
                <a:ext cx="1035947" cy="32218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Your</a:t>
                </a:r>
                <a:b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b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Application</a:t>
                </a:r>
              </a:p>
            </p:txBody>
          </p:sp>
          <p:pic>
            <p:nvPicPr>
              <p:cNvPr id="17" name="Picture 16">
                <a:extLst>
                  <a:ext uri="{FF2B5EF4-FFF2-40B4-BE49-F238E27FC236}">
                    <a16:creationId xmlns:a16="http://schemas.microsoft.com/office/drawing/2014/main" id="{E3450DFA-32EF-4133-BAAA-9C377168EB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03014" y="3504675"/>
                <a:ext cx="473933" cy="447216"/>
              </a:xfrm>
              <a:prstGeom prst="rect">
                <a:avLst/>
              </a:prstGeom>
            </p:spPr>
          </p:pic>
        </p:grpSp>
        <p:grpSp>
          <p:nvGrpSpPr>
            <p:cNvPr id="22" name="Group 21">
              <a:extLst>
                <a:ext uri="{FF2B5EF4-FFF2-40B4-BE49-F238E27FC236}">
                  <a16:creationId xmlns:a16="http://schemas.microsoft.com/office/drawing/2014/main" id="{A5B9738B-AC45-4BB3-8201-ED48BCFA66B5}"/>
                </a:ext>
              </a:extLst>
            </p:cNvPr>
            <p:cNvGrpSpPr/>
            <p:nvPr/>
          </p:nvGrpSpPr>
          <p:grpSpPr>
            <a:xfrm>
              <a:off x="206904" y="4207134"/>
              <a:ext cx="1484420" cy="1019886"/>
              <a:chOff x="1610168" y="4495801"/>
              <a:chExt cx="1484420" cy="1019886"/>
            </a:xfrm>
          </p:grpSpPr>
          <p:sp>
            <p:nvSpPr>
              <p:cNvPr id="19" name="Rectangle 18">
                <a:extLst>
                  <a:ext uri="{FF2B5EF4-FFF2-40B4-BE49-F238E27FC236}">
                    <a16:creationId xmlns:a16="http://schemas.microsoft.com/office/drawing/2014/main" id="{E8CE9C71-B596-4310-9884-9D1A7C427C0B}"/>
                  </a:ext>
                </a:extLst>
              </p:cNvPr>
              <p:cNvSpPr/>
              <p:nvPr/>
            </p:nvSpPr>
            <p:spPr>
              <a:xfrm>
                <a:off x="1610168" y="5054021"/>
                <a:ext cx="1484420" cy="46166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AWS</a:t>
                </a:r>
                <a:b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br>
                <a:r>
                  <a:rPr kumimoji="0" lang="en-US" sz="1200" b="0" i="0" u="none" strike="noStrike" kern="1200" cap="none" spc="0" normalizeH="0" baseline="0" noProof="0" dirty="0">
                    <a:ln>
                      <a:noFill/>
                    </a:ln>
                    <a:solidFill>
                      <a:prstClr val="black"/>
                    </a:solidFill>
                    <a:effectLst/>
                    <a:uLnTx/>
                    <a:uFillTx/>
                    <a:latin typeface="Amazon Ember" charset="0"/>
                    <a:ea typeface="Amazon Ember" charset="0"/>
                    <a:cs typeface="Amazon Ember" charset="0"/>
                  </a:rPr>
                  <a:t>Services</a:t>
                </a:r>
              </a:p>
            </p:txBody>
          </p:sp>
          <p:pic>
            <p:nvPicPr>
              <p:cNvPr id="21" name="Graphic 20">
                <a:extLst>
                  <a:ext uri="{FF2B5EF4-FFF2-40B4-BE49-F238E27FC236}">
                    <a16:creationId xmlns:a16="http://schemas.microsoft.com/office/drawing/2014/main" id="{49349E0B-711B-45FE-8C3E-239529A68C8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073267" y="4495801"/>
                <a:ext cx="558222" cy="558220"/>
              </a:xfrm>
              <a:prstGeom prst="rect">
                <a:avLst/>
              </a:prstGeom>
            </p:spPr>
          </p:pic>
        </p:grpSp>
        <p:cxnSp>
          <p:nvCxnSpPr>
            <p:cNvPr id="165" name="Connector: Elbow 164">
              <a:extLst>
                <a:ext uri="{FF2B5EF4-FFF2-40B4-BE49-F238E27FC236}">
                  <a16:creationId xmlns:a16="http://schemas.microsoft.com/office/drawing/2014/main" id="{A61CCC62-E3DE-49A2-95F8-5243960BD914}"/>
                </a:ext>
              </a:extLst>
            </p:cNvPr>
            <p:cNvCxnSpPr>
              <a:cxnSpLocks/>
            </p:cNvCxnSpPr>
            <p:nvPr/>
          </p:nvCxnSpPr>
          <p:spPr>
            <a:xfrm flipV="1">
              <a:off x="1373676" y="3652480"/>
              <a:ext cx="2167498" cy="784908"/>
            </a:xfrm>
            <a:prstGeom prst="bentConnector3">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66" name="Connector: Elbow 165">
              <a:extLst>
                <a:ext uri="{FF2B5EF4-FFF2-40B4-BE49-F238E27FC236}">
                  <a16:creationId xmlns:a16="http://schemas.microsoft.com/office/drawing/2014/main" id="{3445D173-FE79-412B-A948-E9F5B01EE78E}"/>
                </a:ext>
              </a:extLst>
            </p:cNvPr>
            <p:cNvCxnSpPr>
              <a:cxnSpLocks/>
            </p:cNvCxnSpPr>
            <p:nvPr/>
          </p:nvCxnSpPr>
          <p:spPr>
            <a:xfrm>
              <a:off x="1377445" y="2303273"/>
              <a:ext cx="2138923" cy="915055"/>
            </a:xfrm>
            <a:prstGeom prst="bentConnector3">
              <a:avLst>
                <a:gd name="adj1" fmla="val 50000"/>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grpSp>
      <p:sp>
        <p:nvSpPr>
          <p:cNvPr id="172" name="TextBox 171">
            <a:extLst>
              <a:ext uri="{FF2B5EF4-FFF2-40B4-BE49-F238E27FC236}">
                <a16:creationId xmlns:a16="http://schemas.microsoft.com/office/drawing/2014/main" id="{B975E436-3535-4A7B-82F1-58F1E7BD9E94}"/>
              </a:ext>
            </a:extLst>
          </p:cNvPr>
          <p:cNvSpPr txBox="1"/>
          <p:nvPr/>
        </p:nvSpPr>
        <p:spPr>
          <a:xfrm>
            <a:off x="9853550" y="1556428"/>
            <a:ext cx="2121471" cy="1200329"/>
          </a:xfrm>
          <a:prstGeom prst="rect">
            <a:avLst/>
          </a:prstGeom>
          <a:noFill/>
        </p:spPr>
        <p:txBody>
          <a:bodyPr wrap="square">
            <a:spAutoFit/>
          </a:bodyPr>
          <a:lstStyle/>
          <a:p>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AWS physically maintains the HSMs, and full logical ownership of HSM. </a:t>
            </a:r>
          </a:p>
        </p:txBody>
      </p:sp>
    </p:spTree>
    <p:extLst>
      <p:ext uri="{BB962C8B-B14F-4D97-AF65-F5344CB8AC3E}">
        <p14:creationId xmlns:p14="http://schemas.microsoft.com/office/powerpoint/2010/main" val="160887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animBg="1"/>
      <p:bldP spid="61" grpId="0"/>
      <p:bldP spid="162" grpId="0"/>
      <p:bldP spid="163" grpId="0"/>
      <p:bldP spid="1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E64CA0-BF99-4ED7-B9A9-13BC39BCE268}"/>
              </a:ext>
            </a:extLst>
          </p:cNvPr>
          <p:cNvSpPr>
            <a:spLocks noGrp="1"/>
          </p:cNvSpPr>
          <p:nvPr>
            <p:ph type="body" sz="quarter" idx="12"/>
          </p:nvPr>
        </p:nvSpPr>
        <p:spPr>
          <a:xfrm>
            <a:off x="6231379" y="3290937"/>
            <a:ext cx="5649982" cy="917900"/>
          </a:xfrm>
        </p:spPr>
        <p:txBody>
          <a:bodyPr/>
          <a:lstStyle/>
          <a:p>
            <a:r>
              <a:rPr lang="en-GB" dirty="0"/>
              <a:t>AWS Organizations</a:t>
            </a:r>
          </a:p>
        </p:txBody>
      </p:sp>
      <p:pic>
        <p:nvPicPr>
          <p:cNvPr id="4" name="Graphic 6">
            <a:extLst>
              <a:ext uri="{FF2B5EF4-FFF2-40B4-BE49-F238E27FC236}">
                <a16:creationId xmlns:a16="http://schemas.microsoft.com/office/drawing/2014/main" id="{41699918-E3C9-44FB-9749-EE53BAE1BA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814968" y="796552"/>
            <a:ext cx="2311562" cy="23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47CC7221-F687-4CFD-B5F3-A4342C141E14}"/>
              </a:ext>
            </a:extLst>
          </p:cNvPr>
          <p:cNvSpPr/>
          <p:nvPr/>
        </p:nvSpPr>
        <p:spPr>
          <a:xfrm>
            <a:off x="7814968" y="796552"/>
            <a:ext cx="2311562" cy="23115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33458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44C704-E3F9-4385-BF9D-4F7A7633FD5F}"/>
              </a:ext>
            </a:extLst>
          </p:cNvPr>
          <p:cNvSpPr>
            <a:spLocks noGrp="1"/>
          </p:cNvSpPr>
          <p:nvPr>
            <p:ph type="body" sz="quarter" idx="10"/>
          </p:nvPr>
        </p:nvSpPr>
        <p:spPr/>
        <p:txBody>
          <a:bodyPr/>
          <a:lstStyle/>
          <a:p>
            <a:r>
              <a:rPr lang="en-US" dirty="0"/>
              <a:t>When to use </a:t>
            </a:r>
            <a:r>
              <a:rPr lang="en-US" dirty="0" err="1"/>
              <a:t>CloudHSM</a:t>
            </a:r>
            <a:r>
              <a:rPr lang="en-US" dirty="0"/>
              <a:t>?</a:t>
            </a:r>
            <a:endParaRPr lang="en-GB" dirty="0"/>
          </a:p>
        </p:txBody>
      </p:sp>
      <p:sp>
        <p:nvSpPr>
          <p:cNvPr id="3" name="Text Placeholder 2">
            <a:extLst>
              <a:ext uri="{FF2B5EF4-FFF2-40B4-BE49-F238E27FC236}">
                <a16:creationId xmlns:a16="http://schemas.microsoft.com/office/drawing/2014/main" id="{37CFBDDA-F423-4181-B1D5-A334CFC87568}"/>
              </a:ext>
            </a:extLst>
          </p:cNvPr>
          <p:cNvSpPr>
            <a:spLocks noGrp="1"/>
          </p:cNvSpPr>
          <p:nvPr>
            <p:ph type="body" sz="quarter" idx="11"/>
          </p:nvPr>
        </p:nvSpPr>
        <p:spPr/>
        <p:txBody>
          <a:bodyPr/>
          <a:lstStyle/>
          <a:p>
            <a:endParaRPr lang="en-GB"/>
          </a:p>
        </p:txBody>
      </p:sp>
      <p:graphicFrame>
        <p:nvGraphicFramePr>
          <p:cNvPr id="4" name="Table 3">
            <a:extLst>
              <a:ext uri="{FF2B5EF4-FFF2-40B4-BE49-F238E27FC236}">
                <a16:creationId xmlns:a16="http://schemas.microsoft.com/office/drawing/2014/main" id="{7B9F3C0C-159A-442F-8249-448AFA578206}"/>
              </a:ext>
            </a:extLst>
          </p:cNvPr>
          <p:cNvGraphicFramePr>
            <a:graphicFrameLocks noGrp="1"/>
          </p:cNvGraphicFramePr>
          <p:nvPr>
            <p:extLst>
              <p:ext uri="{D42A27DB-BD31-4B8C-83A1-F6EECF244321}">
                <p14:modId xmlns:p14="http://schemas.microsoft.com/office/powerpoint/2010/main" val="1213548589"/>
              </p:ext>
            </p:extLst>
          </p:nvPr>
        </p:nvGraphicFramePr>
        <p:xfrm>
          <a:off x="268941" y="780147"/>
          <a:ext cx="11654118" cy="5663516"/>
        </p:xfrm>
        <a:graphic>
          <a:graphicData uri="http://schemas.openxmlformats.org/drawingml/2006/table">
            <a:tbl>
              <a:tblPr firstRow="1" bandRow="1">
                <a:tableStyleId>{93296810-A885-4BE3-A3E7-6D5BEEA58F35}</a:tableStyleId>
              </a:tblPr>
              <a:tblGrid>
                <a:gridCol w="3198276">
                  <a:extLst>
                    <a:ext uri="{9D8B030D-6E8A-4147-A177-3AD203B41FA5}">
                      <a16:colId xmlns:a16="http://schemas.microsoft.com/office/drawing/2014/main" val="2427683995"/>
                    </a:ext>
                  </a:extLst>
                </a:gridCol>
                <a:gridCol w="4081048">
                  <a:extLst>
                    <a:ext uri="{9D8B030D-6E8A-4147-A177-3AD203B41FA5}">
                      <a16:colId xmlns:a16="http://schemas.microsoft.com/office/drawing/2014/main" val="2739393986"/>
                    </a:ext>
                  </a:extLst>
                </a:gridCol>
                <a:gridCol w="4374794">
                  <a:extLst>
                    <a:ext uri="{9D8B030D-6E8A-4147-A177-3AD203B41FA5}">
                      <a16:colId xmlns:a16="http://schemas.microsoft.com/office/drawing/2014/main" val="2111708808"/>
                    </a:ext>
                  </a:extLst>
                </a:gridCol>
              </a:tblGrid>
              <a:tr h="411236">
                <a:tc>
                  <a:txBody>
                    <a:bodyPr/>
                    <a:lstStyle/>
                    <a:p>
                      <a:pPr algn="l"/>
                      <a:endParaRPr lang="en-US" sz="2000" dirty="0"/>
                    </a:p>
                  </a:txBody>
                  <a:tcPr marL="99234" marR="99234" marT="49618" marB="49618" anchor="ctr"/>
                </a:tc>
                <a:tc>
                  <a:txBody>
                    <a:bodyPr/>
                    <a:lstStyle/>
                    <a:p>
                      <a:pPr algn="l"/>
                      <a:r>
                        <a:rPr lang="en-US" sz="2000" dirty="0"/>
                        <a:t>AWS KMS</a:t>
                      </a:r>
                    </a:p>
                  </a:txBody>
                  <a:tcPr marL="99234" marR="99234" marT="49618" marB="49618" anchor="ctr"/>
                </a:tc>
                <a:tc>
                  <a:txBody>
                    <a:bodyPr/>
                    <a:lstStyle/>
                    <a:p>
                      <a:pPr algn="l"/>
                      <a:r>
                        <a:rPr lang="en-US" sz="2000" dirty="0"/>
                        <a:t>CloudHSM</a:t>
                      </a:r>
                    </a:p>
                  </a:txBody>
                  <a:tcPr marL="99234" marR="99234" marT="49618" marB="49618" anchor="ctr"/>
                </a:tc>
                <a:extLst>
                  <a:ext uri="{0D108BD9-81ED-4DB2-BD59-A6C34878D82A}">
                    <a16:rowId xmlns:a16="http://schemas.microsoft.com/office/drawing/2014/main" val="1862500232"/>
                  </a:ext>
                </a:extLst>
              </a:tr>
              <a:tr h="1031699">
                <a:tc>
                  <a:txBody>
                    <a:bodyPr/>
                    <a:lstStyle/>
                    <a:p>
                      <a:pPr algn="l"/>
                      <a:r>
                        <a:rPr lang="en-US" sz="2000" dirty="0"/>
                        <a:t>Scope</a:t>
                      </a:r>
                    </a:p>
                  </a:txBody>
                  <a:tcPr marL="99234" marR="99234" marT="49618" marB="49618" anchor="ctr"/>
                </a:tc>
                <a:tc>
                  <a:txBody>
                    <a:bodyPr/>
                    <a:lstStyle/>
                    <a:p>
                      <a:pPr algn="l"/>
                      <a:r>
                        <a:rPr lang="en-US" sz="2000" dirty="0"/>
                        <a:t>AES-256 and RSA encrypt;</a:t>
                      </a:r>
                      <a:r>
                        <a:rPr lang="en-US" sz="2000" baseline="0" dirty="0"/>
                        <a:t> RSA and ECC sign</a:t>
                      </a:r>
                      <a:endParaRPr lang="en-US" sz="2000" dirty="0"/>
                    </a:p>
                  </a:txBody>
                  <a:tcPr marL="99234" marR="99234" marT="49618" marB="49618" anchor="ctr"/>
                </a:tc>
                <a:tc>
                  <a:txBody>
                    <a:bodyPr/>
                    <a:lstStyle/>
                    <a:p>
                      <a:pPr algn="l"/>
                      <a:r>
                        <a:rPr lang="en-US" sz="2000" dirty="0"/>
                        <a:t>Most general-purpose HSM functions</a:t>
                      </a:r>
                      <a:r>
                        <a:rPr lang="en-US" sz="2000" baseline="0" dirty="0"/>
                        <a:t> (encrypt, sign /verify, derive, hash, wrap) </a:t>
                      </a:r>
                      <a:endParaRPr lang="en-US" sz="2000" dirty="0"/>
                    </a:p>
                  </a:txBody>
                  <a:tcPr marL="99234" marR="99234" marT="49618" marB="49618" anchor="ctr"/>
                </a:tc>
                <a:extLst>
                  <a:ext uri="{0D108BD9-81ED-4DB2-BD59-A6C34878D82A}">
                    <a16:rowId xmlns:a16="http://schemas.microsoft.com/office/drawing/2014/main" val="2397168966"/>
                  </a:ext>
                </a:extLst>
              </a:tr>
              <a:tr h="721467">
                <a:tc>
                  <a:txBody>
                    <a:bodyPr/>
                    <a:lstStyle/>
                    <a:p>
                      <a:pPr algn="l"/>
                      <a:r>
                        <a:rPr lang="en-US" sz="2000" dirty="0"/>
                        <a:t>Secrets / keys stored in</a:t>
                      </a:r>
                    </a:p>
                  </a:txBody>
                  <a:tcPr marL="99234" marR="99234" marT="49618" marB="49618" anchor="ctr"/>
                </a:tc>
                <a:tc>
                  <a:txBody>
                    <a:bodyPr/>
                    <a:lstStyle/>
                    <a:p>
                      <a:pPr algn="l"/>
                      <a:r>
                        <a:rPr lang="en-US" sz="2000" dirty="0"/>
                        <a:t>Shared FIPS-validated HSM</a:t>
                      </a:r>
                    </a:p>
                  </a:txBody>
                  <a:tcPr marL="99234" marR="99234" marT="49618" marB="49618" anchor="ctr"/>
                </a:tc>
                <a:tc>
                  <a:txBody>
                    <a:bodyPr/>
                    <a:lstStyle/>
                    <a:p>
                      <a:pPr algn="l"/>
                      <a:r>
                        <a:rPr lang="en-US" sz="2000" dirty="0"/>
                        <a:t>Single-tenant</a:t>
                      </a:r>
                      <a:r>
                        <a:rPr lang="en-US" sz="2000" baseline="0" dirty="0"/>
                        <a:t> FIPS-validated HSM in customer VPC</a:t>
                      </a:r>
                      <a:endParaRPr lang="en-US" sz="2000" dirty="0"/>
                    </a:p>
                  </a:txBody>
                  <a:tcPr marL="99234" marR="99234" marT="49618" marB="49618" anchor="ctr"/>
                </a:tc>
                <a:extLst>
                  <a:ext uri="{0D108BD9-81ED-4DB2-BD59-A6C34878D82A}">
                    <a16:rowId xmlns:a16="http://schemas.microsoft.com/office/drawing/2014/main" val="3664600208"/>
                  </a:ext>
                </a:extLst>
              </a:tr>
              <a:tr h="411236">
                <a:tc>
                  <a:txBody>
                    <a:bodyPr/>
                    <a:lstStyle/>
                    <a:p>
                      <a:pPr algn="l"/>
                      <a:r>
                        <a:rPr lang="en-US" sz="2000" dirty="0"/>
                        <a:t>HSM controlled by</a:t>
                      </a:r>
                    </a:p>
                  </a:txBody>
                  <a:tcPr marL="99234" marR="99234" marT="49618" marB="49618" anchor="ctr"/>
                </a:tc>
                <a:tc>
                  <a:txBody>
                    <a:bodyPr/>
                    <a:lstStyle/>
                    <a:p>
                      <a:pPr algn="l"/>
                      <a:r>
                        <a:rPr lang="en-US" sz="2000" dirty="0"/>
                        <a:t>AWS</a:t>
                      </a:r>
                    </a:p>
                  </a:txBody>
                  <a:tcPr marL="99234" marR="99234" marT="49618" marB="49618" anchor="ctr"/>
                </a:tc>
                <a:tc>
                  <a:txBody>
                    <a:bodyPr/>
                    <a:lstStyle/>
                    <a:p>
                      <a:pPr algn="l"/>
                      <a:r>
                        <a:rPr lang="en-US" sz="2000" dirty="0"/>
                        <a:t>Customer</a:t>
                      </a:r>
                    </a:p>
                  </a:txBody>
                  <a:tcPr marL="99234" marR="99234" marT="49618" marB="49618" anchor="ctr"/>
                </a:tc>
                <a:extLst>
                  <a:ext uri="{0D108BD9-81ED-4DB2-BD59-A6C34878D82A}">
                    <a16:rowId xmlns:a16="http://schemas.microsoft.com/office/drawing/2014/main" val="120690486"/>
                  </a:ext>
                </a:extLst>
              </a:tr>
              <a:tr h="411236">
                <a:tc>
                  <a:txBody>
                    <a:bodyPr/>
                    <a:lstStyle/>
                    <a:p>
                      <a:pPr algn="l"/>
                      <a:r>
                        <a:rPr lang="en-US" sz="2000" dirty="0"/>
                        <a:t>Scalability managed by</a:t>
                      </a:r>
                    </a:p>
                  </a:txBody>
                  <a:tcPr marL="99234" marR="99234" marT="49618" marB="49618" anchor="ctr"/>
                </a:tc>
                <a:tc>
                  <a:txBody>
                    <a:bodyPr/>
                    <a:lstStyle/>
                    <a:p>
                      <a:pPr algn="l"/>
                      <a:r>
                        <a:rPr lang="en-US" sz="2000" dirty="0"/>
                        <a:t>AWS</a:t>
                      </a:r>
                    </a:p>
                  </a:txBody>
                  <a:tcPr marL="99234" marR="99234" marT="49618" marB="49618" anchor="ctr"/>
                </a:tc>
                <a:tc>
                  <a:txBody>
                    <a:bodyPr/>
                    <a:lstStyle/>
                    <a:p>
                      <a:pPr algn="l"/>
                      <a:r>
                        <a:rPr lang="en-US" sz="2000" dirty="0"/>
                        <a:t>Customer</a:t>
                      </a:r>
                    </a:p>
                  </a:txBody>
                  <a:tcPr marL="99234" marR="99234" marT="49618" marB="49618" anchor="ctr"/>
                </a:tc>
                <a:extLst>
                  <a:ext uri="{0D108BD9-81ED-4DB2-BD59-A6C34878D82A}">
                    <a16:rowId xmlns:a16="http://schemas.microsoft.com/office/drawing/2014/main" val="2681820732"/>
                  </a:ext>
                </a:extLst>
              </a:tr>
              <a:tr h="411236">
                <a:tc>
                  <a:txBody>
                    <a:bodyPr/>
                    <a:lstStyle/>
                    <a:p>
                      <a:pPr algn="l"/>
                      <a:r>
                        <a:rPr lang="en-US" sz="2000" dirty="0"/>
                        <a:t>Keys managed by</a:t>
                      </a:r>
                    </a:p>
                  </a:txBody>
                  <a:tcPr marL="99234" marR="99234" marT="49618" marB="49618" anchor="ctr"/>
                </a:tc>
                <a:tc>
                  <a:txBody>
                    <a:bodyPr/>
                    <a:lstStyle/>
                    <a:p>
                      <a:pPr algn="l"/>
                      <a:r>
                        <a:rPr lang="en-US" sz="2000" dirty="0"/>
                        <a:t>AWS</a:t>
                      </a:r>
                    </a:p>
                  </a:txBody>
                  <a:tcPr marL="99234" marR="99234" marT="49618" marB="49618" anchor="ctr"/>
                </a:tc>
                <a:tc>
                  <a:txBody>
                    <a:bodyPr/>
                    <a:lstStyle/>
                    <a:p>
                      <a:pPr algn="l"/>
                      <a:r>
                        <a:rPr lang="en-US" sz="2000" dirty="0"/>
                        <a:t>Customer</a:t>
                      </a:r>
                    </a:p>
                  </a:txBody>
                  <a:tcPr marL="99234" marR="99234" marT="49618" marB="49618" anchor="ctr"/>
                </a:tc>
                <a:extLst>
                  <a:ext uri="{0D108BD9-81ED-4DB2-BD59-A6C34878D82A}">
                    <a16:rowId xmlns:a16="http://schemas.microsoft.com/office/drawing/2014/main" val="451198937"/>
                  </a:ext>
                </a:extLst>
              </a:tr>
              <a:tr h="411236">
                <a:tc>
                  <a:txBody>
                    <a:bodyPr/>
                    <a:lstStyle/>
                    <a:p>
                      <a:pPr algn="l"/>
                      <a:r>
                        <a:rPr lang="en-US" sz="2000" dirty="0"/>
                        <a:t>Key</a:t>
                      </a:r>
                      <a:r>
                        <a:rPr lang="en-US" sz="2000" baseline="0" dirty="0"/>
                        <a:t> access by</a:t>
                      </a:r>
                      <a:endParaRPr lang="en-US" sz="2000" dirty="0"/>
                    </a:p>
                  </a:txBody>
                  <a:tcPr marL="99234" marR="99234" marT="49618" marB="49618" anchor="ctr"/>
                </a:tc>
                <a:tc>
                  <a:txBody>
                    <a:bodyPr/>
                    <a:lstStyle/>
                    <a:p>
                      <a:r>
                        <a:rPr lang="en-US" sz="2000" b="0" i="0" u="none" strike="noStrike" kern="1200" baseline="0" dirty="0">
                          <a:solidFill>
                            <a:schemeClr val="dk1"/>
                          </a:solidFill>
                          <a:latin typeface="+mn-lt"/>
                          <a:ea typeface="+mn-ea"/>
                          <a:cs typeface="+mn-cs"/>
                        </a:rPr>
                        <a:t>AWS IAM </a:t>
                      </a:r>
                      <a:r>
                        <a:rPr lang="en-US" sz="2000" dirty="0"/>
                        <a:t>/ resource</a:t>
                      </a:r>
                      <a:r>
                        <a:rPr lang="en-US" sz="2000" baseline="0" dirty="0"/>
                        <a:t> policies</a:t>
                      </a:r>
                      <a:endParaRPr lang="en-US" sz="2000" dirty="0"/>
                    </a:p>
                  </a:txBody>
                  <a:tcPr marL="99234" marR="99234" marT="49618" marB="49618" anchor="ctr"/>
                </a:tc>
                <a:tc>
                  <a:txBody>
                    <a:bodyPr/>
                    <a:lstStyle/>
                    <a:p>
                      <a:pPr algn="l"/>
                      <a:r>
                        <a:rPr lang="en-US" sz="2000" dirty="0"/>
                        <a:t>Customer-defined credentials</a:t>
                      </a:r>
                    </a:p>
                  </a:txBody>
                  <a:tcPr marL="99234" marR="99234" marT="49618" marB="49618" anchor="ctr"/>
                </a:tc>
                <a:extLst>
                  <a:ext uri="{0D108BD9-81ED-4DB2-BD59-A6C34878D82A}">
                    <a16:rowId xmlns:a16="http://schemas.microsoft.com/office/drawing/2014/main" val="1215484420"/>
                  </a:ext>
                </a:extLst>
              </a:tr>
              <a:tr h="721467">
                <a:tc>
                  <a:txBody>
                    <a:bodyPr/>
                    <a:lstStyle/>
                    <a:p>
                      <a:pPr algn="l"/>
                      <a:r>
                        <a:rPr lang="en-US" sz="2000" dirty="0"/>
                        <a:t>Integrated with AWS services</a:t>
                      </a:r>
                    </a:p>
                  </a:txBody>
                  <a:tcPr marL="99234" marR="99234" marT="49618" marB="49618" anchor="ctr"/>
                </a:tc>
                <a:tc>
                  <a:txBody>
                    <a:bodyPr/>
                    <a:lstStyle/>
                    <a:p>
                      <a:pPr algn="l"/>
                      <a:r>
                        <a:rPr lang="en-US" sz="2000" dirty="0"/>
                        <a:t>Yes</a:t>
                      </a:r>
                    </a:p>
                  </a:txBody>
                  <a:tcPr marL="99234" marR="99234" marT="49618" marB="49618" anchor="ctr"/>
                </a:tc>
                <a:tc>
                  <a:txBody>
                    <a:bodyPr/>
                    <a:lstStyle/>
                    <a:p>
                      <a:pPr algn="l"/>
                      <a:r>
                        <a:rPr lang="en-US" sz="2000" dirty="0"/>
                        <a:t>No</a:t>
                      </a:r>
                    </a:p>
                  </a:txBody>
                  <a:tcPr marL="99234" marR="99234" marT="49618" marB="49618" anchor="ctr"/>
                </a:tc>
                <a:extLst>
                  <a:ext uri="{0D108BD9-81ED-4DB2-BD59-A6C34878D82A}">
                    <a16:rowId xmlns:a16="http://schemas.microsoft.com/office/drawing/2014/main" val="92427057"/>
                  </a:ext>
                </a:extLst>
              </a:tr>
              <a:tr h="721467">
                <a:tc>
                  <a:txBody>
                    <a:bodyPr/>
                    <a:lstStyle/>
                    <a:p>
                      <a:pPr algn="l"/>
                      <a:r>
                        <a:rPr lang="en-US" sz="2000" dirty="0"/>
                        <a:t>Secret / key operations implemented</a:t>
                      </a:r>
                      <a:r>
                        <a:rPr lang="en-US" sz="2000" baseline="0" dirty="0"/>
                        <a:t> with</a:t>
                      </a:r>
                      <a:endParaRPr lang="en-US" sz="2000" dirty="0"/>
                    </a:p>
                  </a:txBody>
                  <a:tcPr marL="99234" marR="99234" marT="49618" marB="49618" anchor="ctr"/>
                </a:tc>
                <a:tc>
                  <a:txBody>
                    <a:bodyPr/>
                    <a:lstStyle/>
                    <a:p>
                      <a:pPr algn="l"/>
                      <a:r>
                        <a:rPr lang="en-US" sz="2000" dirty="0"/>
                        <a:t>AWS CLI / SDK or Encryption SDK</a:t>
                      </a:r>
                    </a:p>
                  </a:txBody>
                  <a:tcPr marL="99234" marR="99234" marT="49618" marB="49618" anchor="ctr"/>
                </a:tc>
                <a:tc>
                  <a:txBody>
                    <a:bodyPr/>
                    <a:lstStyle/>
                    <a:p>
                      <a:pPr algn="l"/>
                      <a:r>
                        <a:rPr lang="en-US" sz="2000" dirty="0"/>
                        <a:t>Customer-built application </a:t>
                      </a:r>
                    </a:p>
                  </a:txBody>
                  <a:tcPr marL="99234" marR="99234" marT="49618" marB="49618" anchor="ctr"/>
                </a:tc>
                <a:extLst>
                  <a:ext uri="{0D108BD9-81ED-4DB2-BD59-A6C34878D82A}">
                    <a16:rowId xmlns:a16="http://schemas.microsoft.com/office/drawing/2014/main" val="3095465564"/>
                  </a:ext>
                </a:extLst>
              </a:tr>
              <a:tr h="411236">
                <a:tc>
                  <a:txBody>
                    <a:bodyPr/>
                    <a:lstStyle/>
                    <a:p>
                      <a:pPr algn="l"/>
                      <a:r>
                        <a:rPr lang="en-US" sz="2000" dirty="0"/>
                        <a:t>Rotation executed by</a:t>
                      </a:r>
                    </a:p>
                  </a:txBody>
                  <a:tcPr marL="99234" marR="99234" marT="49618" marB="49618" anchor="ctr"/>
                </a:tc>
                <a:tc>
                  <a:txBody>
                    <a:bodyPr/>
                    <a:lstStyle/>
                    <a:p>
                      <a:pPr algn="l"/>
                      <a:r>
                        <a:rPr lang="en-US" sz="2000" dirty="0"/>
                        <a:t>AWS [not</a:t>
                      </a:r>
                      <a:r>
                        <a:rPr lang="en-US" sz="2000" baseline="0" dirty="0"/>
                        <a:t> for BYOK and CKS]</a:t>
                      </a:r>
                      <a:endParaRPr lang="en-US" sz="2000" dirty="0"/>
                    </a:p>
                  </a:txBody>
                  <a:tcPr marL="99234" marR="99234" marT="49618" marB="49618" anchor="ctr"/>
                </a:tc>
                <a:tc>
                  <a:txBody>
                    <a:bodyPr/>
                    <a:lstStyle/>
                    <a:p>
                      <a:pPr algn="l"/>
                      <a:r>
                        <a:rPr lang="en-US" sz="2000" dirty="0"/>
                        <a:t>Customer</a:t>
                      </a:r>
                    </a:p>
                  </a:txBody>
                  <a:tcPr marL="99234" marR="99234" marT="49618" marB="49618" anchor="ctr"/>
                </a:tc>
                <a:extLst>
                  <a:ext uri="{0D108BD9-81ED-4DB2-BD59-A6C34878D82A}">
                    <a16:rowId xmlns:a16="http://schemas.microsoft.com/office/drawing/2014/main" val="3974528049"/>
                  </a:ext>
                </a:extLst>
              </a:tr>
            </a:tbl>
          </a:graphicData>
        </a:graphic>
      </p:graphicFrame>
    </p:spTree>
    <p:extLst>
      <p:ext uri="{BB962C8B-B14F-4D97-AF65-F5344CB8AC3E}">
        <p14:creationId xmlns:p14="http://schemas.microsoft.com/office/powerpoint/2010/main" val="606669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476FC1-5296-43EB-BE53-51FB87F034E9}"/>
              </a:ext>
            </a:extLst>
          </p:cNvPr>
          <p:cNvSpPr>
            <a:spLocks noGrp="1"/>
          </p:cNvSpPr>
          <p:nvPr>
            <p:ph type="body" sz="quarter" idx="10"/>
          </p:nvPr>
        </p:nvSpPr>
        <p:spPr/>
        <p:txBody>
          <a:bodyPr/>
          <a:lstStyle/>
          <a:p>
            <a:r>
              <a:rPr lang="en-US" dirty="0"/>
              <a:t>AWS KMS custom key store: best of two worlds</a:t>
            </a:r>
            <a:endParaRPr lang="en-GB" dirty="0"/>
          </a:p>
        </p:txBody>
      </p:sp>
      <p:graphicFrame>
        <p:nvGraphicFramePr>
          <p:cNvPr id="6" name="Table 5">
            <a:extLst>
              <a:ext uri="{FF2B5EF4-FFF2-40B4-BE49-F238E27FC236}">
                <a16:creationId xmlns:a16="http://schemas.microsoft.com/office/drawing/2014/main" id="{9ECC2D6A-FA78-45B5-804D-D7CA7693071B}"/>
              </a:ext>
            </a:extLst>
          </p:cNvPr>
          <p:cNvGraphicFramePr>
            <a:graphicFrameLocks noGrp="1"/>
          </p:cNvGraphicFramePr>
          <p:nvPr>
            <p:extLst>
              <p:ext uri="{D42A27DB-BD31-4B8C-83A1-F6EECF244321}">
                <p14:modId xmlns:p14="http://schemas.microsoft.com/office/powerpoint/2010/main" val="1714687898"/>
              </p:ext>
            </p:extLst>
          </p:nvPr>
        </p:nvGraphicFramePr>
        <p:xfrm>
          <a:off x="268941" y="780147"/>
          <a:ext cx="11654119" cy="5795691"/>
        </p:xfrm>
        <a:graphic>
          <a:graphicData uri="http://schemas.openxmlformats.org/drawingml/2006/table">
            <a:tbl>
              <a:tblPr firstRow="1" bandRow="1">
                <a:tableStyleId>{93296810-A885-4BE3-A3E7-6D5BEEA58F35}</a:tableStyleId>
              </a:tblPr>
              <a:tblGrid>
                <a:gridCol w="4162185">
                  <a:extLst>
                    <a:ext uri="{9D8B030D-6E8A-4147-A177-3AD203B41FA5}">
                      <a16:colId xmlns:a16="http://schemas.microsoft.com/office/drawing/2014/main" val="2664207949"/>
                    </a:ext>
                  </a:extLst>
                </a:gridCol>
                <a:gridCol w="3745967">
                  <a:extLst>
                    <a:ext uri="{9D8B030D-6E8A-4147-A177-3AD203B41FA5}">
                      <a16:colId xmlns:a16="http://schemas.microsoft.com/office/drawing/2014/main" val="3874211476"/>
                    </a:ext>
                  </a:extLst>
                </a:gridCol>
                <a:gridCol w="3745967">
                  <a:extLst>
                    <a:ext uri="{9D8B030D-6E8A-4147-A177-3AD203B41FA5}">
                      <a16:colId xmlns:a16="http://schemas.microsoft.com/office/drawing/2014/main" val="3519844015"/>
                    </a:ext>
                  </a:extLst>
                </a:gridCol>
              </a:tblGrid>
              <a:tr h="783703">
                <a:tc>
                  <a:txBody>
                    <a:bodyPr/>
                    <a:lstStyle/>
                    <a:p>
                      <a:pPr algn="l"/>
                      <a:endParaRPr lang="en-US" sz="2000" dirty="0"/>
                    </a:p>
                  </a:txBody>
                  <a:tcPr marL="144933" marR="144933" marT="72467" marB="72467" anchor="ctr"/>
                </a:tc>
                <a:tc>
                  <a:txBody>
                    <a:bodyPr/>
                    <a:lstStyle/>
                    <a:p>
                      <a:pPr algn="l"/>
                      <a:r>
                        <a:rPr lang="en-US" sz="2000" dirty="0"/>
                        <a:t>AWS KMS</a:t>
                      </a:r>
                      <a:endParaRPr lang="en-US" sz="2000" dirty="0">
                        <a:solidFill>
                          <a:schemeClr val="tx1"/>
                        </a:solidFill>
                      </a:endParaRPr>
                    </a:p>
                  </a:txBody>
                  <a:tcPr marL="144933" marR="144933" marT="72467" marB="72467"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KMS custom key store</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(CloudHSM)</a:t>
                      </a:r>
                      <a:endParaRPr lang="en-US" sz="2000" baseline="30000" dirty="0">
                        <a:solidFill>
                          <a:schemeClr val="tx1"/>
                        </a:solidFill>
                      </a:endParaRPr>
                    </a:p>
                  </a:txBody>
                  <a:tcPr marL="144933" marR="144933" marT="72467" marB="72467" anchor="ctr"/>
                </a:tc>
                <a:extLst>
                  <a:ext uri="{0D108BD9-81ED-4DB2-BD59-A6C34878D82A}">
                    <a16:rowId xmlns:a16="http://schemas.microsoft.com/office/drawing/2014/main" val="676684132"/>
                  </a:ext>
                </a:extLst>
              </a:tr>
              <a:tr h="587182">
                <a:tc>
                  <a:txBody>
                    <a:bodyPr/>
                    <a:lstStyle/>
                    <a:p>
                      <a:pPr algn="l"/>
                      <a:r>
                        <a:rPr lang="en-US" sz="2000" dirty="0"/>
                        <a:t>Where keys are generated</a:t>
                      </a:r>
                      <a:endParaRPr lang="en-US" sz="2000" b="1" dirty="0"/>
                    </a:p>
                  </a:txBody>
                  <a:tcPr marL="144933" marR="144933" marT="72467" marB="72467" anchor="ctr"/>
                </a:tc>
                <a:tc>
                  <a:txBody>
                    <a:bodyPr/>
                    <a:lstStyle/>
                    <a:p>
                      <a:pPr algn="l"/>
                      <a:r>
                        <a:rPr lang="en-US" sz="2000" dirty="0"/>
                        <a:t>HSMs controlled</a:t>
                      </a:r>
                      <a:r>
                        <a:rPr lang="en-US" sz="2000" baseline="0" dirty="0"/>
                        <a:t> by AWS</a:t>
                      </a:r>
                      <a:endParaRPr lang="en-US" sz="2000" kern="1200" dirty="0">
                        <a:solidFill>
                          <a:schemeClr val="dk1"/>
                        </a:solidFill>
                        <a:latin typeface="+mn-lt"/>
                        <a:ea typeface="+mn-ea"/>
                        <a:cs typeface="+mn-cs"/>
                      </a:endParaRPr>
                    </a:p>
                  </a:txBody>
                  <a:tcPr marL="144933" marR="144933" marT="72467" marB="7246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HSMs controlled</a:t>
                      </a:r>
                      <a:r>
                        <a:rPr lang="en-US" sz="2000" baseline="0" dirty="0"/>
                        <a:t> by you</a:t>
                      </a:r>
                      <a:endParaRPr lang="en-US" sz="2000" kern="1200" dirty="0">
                        <a:solidFill>
                          <a:schemeClr val="dk1"/>
                        </a:solidFill>
                        <a:latin typeface="+mn-lt"/>
                        <a:ea typeface="+mn-ea"/>
                        <a:cs typeface="+mn-cs"/>
                      </a:endParaRPr>
                    </a:p>
                  </a:txBody>
                  <a:tcPr marL="144933" marR="144933" marT="72467" marB="72467" anchor="ctr"/>
                </a:tc>
                <a:extLst>
                  <a:ext uri="{0D108BD9-81ED-4DB2-BD59-A6C34878D82A}">
                    <a16:rowId xmlns:a16="http://schemas.microsoft.com/office/drawing/2014/main" val="3331727216"/>
                  </a:ext>
                </a:extLst>
              </a:tr>
              <a:tr h="7837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Where keys are stored</a:t>
                      </a:r>
                    </a:p>
                    <a:p>
                      <a:pPr algn="l"/>
                      <a:endParaRPr lang="en-US" sz="2000" b="1" dirty="0"/>
                    </a:p>
                  </a:txBody>
                  <a:tcPr marL="144933" marR="144933" marT="72467" marB="7246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HSMs controlled</a:t>
                      </a:r>
                      <a:r>
                        <a:rPr lang="en-US" sz="2000" baseline="0" dirty="0"/>
                        <a:t> by AWS</a:t>
                      </a:r>
                      <a:endParaRPr lang="en-US" sz="2000" kern="1200" dirty="0">
                        <a:solidFill>
                          <a:schemeClr val="dk1"/>
                        </a:solidFill>
                        <a:latin typeface="+mn-lt"/>
                        <a:ea typeface="+mn-ea"/>
                        <a:cs typeface="+mn-cs"/>
                      </a:endParaRPr>
                    </a:p>
                  </a:txBody>
                  <a:tcPr marL="144933" marR="144933" marT="72467" marB="7246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HSMs controlled</a:t>
                      </a:r>
                      <a:r>
                        <a:rPr lang="en-US" sz="2000" baseline="0" dirty="0"/>
                        <a:t> by you</a:t>
                      </a:r>
                      <a:endParaRPr lang="en-US" sz="2000" kern="1200" dirty="0">
                        <a:solidFill>
                          <a:schemeClr val="dk1"/>
                        </a:solidFill>
                        <a:latin typeface="+mn-lt"/>
                        <a:ea typeface="+mn-ea"/>
                        <a:cs typeface="+mn-cs"/>
                      </a:endParaRPr>
                    </a:p>
                  </a:txBody>
                  <a:tcPr marL="144933" marR="144933" marT="72467" marB="72467" anchor="ctr"/>
                </a:tc>
                <a:extLst>
                  <a:ext uri="{0D108BD9-81ED-4DB2-BD59-A6C34878D82A}">
                    <a16:rowId xmlns:a16="http://schemas.microsoft.com/office/drawing/2014/main" val="645270624"/>
                  </a:ext>
                </a:extLst>
              </a:tr>
              <a:tr h="587182">
                <a:tc>
                  <a:txBody>
                    <a:bodyPr/>
                    <a:lstStyle/>
                    <a:p>
                      <a:pPr algn="l"/>
                      <a:r>
                        <a:rPr lang="en-US" sz="2000" dirty="0"/>
                        <a:t>Where keys are used</a:t>
                      </a:r>
                      <a:endParaRPr lang="en-US" sz="2000" b="1" dirty="0"/>
                    </a:p>
                  </a:txBody>
                  <a:tcPr marL="144933" marR="144933" marT="72467" marB="72467" anchor="ctr"/>
                </a:tc>
                <a:tc>
                  <a:txBody>
                    <a:bodyPr/>
                    <a:lstStyle/>
                    <a:p>
                      <a:pPr algn="l"/>
                      <a:r>
                        <a:rPr lang="en-US" sz="2000" dirty="0"/>
                        <a:t>HSMs controlled</a:t>
                      </a:r>
                      <a:r>
                        <a:rPr lang="en-US" sz="2000" baseline="0" dirty="0"/>
                        <a:t> by AWS</a:t>
                      </a:r>
                      <a:endParaRPr lang="en-US" sz="2000" kern="1200" dirty="0">
                        <a:solidFill>
                          <a:schemeClr val="dk1"/>
                        </a:solidFill>
                        <a:latin typeface="+mn-lt"/>
                        <a:ea typeface="+mn-ea"/>
                        <a:cs typeface="+mn-cs"/>
                      </a:endParaRPr>
                    </a:p>
                  </a:txBody>
                  <a:tcPr marL="144933" marR="144933" marT="72467" marB="72467" anchor="ctr"/>
                </a:tc>
                <a:tc>
                  <a:txBody>
                    <a:bodyPr/>
                    <a:lstStyle/>
                    <a:p>
                      <a:pPr algn="l"/>
                      <a:r>
                        <a:rPr lang="en-US" sz="2000" dirty="0"/>
                        <a:t>HSMs controlled</a:t>
                      </a:r>
                      <a:r>
                        <a:rPr lang="en-US" sz="2000" baseline="0" dirty="0"/>
                        <a:t> by you</a:t>
                      </a:r>
                      <a:endParaRPr lang="en-US" sz="2000" kern="1200" dirty="0">
                        <a:solidFill>
                          <a:schemeClr val="dk1"/>
                        </a:solidFill>
                        <a:latin typeface="+mn-lt"/>
                        <a:ea typeface="+mn-ea"/>
                        <a:cs typeface="+mn-cs"/>
                      </a:endParaRPr>
                    </a:p>
                  </a:txBody>
                  <a:tcPr marL="144933" marR="144933" marT="72467" marB="72467" anchor="ctr"/>
                </a:tc>
                <a:extLst>
                  <a:ext uri="{0D108BD9-81ED-4DB2-BD59-A6C34878D82A}">
                    <a16:rowId xmlns:a16="http://schemas.microsoft.com/office/drawing/2014/main" val="1532751469"/>
                  </a:ext>
                </a:extLst>
              </a:tr>
              <a:tr h="610045">
                <a:tc>
                  <a:txBody>
                    <a:bodyPr/>
                    <a:lstStyle/>
                    <a:p>
                      <a:pPr algn="l"/>
                      <a:r>
                        <a:rPr lang="en-US" sz="2000" dirty="0"/>
                        <a:t>How </a:t>
                      </a:r>
                      <a:r>
                        <a:rPr lang="en-US" sz="2000" baseline="0" dirty="0"/>
                        <a:t>to control key use</a:t>
                      </a:r>
                      <a:endParaRPr lang="en-US" sz="2000" b="1" dirty="0"/>
                    </a:p>
                  </a:txBody>
                  <a:tcPr marL="144933" marR="144933" marT="72467" marB="72467" anchor="ctr"/>
                </a:tc>
                <a:tc>
                  <a:txBody>
                    <a:bodyPr/>
                    <a:lstStyle/>
                    <a:p>
                      <a:pPr algn="l"/>
                      <a:r>
                        <a:rPr lang="en-US" sz="2000" baseline="0" dirty="0"/>
                        <a:t>JSON key policies you define</a:t>
                      </a:r>
                      <a:endParaRPr lang="en-US" sz="2000" dirty="0"/>
                    </a:p>
                  </a:txBody>
                  <a:tcPr marL="144933" marR="144933" marT="72467" marB="72467"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aseline="0" dirty="0"/>
                        <a:t>JSON key policies you define</a:t>
                      </a:r>
                      <a:endParaRPr lang="en-US" sz="2000" dirty="0"/>
                    </a:p>
                  </a:txBody>
                  <a:tcPr marL="144933" marR="144933" marT="72467" marB="72467" anchor="ctr"/>
                </a:tc>
                <a:extLst>
                  <a:ext uri="{0D108BD9-81ED-4DB2-BD59-A6C34878D82A}">
                    <a16:rowId xmlns:a16="http://schemas.microsoft.com/office/drawing/2014/main" val="2995472778"/>
                  </a:ext>
                </a:extLst>
              </a:tr>
              <a:tr h="783703">
                <a:tc>
                  <a:txBody>
                    <a:bodyPr/>
                    <a:lstStyle/>
                    <a:p>
                      <a:pPr algn="l"/>
                      <a:r>
                        <a:rPr lang="en-US" sz="2000" dirty="0"/>
                        <a:t>Responsibility for performance / scale</a:t>
                      </a:r>
                      <a:endParaRPr lang="en-US" sz="2000" b="1" dirty="0"/>
                    </a:p>
                  </a:txBody>
                  <a:tcPr marL="144933" marR="144933" marT="72467" marB="72467" anchor="ctr"/>
                </a:tc>
                <a:tc>
                  <a:txBody>
                    <a:bodyPr/>
                    <a:lstStyle/>
                    <a:p>
                      <a:pPr algn="l"/>
                      <a:r>
                        <a:rPr lang="en-US" sz="2000" dirty="0"/>
                        <a:t>AWS</a:t>
                      </a:r>
                    </a:p>
                  </a:txBody>
                  <a:tcPr marL="144933" marR="144933" marT="72467" marB="72467" anchor="ctr"/>
                </a:tc>
                <a:tc>
                  <a:txBody>
                    <a:bodyPr/>
                    <a:lstStyle/>
                    <a:p>
                      <a:pPr algn="l"/>
                      <a:r>
                        <a:rPr lang="en-US" sz="2000" dirty="0"/>
                        <a:t>You</a:t>
                      </a:r>
                    </a:p>
                  </a:txBody>
                  <a:tcPr marL="144933" marR="144933" marT="72467" marB="72467" anchor="ctr"/>
                </a:tc>
                <a:extLst>
                  <a:ext uri="{0D108BD9-81ED-4DB2-BD59-A6C34878D82A}">
                    <a16:rowId xmlns:a16="http://schemas.microsoft.com/office/drawing/2014/main" val="2581433501"/>
                  </a:ext>
                </a:extLst>
              </a:tr>
              <a:tr h="691981">
                <a:tc>
                  <a:txBody>
                    <a:bodyPr/>
                    <a:lstStyle/>
                    <a:p>
                      <a:pPr algn="l"/>
                      <a:r>
                        <a:rPr lang="en-US" sz="2000" dirty="0"/>
                        <a:t>Integration with AWS services?</a:t>
                      </a:r>
                      <a:endParaRPr lang="en-US" sz="2000" b="1" dirty="0"/>
                    </a:p>
                  </a:txBody>
                  <a:tcPr marL="144933" marR="144933" marT="72467" marB="72467" anchor="ctr"/>
                </a:tc>
                <a:tc>
                  <a:txBody>
                    <a:bodyPr/>
                    <a:lstStyle/>
                    <a:p>
                      <a:pPr algn="l"/>
                      <a:r>
                        <a:rPr lang="en-US" sz="2000" dirty="0"/>
                        <a:t>Yes</a:t>
                      </a:r>
                    </a:p>
                  </a:txBody>
                  <a:tcPr marL="144933" marR="144933" marT="72467" marB="72467" anchor="ctr"/>
                </a:tc>
                <a:tc>
                  <a:txBody>
                    <a:bodyPr/>
                    <a:lstStyle/>
                    <a:p>
                      <a:pPr algn="l"/>
                      <a:r>
                        <a:rPr lang="en-US" sz="2000" baseline="0" dirty="0"/>
                        <a:t>Yes</a:t>
                      </a:r>
                      <a:endParaRPr lang="en-US" sz="2000" dirty="0"/>
                    </a:p>
                  </a:txBody>
                  <a:tcPr marL="144933" marR="144933" marT="72467" marB="72467" anchor="ctr"/>
                </a:tc>
                <a:extLst>
                  <a:ext uri="{0D108BD9-81ED-4DB2-BD59-A6C34878D82A}">
                    <a16:rowId xmlns:a16="http://schemas.microsoft.com/office/drawing/2014/main" val="3894223653"/>
                  </a:ext>
                </a:extLst>
              </a:tr>
              <a:tr h="968192">
                <a:tc>
                  <a:txBody>
                    <a:bodyPr/>
                    <a:lstStyle/>
                    <a:p>
                      <a:pPr algn="l"/>
                      <a:r>
                        <a:rPr lang="en-US" sz="2000" dirty="0"/>
                        <a:t>Pricing model</a:t>
                      </a:r>
                      <a:endParaRPr lang="en-US" sz="2000" b="1" dirty="0"/>
                    </a:p>
                  </a:txBody>
                  <a:tcPr marL="144933" marR="144933" marT="72467" marB="72467"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kern="1200" dirty="0"/>
                        <a:t>$1/key</a:t>
                      </a:r>
                      <a:r>
                        <a:rPr lang="en-US" sz="2000" kern="1200" baseline="0" dirty="0"/>
                        <a:t> + </a:t>
                      </a:r>
                      <a:r>
                        <a:rPr lang="en-US" sz="2000" kern="1200" dirty="0"/>
                        <a:t>usage</a:t>
                      </a:r>
                      <a:endParaRPr lang="en-US" sz="2000" kern="1200" dirty="0">
                        <a:solidFill>
                          <a:schemeClr val="dk1"/>
                        </a:solidFill>
                        <a:latin typeface="+mn-lt"/>
                        <a:ea typeface="+mn-ea"/>
                        <a:cs typeface="+mn-cs"/>
                      </a:endParaRPr>
                    </a:p>
                  </a:txBody>
                  <a:tcPr marL="144933" marR="144933" marT="72467" marB="72467" anchor="ctr"/>
                </a:tc>
                <a:tc>
                  <a:txBody>
                    <a:bodyPr/>
                    <a:lstStyle/>
                    <a:p>
                      <a:pPr algn="l"/>
                      <a:r>
                        <a:rPr lang="en-US" sz="2000" kern="1200" dirty="0"/>
                        <a:t>$1/key</a:t>
                      </a:r>
                      <a:r>
                        <a:rPr lang="en-US" sz="2000" kern="1200" baseline="0" dirty="0"/>
                        <a:t> + </a:t>
                      </a:r>
                      <a:r>
                        <a:rPr lang="en-US" sz="2000" kern="1200" dirty="0"/>
                        <a:t>usage;</a:t>
                      </a:r>
                    </a:p>
                    <a:p>
                      <a:pPr algn="l"/>
                      <a:r>
                        <a:rPr lang="en-US" sz="2000" kern="1200" dirty="0"/>
                        <a:t>hourly</a:t>
                      </a:r>
                      <a:r>
                        <a:rPr lang="en-US" sz="2000" kern="1200" baseline="0" dirty="0"/>
                        <a:t> charge for each HSM</a:t>
                      </a:r>
                      <a:endParaRPr lang="en-US" sz="2000" dirty="0"/>
                    </a:p>
                  </a:txBody>
                  <a:tcPr marL="144933" marR="144933" marT="72467" marB="72467" anchor="ctr"/>
                </a:tc>
                <a:extLst>
                  <a:ext uri="{0D108BD9-81ED-4DB2-BD59-A6C34878D82A}">
                    <a16:rowId xmlns:a16="http://schemas.microsoft.com/office/drawing/2014/main" val="2246222796"/>
                  </a:ext>
                </a:extLst>
              </a:tr>
            </a:tbl>
          </a:graphicData>
        </a:graphic>
      </p:graphicFrame>
    </p:spTree>
    <p:extLst>
      <p:ext uri="{BB962C8B-B14F-4D97-AF65-F5344CB8AC3E}">
        <p14:creationId xmlns:p14="http://schemas.microsoft.com/office/powerpoint/2010/main" val="949744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E3E1FD5-15A3-4862-97C5-2B46126B9620}"/>
              </a:ext>
            </a:extLst>
          </p:cNvPr>
          <p:cNvSpPr>
            <a:spLocks noGrp="1"/>
          </p:cNvSpPr>
          <p:nvPr>
            <p:ph type="body" sz="quarter" idx="12"/>
          </p:nvPr>
        </p:nvSpPr>
        <p:spPr>
          <a:xfrm>
            <a:off x="6231379" y="3197217"/>
            <a:ext cx="5649982" cy="917900"/>
          </a:xfrm>
        </p:spPr>
        <p:txBody>
          <a:bodyPr/>
          <a:lstStyle/>
          <a:p>
            <a:r>
              <a:rPr lang="en-US" dirty="0"/>
              <a:t>Mitigation of DDoS attacks</a:t>
            </a:r>
          </a:p>
        </p:txBody>
      </p:sp>
      <p:pic>
        <p:nvPicPr>
          <p:cNvPr id="3074" name="Picture 2">
            <a:extLst>
              <a:ext uri="{FF2B5EF4-FFF2-40B4-BE49-F238E27FC236}">
                <a16:creationId xmlns:a16="http://schemas.microsoft.com/office/drawing/2014/main" id="{2E7259DE-8C0B-4658-B810-1E19582F8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584522">
            <a:off x="7047239" y="788332"/>
            <a:ext cx="1051282" cy="10512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A643DEC2-DEB5-476C-8C02-27AAC2274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015478" flipH="1">
            <a:off x="10085936" y="788332"/>
            <a:ext cx="1051282" cy="105128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26DE41B-B99B-484A-A8FC-8D6C292AA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575" y="878168"/>
            <a:ext cx="2435590" cy="243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635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205EA-0F0C-467E-B17D-A78BCC49C0A9}"/>
              </a:ext>
            </a:extLst>
          </p:cNvPr>
          <p:cNvSpPr>
            <a:spLocks noGrp="1"/>
          </p:cNvSpPr>
          <p:nvPr>
            <p:ph type="body" sz="quarter" idx="10"/>
          </p:nvPr>
        </p:nvSpPr>
        <p:spPr/>
        <p:txBody>
          <a:bodyPr/>
          <a:lstStyle/>
          <a:p>
            <a:r>
              <a:rPr lang="en-US" dirty="0"/>
              <a:t>What is a DDoS attack?</a:t>
            </a:r>
            <a:endParaRPr lang="en-GB" dirty="0"/>
          </a:p>
        </p:txBody>
      </p:sp>
      <p:sp>
        <p:nvSpPr>
          <p:cNvPr id="3" name="Text Placeholder 2">
            <a:extLst>
              <a:ext uri="{FF2B5EF4-FFF2-40B4-BE49-F238E27FC236}">
                <a16:creationId xmlns:a16="http://schemas.microsoft.com/office/drawing/2014/main" id="{E67C94A4-F694-401B-ABA7-7F4CAECB1098}"/>
              </a:ext>
            </a:extLst>
          </p:cNvPr>
          <p:cNvSpPr>
            <a:spLocks noGrp="1"/>
          </p:cNvSpPr>
          <p:nvPr>
            <p:ph type="body" sz="quarter" idx="11"/>
          </p:nvPr>
        </p:nvSpPr>
        <p:spPr/>
        <p:txBody>
          <a:bodyPr/>
          <a:lstStyle/>
          <a:p>
            <a:r>
              <a:rPr lang="en-US" dirty="0"/>
              <a:t>A restaurant at work</a:t>
            </a:r>
            <a:endParaRPr lang="en-GB" dirty="0"/>
          </a:p>
        </p:txBody>
      </p:sp>
      <p:pic>
        <p:nvPicPr>
          <p:cNvPr id="5" name="Picture 4">
            <a:extLst>
              <a:ext uri="{FF2B5EF4-FFF2-40B4-BE49-F238E27FC236}">
                <a16:creationId xmlns:a16="http://schemas.microsoft.com/office/drawing/2014/main" id="{98D37B59-11D3-4BB2-B0CB-4ACD010F5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50" y="1890506"/>
            <a:ext cx="11366500" cy="4698304"/>
          </a:xfrm>
          <a:prstGeom prst="rect">
            <a:avLst/>
          </a:prstGeom>
        </p:spPr>
      </p:pic>
      <p:pic>
        <p:nvPicPr>
          <p:cNvPr id="7" name="Picture 6">
            <a:extLst>
              <a:ext uri="{FF2B5EF4-FFF2-40B4-BE49-F238E27FC236}">
                <a16:creationId xmlns:a16="http://schemas.microsoft.com/office/drawing/2014/main" id="{5FB0F504-C47C-438F-A23C-10FE663D8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141" y="780147"/>
            <a:ext cx="1595718" cy="1595718"/>
          </a:xfrm>
          <a:prstGeom prst="rect">
            <a:avLst/>
          </a:prstGeom>
        </p:spPr>
      </p:pic>
    </p:spTree>
    <p:extLst>
      <p:ext uri="{BB962C8B-B14F-4D97-AF65-F5344CB8AC3E}">
        <p14:creationId xmlns:p14="http://schemas.microsoft.com/office/powerpoint/2010/main" val="395557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91DA6F-BF6D-4989-BE20-E7504873D286}"/>
              </a:ext>
            </a:extLst>
          </p:cNvPr>
          <p:cNvSpPr>
            <a:spLocks noGrp="1"/>
          </p:cNvSpPr>
          <p:nvPr>
            <p:ph type="body" sz="quarter" idx="10"/>
          </p:nvPr>
        </p:nvSpPr>
        <p:spPr/>
        <p:txBody>
          <a:bodyPr/>
          <a:lstStyle/>
          <a:p>
            <a:r>
              <a:rPr lang="en-US" dirty="0"/>
              <a:t>What is a DDoS attack?</a:t>
            </a:r>
            <a:endParaRPr lang="en-GB" dirty="0"/>
          </a:p>
        </p:txBody>
      </p:sp>
      <p:sp>
        <p:nvSpPr>
          <p:cNvPr id="3" name="Text Placeholder 2">
            <a:extLst>
              <a:ext uri="{FF2B5EF4-FFF2-40B4-BE49-F238E27FC236}">
                <a16:creationId xmlns:a16="http://schemas.microsoft.com/office/drawing/2014/main" id="{A3C9F415-C5AD-432A-8AC5-A5D4CDC6DA13}"/>
              </a:ext>
            </a:extLst>
          </p:cNvPr>
          <p:cNvSpPr>
            <a:spLocks noGrp="1"/>
          </p:cNvSpPr>
          <p:nvPr>
            <p:ph type="body" sz="quarter" idx="11"/>
          </p:nvPr>
        </p:nvSpPr>
        <p:spPr/>
        <p:txBody>
          <a:bodyPr/>
          <a:lstStyle/>
          <a:p>
            <a:r>
              <a:rPr lang="en-US" dirty="0"/>
              <a:t>A restaurant </a:t>
            </a:r>
            <a:r>
              <a:rPr lang="en-US" strike="sngStrike" dirty="0"/>
              <a:t>at work</a:t>
            </a:r>
            <a:endParaRPr lang="en-GB" strike="sngStrike" dirty="0"/>
          </a:p>
        </p:txBody>
      </p:sp>
      <p:pic>
        <p:nvPicPr>
          <p:cNvPr id="5" name="Picture 4">
            <a:extLst>
              <a:ext uri="{FF2B5EF4-FFF2-40B4-BE49-F238E27FC236}">
                <a16:creationId xmlns:a16="http://schemas.microsoft.com/office/drawing/2014/main" id="{E5213C6E-02A4-4A15-A563-34A65EBA1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50" y="1872608"/>
            <a:ext cx="11366500" cy="4649847"/>
          </a:xfrm>
          <a:prstGeom prst="rect">
            <a:avLst/>
          </a:prstGeom>
        </p:spPr>
      </p:pic>
    </p:spTree>
    <p:extLst>
      <p:ext uri="{BB962C8B-B14F-4D97-AF65-F5344CB8AC3E}">
        <p14:creationId xmlns:p14="http://schemas.microsoft.com/office/powerpoint/2010/main" val="554238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9A96B4-ED7D-465C-AA96-A4C7C552732F}"/>
              </a:ext>
            </a:extLst>
          </p:cNvPr>
          <p:cNvPicPr>
            <a:picLocks noChangeAspect="1"/>
          </p:cNvPicPr>
          <p:nvPr/>
        </p:nvPicPr>
        <p:blipFill rotWithShape="1">
          <a:blip r:embed="rId2">
            <a:extLst>
              <a:ext uri="{28A0092B-C50C-407E-A947-70E740481C1C}">
                <a14:useLocalDpi xmlns:a14="http://schemas.microsoft.com/office/drawing/2010/main" val="0"/>
              </a:ext>
            </a:extLst>
          </a:blip>
          <a:srcRect r="3267"/>
          <a:stretch/>
        </p:blipFill>
        <p:spPr>
          <a:xfrm>
            <a:off x="5539018" y="2261876"/>
            <a:ext cx="6458349" cy="4450977"/>
          </a:xfrm>
          <a:prstGeom prst="rect">
            <a:avLst/>
          </a:prstGeom>
        </p:spPr>
      </p:pic>
      <p:sp>
        <p:nvSpPr>
          <p:cNvPr id="2" name="Text Placeholder 1">
            <a:extLst>
              <a:ext uri="{FF2B5EF4-FFF2-40B4-BE49-F238E27FC236}">
                <a16:creationId xmlns:a16="http://schemas.microsoft.com/office/drawing/2014/main" id="{1CD1D23E-3B3F-4C79-9EC0-3B6799D92440}"/>
              </a:ext>
            </a:extLst>
          </p:cNvPr>
          <p:cNvSpPr>
            <a:spLocks noGrp="1"/>
          </p:cNvSpPr>
          <p:nvPr>
            <p:ph type="body" sz="quarter" idx="10"/>
          </p:nvPr>
        </p:nvSpPr>
        <p:spPr/>
        <p:txBody>
          <a:bodyPr/>
          <a:lstStyle/>
          <a:p>
            <a:r>
              <a:rPr lang="en-US" dirty="0"/>
              <a:t>What is a DDoS attack?</a:t>
            </a:r>
            <a:endParaRPr lang="en-GB" dirty="0"/>
          </a:p>
        </p:txBody>
      </p:sp>
      <p:sp>
        <p:nvSpPr>
          <p:cNvPr id="3" name="Text Placeholder 2">
            <a:extLst>
              <a:ext uri="{FF2B5EF4-FFF2-40B4-BE49-F238E27FC236}">
                <a16:creationId xmlns:a16="http://schemas.microsoft.com/office/drawing/2014/main" id="{78CCFD93-ED31-4813-BF56-EE862709FB5C}"/>
              </a:ext>
            </a:extLst>
          </p:cNvPr>
          <p:cNvSpPr>
            <a:spLocks noGrp="1"/>
          </p:cNvSpPr>
          <p:nvPr>
            <p:ph type="body" sz="quarter" idx="11"/>
          </p:nvPr>
        </p:nvSpPr>
        <p:spPr>
          <a:xfrm>
            <a:off x="412750" y="780147"/>
            <a:ext cx="11017250" cy="1023253"/>
          </a:xfrm>
        </p:spPr>
        <p:txBody>
          <a:bodyPr/>
          <a:lstStyle/>
          <a:p>
            <a:r>
              <a:rPr lang="en-US" dirty="0"/>
              <a:t>A distributed denial-of-service (DDoS) attack occurs when a group of systems flood a server with fraudulent traffic. </a:t>
            </a:r>
            <a:endParaRPr lang="en-GB" dirty="0"/>
          </a:p>
        </p:txBody>
      </p:sp>
      <p:sp>
        <p:nvSpPr>
          <p:cNvPr id="8" name="Text Placeholder 2">
            <a:extLst>
              <a:ext uri="{FF2B5EF4-FFF2-40B4-BE49-F238E27FC236}">
                <a16:creationId xmlns:a16="http://schemas.microsoft.com/office/drawing/2014/main" id="{EDCF615D-0C38-4A48-B570-D51242F89B9D}"/>
              </a:ext>
            </a:extLst>
          </p:cNvPr>
          <p:cNvSpPr txBox="1">
            <a:spLocks/>
          </p:cNvSpPr>
          <p:nvPr/>
        </p:nvSpPr>
        <p:spPr>
          <a:xfrm>
            <a:off x="412750" y="2004794"/>
            <a:ext cx="5683250" cy="44509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79FD7"/>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Eventually, the server is overwhelmed, causing it to either go down, or become unresponsive, even to legitimate requests.</a:t>
            </a:r>
          </a:p>
          <a:p>
            <a:endParaRPr lang="en-US" dirty="0"/>
          </a:p>
          <a:p>
            <a:r>
              <a:rPr lang="en-US" dirty="0"/>
              <a:t>A DDoS attack is launched from numerous compromised devices, often distributed globally in what is referred to as a botnet.</a:t>
            </a:r>
          </a:p>
          <a:p>
            <a:endParaRPr lang="en-US" dirty="0"/>
          </a:p>
          <a:p>
            <a:endParaRPr lang="en-GB" dirty="0"/>
          </a:p>
        </p:txBody>
      </p:sp>
    </p:spTree>
    <p:extLst>
      <p:ext uri="{BB962C8B-B14F-4D97-AF65-F5344CB8AC3E}">
        <p14:creationId xmlns:p14="http://schemas.microsoft.com/office/powerpoint/2010/main" val="239753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97A24FC-E78E-4ECF-8F35-8FB21873A8B2}"/>
              </a:ext>
            </a:extLst>
          </p:cNvPr>
          <p:cNvSpPr/>
          <p:nvPr/>
        </p:nvSpPr>
        <p:spPr>
          <a:xfrm>
            <a:off x="10092432" y="2836819"/>
            <a:ext cx="1101091" cy="108879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C802883A-3932-4DE0-83BE-C4FE72A20C81}"/>
              </a:ext>
            </a:extLst>
          </p:cNvPr>
          <p:cNvSpPr>
            <a:spLocks noGrp="1"/>
          </p:cNvSpPr>
          <p:nvPr>
            <p:ph type="body" sz="quarter" idx="10"/>
          </p:nvPr>
        </p:nvSpPr>
        <p:spPr/>
        <p:txBody>
          <a:bodyPr/>
          <a:lstStyle/>
          <a:p>
            <a:r>
              <a:rPr lang="en-GB" dirty="0"/>
              <a:t>What is a DDoS attack?</a:t>
            </a:r>
          </a:p>
        </p:txBody>
      </p:sp>
      <p:pic>
        <p:nvPicPr>
          <p:cNvPr id="1042" name="Picture 18">
            <a:extLst>
              <a:ext uri="{FF2B5EF4-FFF2-40B4-BE49-F238E27FC236}">
                <a16:creationId xmlns:a16="http://schemas.microsoft.com/office/drawing/2014/main" id="{FB297B55-1D84-4BB3-B10F-6EFA5AB15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2432" y="1260623"/>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DOS Attacks: What Is a DDoS Attack? What does it mean?">
            <a:extLst>
              <a:ext uri="{FF2B5EF4-FFF2-40B4-BE49-F238E27FC236}">
                <a16:creationId xmlns:a16="http://schemas.microsoft.com/office/drawing/2014/main" id="{062592F9-B1A8-41A4-A231-C69542A5C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25" t="43561" r="21709" b="47260"/>
          <a:stretch/>
        </p:blipFill>
        <p:spPr bwMode="auto">
          <a:xfrm>
            <a:off x="8313542" y="3159421"/>
            <a:ext cx="1096473" cy="60019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DOS Attacks: What Is a DDoS Attack? What does it mean?">
            <a:extLst>
              <a:ext uri="{FF2B5EF4-FFF2-40B4-BE49-F238E27FC236}">
                <a16:creationId xmlns:a16="http://schemas.microsoft.com/office/drawing/2014/main" id="{8F08DF52-0B5C-4C63-8211-D49A987F78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950" t="12820" r="43235" b="16633"/>
          <a:stretch/>
        </p:blipFill>
        <p:spPr bwMode="auto">
          <a:xfrm>
            <a:off x="4839203" y="1260623"/>
            <a:ext cx="1069143" cy="46130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BCDC98AE-817A-4B5F-AAF2-39AB9A5AA5CA}"/>
              </a:ext>
            </a:extLst>
          </p:cNvPr>
          <p:cNvSpPr/>
          <p:nvPr/>
        </p:nvSpPr>
        <p:spPr>
          <a:xfrm>
            <a:off x="6064488" y="902977"/>
            <a:ext cx="1838036" cy="5312832"/>
          </a:xfrm>
          <a:prstGeom prst="roundRect">
            <a:avLst/>
          </a:prstGeom>
          <a:gradFill flip="none" rotWithShape="1">
            <a:gsLst>
              <a:gs pos="0">
                <a:srgbClr val="FF0000">
                  <a:alpha val="10000"/>
                </a:srgbClr>
              </a:gs>
              <a:gs pos="100000">
                <a:srgbClr val="FF0000">
                  <a:alpha val="10000"/>
                </a:srgbClr>
              </a:gs>
            </a:gsLst>
            <a:lin ang="5400000" scaled="1"/>
            <a:tileRect/>
          </a:gra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rgbClr val="FF0000"/>
                </a:solidFill>
              </a:rPr>
              <a:t>Attacks</a:t>
            </a:r>
          </a:p>
        </p:txBody>
      </p:sp>
      <p:grpSp>
        <p:nvGrpSpPr>
          <p:cNvPr id="14" name="Group 13">
            <a:extLst>
              <a:ext uri="{FF2B5EF4-FFF2-40B4-BE49-F238E27FC236}">
                <a16:creationId xmlns:a16="http://schemas.microsoft.com/office/drawing/2014/main" id="{22EA8049-6B16-412A-8321-E5CFEC15F346}"/>
              </a:ext>
            </a:extLst>
          </p:cNvPr>
          <p:cNvGrpSpPr/>
          <p:nvPr/>
        </p:nvGrpSpPr>
        <p:grpSpPr>
          <a:xfrm>
            <a:off x="6411945" y="1404882"/>
            <a:ext cx="1094625" cy="4593212"/>
            <a:chOff x="6411945" y="1476111"/>
            <a:chExt cx="1094625" cy="4593212"/>
          </a:xfrm>
          <a:effectLst>
            <a:glow rad="101600">
              <a:srgbClr val="F8F8F8">
                <a:alpha val="60000"/>
              </a:srgbClr>
            </a:glow>
          </a:effectLst>
        </p:grpSpPr>
        <p:pic>
          <p:nvPicPr>
            <p:cNvPr id="1038" name="Picture 14">
              <a:extLst>
                <a:ext uri="{FF2B5EF4-FFF2-40B4-BE49-F238E27FC236}">
                  <a16:creationId xmlns:a16="http://schemas.microsoft.com/office/drawing/2014/main" id="{36F0B29E-7506-4460-B59E-7E46DCC4D8D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564406" y="5231123"/>
              <a:ext cx="838200" cy="8382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404E062-BB34-465B-A8AD-6EA69DD441F4}"/>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6475506" y="3925615"/>
              <a:ext cx="1016000" cy="10160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16B7B2F-3907-4655-8677-B13B3A7CB8CA}"/>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411945" y="1476111"/>
              <a:ext cx="1016000" cy="10160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82E72FC4-10D6-49A8-B374-E6F530EE1327}"/>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rot="10800000">
              <a:off x="6490570" y="2651421"/>
              <a:ext cx="1016000" cy="10160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C3437B2-88FD-4E3F-84DD-0F3D548B6F07}"/>
              </a:ext>
            </a:extLst>
          </p:cNvPr>
          <p:cNvGrpSpPr/>
          <p:nvPr/>
        </p:nvGrpSpPr>
        <p:grpSpPr>
          <a:xfrm>
            <a:off x="3624806" y="1154797"/>
            <a:ext cx="902494" cy="4796736"/>
            <a:chOff x="3624806" y="1154797"/>
            <a:chExt cx="902494" cy="4796736"/>
          </a:xfrm>
        </p:grpSpPr>
        <p:sp>
          <p:nvSpPr>
            <p:cNvPr id="11" name="Rectangle 10">
              <a:extLst>
                <a:ext uri="{FF2B5EF4-FFF2-40B4-BE49-F238E27FC236}">
                  <a16:creationId xmlns:a16="http://schemas.microsoft.com/office/drawing/2014/main" id="{BF31A239-2E15-4CF6-9F52-186332C209F2}"/>
                </a:ext>
              </a:extLst>
            </p:cNvPr>
            <p:cNvSpPr/>
            <p:nvPr/>
          </p:nvSpPr>
          <p:spPr>
            <a:xfrm>
              <a:off x="3624806" y="1154797"/>
              <a:ext cx="902494" cy="500172"/>
            </a:xfrm>
            <a:prstGeom prst="rect">
              <a:avLst/>
            </a:prstGeom>
            <a:solidFill>
              <a:srgbClr val="FF0000"/>
            </a:solidFill>
            <a:ln>
              <a:solidFill>
                <a:srgbClr val="E4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CD76026E-7C19-485B-A859-3ADF8D3DC54D}"/>
                </a:ext>
              </a:extLst>
            </p:cNvPr>
            <p:cNvSpPr/>
            <p:nvPr/>
          </p:nvSpPr>
          <p:spPr>
            <a:xfrm>
              <a:off x="3624806" y="4022378"/>
              <a:ext cx="902494" cy="500172"/>
            </a:xfrm>
            <a:prstGeom prst="rect">
              <a:avLst/>
            </a:prstGeom>
            <a:solidFill>
              <a:srgbClr val="FF0000"/>
            </a:solidFill>
            <a:ln>
              <a:solidFill>
                <a:srgbClr val="E4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C91F962-3B24-4A4F-8830-6C8C1406B523}"/>
                </a:ext>
              </a:extLst>
            </p:cNvPr>
            <p:cNvSpPr/>
            <p:nvPr/>
          </p:nvSpPr>
          <p:spPr>
            <a:xfrm>
              <a:off x="3624806" y="5451361"/>
              <a:ext cx="902494" cy="500172"/>
            </a:xfrm>
            <a:prstGeom prst="rect">
              <a:avLst/>
            </a:prstGeom>
            <a:solidFill>
              <a:srgbClr val="FF0000"/>
            </a:solidFill>
            <a:ln>
              <a:solidFill>
                <a:srgbClr val="E4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FD13A016-56B8-47A6-A6F3-EC7D778327A9}"/>
                </a:ext>
              </a:extLst>
            </p:cNvPr>
            <p:cNvSpPr/>
            <p:nvPr/>
          </p:nvSpPr>
          <p:spPr>
            <a:xfrm>
              <a:off x="3624806" y="2586733"/>
              <a:ext cx="902494" cy="500172"/>
            </a:xfrm>
            <a:prstGeom prst="rect">
              <a:avLst/>
            </a:prstGeom>
            <a:solidFill>
              <a:srgbClr val="FF0000"/>
            </a:solidFill>
            <a:ln>
              <a:solidFill>
                <a:srgbClr val="E4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9C156122-12C7-406C-A172-7724D0E216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137" y="1203966"/>
              <a:ext cx="401833" cy="4018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8A7238E0-6755-43D6-981E-949D742C3E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137" y="4068342"/>
              <a:ext cx="401833" cy="4018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4803444F-CBF9-435E-AD58-1212063999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137" y="2636154"/>
              <a:ext cx="401833" cy="4018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E028C8C3-8941-4309-9A10-579EC8FF76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137" y="5500530"/>
              <a:ext cx="401833" cy="401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2BD41748-D391-4576-92FD-C8E1B11AEFC0}"/>
              </a:ext>
            </a:extLst>
          </p:cNvPr>
          <p:cNvGrpSpPr/>
          <p:nvPr/>
        </p:nvGrpSpPr>
        <p:grpSpPr>
          <a:xfrm>
            <a:off x="2170730" y="1011241"/>
            <a:ext cx="2413324" cy="5558656"/>
            <a:chOff x="2170730" y="1011241"/>
            <a:chExt cx="2413324" cy="5558656"/>
          </a:xfrm>
        </p:grpSpPr>
        <p:pic>
          <p:nvPicPr>
            <p:cNvPr id="23" name="Picture 2" descr="DDOS Attacks: What Is a DDoS Attack? What does it mean?">
              <a:extLst>
                <a:ext uri="{FF2B5EF4-FFF2-40B4-BE49-F238E27FC236}">
                  <a16:creationId xmlns:a16="http://schemas.microsoft.com/office/drawing/2014/main" id="{614DBA04-C4B2-441A-8957-E5594501E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7" t="12819" r="65695" b="12819"/>
            <a:stretch/>
          </p:blipFill>
          <p:spPr bwMode="auto">
            <a:xfrm>
              <a:off x="2170730" y="1260623"/>
              <a:ext cx="1269795" cy="486244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8FFD25A-81B0-4F77-94BC-AFFF163CFE5E}"/>
                </a:ext>
              </a:extLst>
            </p:cNvPr>
            <p:cNvGrpSpPr/>
            <p:nvPr/>
          </p:nvGrpSpPr>
          <p:grpSpPr>
            <a:xfrm>
              <a:off x="3568053" y="1011241"/>
              <a:ext cx="1016001" cy="5312832"/>
              <a:chOff x="4623244" y="907911"/>
              <a:chExt cx="1016001" cy="5312832"/>
            </a:xfrm>
          </p:grpSpPr>
          <p:pic>
            <p:nvPicPr>
              <p:cNvPr id="16" name="Picture 6">
                <a:extLst>
                  <a:ext uri="{FF2B5EF4-FFF2-40B4-BE49-F238E27FC236}">
                    <a16:creationId xmlns:a16="http://schemas.microsoft.com/office/drawing/2014/main" id="{8AAAE8B9-FB2F-43E1-90BE-D43FB26012D8}"/>
                  </a:ext>
                </a:extLst>
              </p:cNvPr>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4623245" y="907911"/>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E727BA5D-E15F-4573-9633-DA4C9A2AE2AF}"/>
                  </a:ext>
                </a:extLst>
              </p:cNvPr>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4623245" y="2340188"/>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E12ACA24-FA8E-47E4-B329-3DBDA0C53857}"/>
                  </a:ext>
                </a:extLst>
              </p:cNvPr>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4623244" y="3772465"/>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9AA64548-5609-47A7-97B6-FD2D2582D6DE}"/>
                  </a:ext>
                </a:extLst>
              </p:cNvPr>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4623245" y="5204743"/>
                <a:ext cx="1016000" cy="10160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73ECF48A-30F8-4396-BB6A-B93C3085A7F9}"/>
                </a:ext>
              </a:extLst>
            </p:cNvPr>
            <p:cNvSpPr txBox="1"/>
            <p:nvPr/>
          </p:nvSpPr>
          <p:spPr>
            <a:xfrm>
              <a:off x="3786679" y="1914640"/>
              <a:ext cx="578748" cy="369332"/>
            </a:xfrm>
            <a:prstGeom prst="rect">
              <a:avLst/>
            </a:prstGeom>
            <a:noFill/>
          </p:spPr>
          <p:txBody>
            <a:bodyPr wrap="none" rtlCol="0">
              <a:spAutoFit/>
            </a:bodyPr>
            <a:lstStyle/>
            <a:p>
              <a:pPr algn="ctr"/>
              <a:r>
                <a:rPr lang="en-GB" dirty="0"/>
                <a:t>BOT</a:t>
              </a:r>
            </a:p>
          </p:txBody>
        </p:sp>
        <p:sp>
          <p:nvSpPr>
            <p:cNvPr id="35" name="TextBox 34">
              <a:extLst>
                <a:ext uri="{FF2B5EF4-FFF2-40B4-BE49-F238E27FC236}">
                  <a16:creationId xmlns:a16="http://schemas.microsoft.com/office/drawing/2014/main" id="{A67C1361-65B6-44CE-9D9E-7DB6FAC7F61C}"/>
                </a:ext>
              </a:extLst>
            </p:cNvPr>
            <p:cNvSpPr txBox="1"/>
            <p:nvPr/>
          </p:nvSpPr>
          <p:spPr>
            <a:xfrm>
              <a:off x="3786679" y="6200565"/>
              <a:ext cx="578748" cy="369332"/>
            </a:xfrm>
            <a:prstGeom prst="rect">
              <a:avLst/>
            </a:prstGeom>
            <a:noFill/>
          </p:spPr>
          <p:txBody>
            <a:bodyPr wrap="none" rtlCol="0">
              <a:spAutoFit/>
            </a:bodyPr>
            <a:lstStyle/>
            <a:p>
              <a:pPr algn="ctr"/>
              <a:r>
                <a:rPr lang="en-GB" dirty="0"/>
                <a:t>BOT</a:t>
              </a:r>
            </a:p>
          </p:txBody>
        </p:sp>
        <p:sp>
          <p:nvSpPr>
            <p:cNvPr id="36" name="TextBox 35">
              <a:extLst>
                <a:ext uri="{FF2B5EF4-FFF2-40B4-BE49-F238E27FC236}">
                  <a16:creationId xmlns:a16="http://schemas.microsoft.com/office/drawing/2014/main" id="{F7E10650-0124-4C1D-8C49-B83C426C10E3}"/>
                </a:ext>
              </a:extLst>
            </p:cNvPr>
            <p:cNvSpPr txBox="1"/>
            <p:nvPr/>
          </p:nvSpPr>
          <p:spPr>
            <a:xfrm>
              <a:off x="3786679" y="4759169"/>
              <a:ext cx="578748" cy="369332"/>
            </a:xfrm>
            <a:prstGeom prst="rect">
              <a:avLst/>
            </a:prstGeom>
            <a:noFill/>
          </p:spPr>
          <p:txBody>
            <a:bodyPr wrap="none" rtlCol="0">
              <a:spAutoFit/>
            </a:bodyPr>
            <a:lstStyle/>
            <a:p>
              <a:pPr algn="ctr"/>
              <a:r>
                <a:rPr lang="en-GB" dirty="0"/>
                <a:t>BOT</a:t>
              </a:r>
            </a:p>
          </p:txBody>
        </p:sp>
        <p:sp>
          <p:nvSpPr>
            <p:cNvPr id="37" name="TextBox 36">
              <a:extLst>
                <a:ext uri="{FF2B5EF4-FFF2-40B4-BE49-F238E27FC236}">
                  <a16:creationId xmlns:a16="http://schemas.microsoft.com/office/drawing/2014/main" id="{B265E86D-6084-41B3-82E1-AA761AE7765E}"/>
                </a:ext>
              </a:extLst>
            </p:cNvPr>
            <p:cNvSpPr txBox="1"/>
            <p:nvPr/>
          </p:nvSpPr>
          <p:spPr>
            <a:xfrm>
              <a:off x="3786679" y="3332098"/>
              <a:ext cx="578748" cy="369332"/>
            </a:xfrm>
            <a:prstGeom prst="rect">
              <a:avLst/>
            </a:prstGeom>
            <a:noFill/>
          </p:spPr>
          <p:txBody>
            <a:bodyPr wrap="none" rtlCol="0">
              <a:spAutoFit/>
            </a:bodyPr>
            <a:lstStyle/>
            <a:p>
              <a:pPr algn="ctr"/>
              <a:r>
                <a:rPr lang="en-GB" dirty="0"/>
                <a:t>BOT</a:t>
              </a:r>
            </a:p>
          </p:txBody>
        </p:sp>
      </p:grpSp>
      <p:grpSp>
        <p:nvGrpSpPr>
          <p:cNvPr id="6" name="Group 5">
            <a:extLst>
              <a:ext uri="{FF2B5EF4-FFF2-40B4-BE49-F238E27FC236}">
                <a16:creationId xmlns:a16="http://schemas.microsoft.com/office/drawing/2014/main" id="{2779B199-D05B-4531-A284-773240C8DED5}"/>
              </a:ext>
            </a:extLst>
          </p:cNvPr>
          <p:cNvGrpSpPr/>
          <p:nvPr/>
        </p:nvGrpSpPr>
        <p:grpSpPr>
          <a:xfrm>
            <a:off x="340966" y="2448286"/>
            <a:ext cx="1905000" cy="2206555"/>
            <a:chOff x="340966" y="2448286"/>
            <a:chExt cx="1905000" cy="2206555"/>
          </a:xfrm>
        </p:grpSpPr>
        <p:sp>
          <p:nvSpPr>
            <p:cNvPr id="40" name="Oval 39">
              <a:extLst>
                <a:ext uri="{FF2B5EF4-FFF2-40B4-BE49-F238E27FC236}">
                  <a16:creationId xmlns:a16="http://schemas.microsoft.com/office/drawing/2014/main" id="{1A284037-2DDA-4ABA-B206-6FA72571E6A0}"/>
                </a:ext>
              </a:extLst>
            </p:cNvPr>
            <p:cNvSpPr/>
            <p:nvPr/>
          </p:nvSpPr>
          <p:spPr>
            <a:xfrm>
              <a:off x="1075256" y="3509621"/>
              <a:ext cx="436421" cy="514180"/>
            </a:xfrm>
            <a:prstGeom prst="ellipse">
              <a:avLst/>
            </a:prstGeom>
            <a:solidFill>
              <a:srgbClr val="FF0000"/>
            </a:solidFill>
            <a:ln>
              <a:solidFill>
                <a:srgbClr val="E4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
              <a:extLst>
                <a:ext uri="{FF2B5EF4-FFF2-40B4-BE49-F238E27FC236}">
                  <a16:creationId xmlns:a16="http://schemas.microsoft.com/office/drawing/2014/main" id="{9868CE8D-2B4A-400C-89A2-99A1BDF557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966" y="244828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A482BD74-4381-4273-B2AC-2E443D9CA78E}"/>
                </a:ext>
              </a:extLst>
            </p:cNvPr>
            <p:cNvSpPr txBox="1"/>
            <p:nvPr/>
          </p:nvSpPr>
          <p:spPr>
            <a:xfrm>
              <a:off x="825178" y="4285509"/>
              <a:ext cx="960392" cy="369332"/>
            </a:xfrm>
            <a:prstGeom prst="rect">
              <a:avLst/>
            </a:prstGeom>
            <a:noFill/>
          </p:spPr>
          <p:txBody>
            <a:bodyPr wrap="none" rtlCol="0">
              <a:spAutoFit/>
            </a:bodyPr>
            <a:lstStyle/>
            <a:p>
              <a:pPr algn="ctr"/>
              <a:r>
                <a:rPr lang="en-GB" dirty="0"/>
                <a:t>Attacker</a:t>
              </a:r>
            </a:p>
          </p:txBody>
        </p:sp>
      </p:grpSp>
      <p:grpSp>
        <p:nvGrpSpPr>
          <p:cNvPr id="7" name="Group 6">
            <a:extLst>
              <a:ext uri="{FF2B5EF4-FFF2-40B4-BE49-F238E27FC236}">
                <a16:creationId xmlns:a16="http://schemas.microsoft.com/office/drawing/2014/main" id="{26017EA3-4159-4612-B757-14B063BEAB97}"/>
              </a:ext>
            </a:extLst>
          </p:cNvPr>
          <p:cNvGrpSpPr/>
          <p:nvPr/>
        </p:nvGrpSpPr>
        <p:grpSpPr>
          <a:xfrm>
            <a:off x="9686032" y="2448286"/>
            <a:ext cx="1905000" cy="2354661"/>
            <a:chOff x="9686032" y="2448286"/>
            <a:chExt cx="1905000" cy="2354661"/>
          </a:xfrm>
        </p:grpSpPr>
        <p:pic>
          <p:nvPicPr>
            <p:cNvPr id="22" name="Picture 6">
              <a:extLst>
                <a:ext uri="{FF2B5EF4-FFF2-40B4-BE49-F238E27FC236}">
                  <a16:creationId xmlns:a16="http://schemas.microsoft.com/office/drawing/2014/main" id="{13F9C715-4469-4EE4-8551-D52B5FDAB57A}"/>
                </a:ext>
              </a:extLst>
            </p:cNvPr>
            <p:cNvPicPr>
              <a:picLocks noChangeAspect="1" noChangeArrowheads="1"/>
            </p:cNvPicPr>
            <p:nvPr/>
          </p:nvPicPr>
          <p:blipFill>
            <a:blip r:embed="rId11">
              <a:biLevel thresh="75000"/>
              <a:extLst>
                <a:ext uri="{28A0092B-C50C-407E-A947-70E740481C1C}">
                  <a14:useLocalDpi xmlns:a14="http://schemas.microsoft.com/office/drawing/2010/main" val="0"/>
                </a:ext>
              </a:extLst>
            </a:blip>
            <a:srcRect/>
            <a:stretch>
              <a:fillRect/>
            </a:stretch>
          </p:blipFill>
          <p:spPr bwMode="auto">
            <a:xfrm>
              <a:off x="9686032" y="244828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CE49F4A-FA13-493C-A108-381459A4EF54}"/>
                </a:ext>
              </a:extLst>
            </p:cNvPr>
            <p:cNvSpPr txBox="1"/>
            <p:nvPr/>
          </p:nvSpPr>
          <p:spPr>
            <a:xfrm>
              <a:off x="10248042" y="4433615"/>
              <a:ext cx="780983" cy="369332"/>
            </a:xfrm>
            <a:prstGeom prst="rect">
              <a:avLst/>
            </a:prstGeom>
            <a:noFill/>
          </p:spPr>
          <p:txBody>
            <a:bodyPr wrap="none" rtlCol="0">
              <a:spAutoFit/>
            </a:bodyPr>
            <a:lstStyle/>
            <a:p>
              <a:pPr algn="ctr"/>
              <a:r>
                <a:rPr lang="en-GB" dirty="0"/>
                <a:t>Victim</a:t>
              </a:r>
            </a:p>
          </p:txBody>
        </p:sp>
      </p:grpSp>
      <p:sp>
        <p:nvSpPr>
          <p:cNvPr id="49" name="TextBox 48">
            <a:extLst>
              <a:ext uri="{FF2B5EF4-FFF2-40B4-BE49-F238E27FC236}">
                <a16:creationId xmlns:a16="http://schemas.microsoft.com/office/drawing/2014/main" id="{899B14D9-6DAC-49B8-A8F0-F7EBDF0A12A2}"/>
              </a:ext>
            </a:extLst>
          </p:cNvPr>
          <p:cNvSpPr txBox="1"/>
          <p:nvPr/>
        </p:nvSpPr>
        <p:spPr>
          <a:xfrm>
            <a:off x="9491223" y="3820279"/>
            <a:ext cx="2263574" cy="276999"/>
          </a:xfrm>
          <a:prstGeom prst="rect">
            <a:avLst/>
          </a:prstGeom>
          <a:noFill/>
        </p:spPr>
        <p:txBody>
          <a:bodyPr wrap="square">
            <a:spAutoFit/>
          </a:bodyPr>
          <a:lstStyle/>
          <a:p>
            <a:pPr algn="ctr"/>
            <a:r>
              <a:rPr lang="en-GB" sz="1200" dirty="0">
                <a:solidFill>
                  <a:srgbClr val="FF0000"/>
                </a:solidFill>
              </a:rPr>
              <a:t>Website Down</a:t>
            </a:r>
            <a:endParaRPr lang="en-GB" sz="1200" dirty="0"/>
          </a:p>
        </p:txBody>
      </p:sp>
    </p:spTree>
    <p:extLst>
      <p:ext uri="{BB962C8B-B14F-4D97-AF65-F5344CB8AC3E}">
        <p14:creationId xmlns:p14="http://schemas.microsoft.com/office/powerpoint/2010/main" val="26966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4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DE837B-EBA2-4500-869B-1970F2111DC6}"/>
              </a:ext>
            </a:extLst>
          </p:cNvPr>
          <p:cNvSpPr>
            <a:spLocks noGrp="1"/>
          </p:cNvSpPr>
          <p:nvPr>
            <p:ph type="body" sz="quarter" idx="10"/>
          </p:nvPr>
        </p:nvSpPr>
        <p:spPr/>
        <p:txBody>
          <a:bodyPr/>
          <a:lstStyle/>
          <a:p>
            <a:r>
              <a:rPr lang="en-US" dirty="0"/>
              <a:t>Type of DDoS Attack</a:t>
            </a:r>
            <a:endParaRPr lang="en-GB" dirty="0"/>
          </a:p>
        </p:txBody>
      </p:sp>
      <p:sp>
        <p:nvSpPr>
          <p:cNvPr id="3" name="Text Placeholder 2">
            <a:extLst>
              <a:ext uri="{FF2B5EF4-FFF2-40B4-BE49-F238E27FC236}">
                <a16:creationId xmlns:a16="http://schemas.microsoft.com/office/drawing/2014/main" id="{4A0D7BD1-9F5D-4C87-811A-BDC9A34742A7}"/>
              </a:ext>
            </a:extLst>
          </p:cNvPr>
          <p:cNvSpPr>
            <a:spLocks noGrp="1"/>
          </p:cNvSpPr>
          <p:nvPr>
            <p:ph type="body" sz="quarter" idx="11"/>
          </p:nvPr>
        </p:nvSpPr>
        <p:spPr/>
        <p:txBody>
          <a:bodyPr/>
          <a:lstStyle/>
          <a:p>
            <a:r>
              <a:rPr lang="en-US" dirty="0"/>
              <a:t>Volume Based Attacks</a:t>
            </a:r>
          </a:p>
          <a:p>
            <a:pPr lvl="1"/>
            <a:r>
              <a:rPr lang="en-US" dirty="0"/>
              <a:t>Includes UDP floods, ICMP floods, and other spoofed-packet floods. The attack’s goal is to saturate the bandwidth of the attacked site, and magnitude is measured in bits per second (Bps).</a:t>
            </a:r>
          </a:p>
          <a:p>
            <a:r>
              <a:rPr lang="en-US" dirty="0"/>
              <a:t>Protocol Attacks </a:t>
            </a:r>
          </a:p>
          <a:p>
            <a:pPr lvl="1"/>
            <a:r>
              <a:rPr lang="en-US" dirty="0"/>
              <a:t>Includes SYN floods, fragmented packet attacks, Ping of Death, Smurf DDoS and more. This type of attack consumes actual server resources, or those of intermediate communication equipment, such as firewalls and load balancers, and is measured in packets per second (</a:t>
            </a:r>
            <a:r>
              <a:rPr lang="en-US" dirty="0" err="1"/>
              <a:t>Pps</a:t>
            </a:r>
            <a:r>
              <a:rPr lang="en-US" dirty="0"/>
              <a:t>).</a:t>
            </a:r>
          </a:p>
          <a:p>
            <a:r>
              <a:rPr lang="en-US" dirty="0"/>
              <a:t>Application Layer Attacks </a:t>
            </a:r>
          </a:p>
          <a:p>
            <a:pPr lvl="1"/>
            <a:r>
              <a:rPr lang="en-US" dirty="0"/>
              <a:t>Includes low-and-slow attacks, GET/POST floods, attacks that target Apache, Windows or OpenBSD vulnerabilities and more. Comprised of seemingly legitimate and innocent requests, the goal of these attacks is to crash the web server, and the magnitude is measured in Requests per second (</a:t>
            </a:r>
            <a:r>
              <a:rPr lang="en-US" dirty="0" err="1"/>
              <a:t>Rps</a:t>
            </a:r>
            <a:r>
              <a:rPr lang="en-US" dirty="0"/>
              <a:t>).</a:t>
            </a:r>
            <a:endParaRPr lang="en-GB" dirty="0"/>
          </a:p>
        </p:txBody>
      </p:sp>
      <p:pic>
        <p:nvPicPr>
          <p:cNvPr id="4" name="Picture 3">
            <a:hlinkClick r:id="rId3"/>
            <a:extLst>
              <a:ext uri="{FF2B5EF4-FFF2-40B4-BE49-F238E27FC236}">
                <a16:creationId xmlns:a16="http://schemas.microsoft.com/office/drawing/2014/main" id="{445CBE5B-8822-4DF0-B6BF-6264EE2F3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3956" y="6160737"/>
            <a:ext cx="548688" cy="542591"/>
          </a:xfrm>
          <a:prstGeom prst="rect">
            <a:avLst/>
          </a:prstGeom>
        </p:spPr>
      </p:pic>
    </p:spTree>
    <p:extLst>
      <p:ext uri="{BB962C8B-B14F-4D97-AF65-F5344CB8AC3E}">
        <p14:creationId xmlns:p14="http://schemas.microsoft.com/office/powerpoint/2010/main" val="191600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A900B7-10F6-410C-8845-2D30CF622CDF}"/>
              </a:ext>
            </a:extLst>
          </p:cNvPr>
          <p:cNvSpPr>
            <a:spLocks noGrp="1"/>
          </p:cNvSpPr>
          <p:nvPr>
            <p:ph type="body" sz="quarter" idx="10"/>
          </p:nvPr>
        </p:nvSpPr>
        <p:spPr/>
        <p:txBody>
          <a:bodyPr/>
          <a:lstStyle/>
          <a:p>
            <a:r>
              <a:rPr lang="en-US" dirty="0"/>
              <a:t>Attack vectors</a:t>
            </a:r>
            <a:endParaRPr lang="en-GB" dirty="0"/>
          </a:p>
        </p:txBody>
      </p:sp>
      <p:grpSp>
        <p:nvGrpSpPr>
          <p:cNvPr id="33" name="Group 32">
            <a:extLst>
              <a:ext uri="{FF2B5EF4-FFF2-40B4-BE49-F238E27FC236}">
                <a16:creationId xmlns:a16="http://schemas.microsoft.com/office/drawing/2014/main" id="{2829B2B6-7779-4289-954D-D7D3E46803B9}"/>
              </a:ext>
            </a:extLst>
          </p:cNvPr>
          <p:cNvGrpSpPr/>
          <p:nvPr/>
        </p:nvGrpSpPr>
        <p:grpSpPr>
          <a:xfrm>
            <a:off x="2525152" y="1096187"/>
            <a:ext cx="7141696" cy="4914143"/>
            <a:chOff x="2457984" y="1096187"/>
            <a:chExt cx="7141696" cy="4914143"/>
          </a:xfrm>
        </p:grpSpPr>
        <p:sp>
          <p:nvSpPr>
            <p:cNvPr id="4" name="Rectangle: Rounded Corners 3">
              <a:extLst>
                <a:ext uri="{FF2B5EF4-FFF2-40B4-BE49-F238E27FC236}">
                  <a16:creationId xmlns:a16="http://schemas.microsoft.com/office/drawing/2014/main" id="{4DEC2876-2A25-4A6A-A328-CD246D79C8B4}"/>
                </a:ext>
              </a:extLst>
            </p:cNvPr>
            <p:cNvSpPr/>
            <p:nvPr/>
          </p:nvSpPr>
          <p:spPr>
            <a:xfrm>
              <a:off x="4147082" y="1096187"/>
              <a:ext cx="5452598" cy="622300"/>
            </a:xfrm>
            <a:prstGeom prst="roundRect">
              <a:avLst/>
            </a:prstGeom>
          </p:spPr>
          <p:style>
            <a:lnRef idx="1">
              <a:schemeClr val="accent6"/>
            </a:lnRef>
            <a:fillRef idx="2">
              <a:schemeClr val="accent6"/>
            </a:fillRef>
            <a:effectRef idx="1">
              <a:schemeClr val="accent6"/>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b="0" i="0" dirty="0">
                  <a:solidFill>
                    <a:srgbClr val="16191F"/>
                  </a:solidFill>
                  <a:effectLst/>
                  <a:latin typeface="Amazon Ember" panose="020B0603020204020204"/>
                </a:rPr>
                <a:t>HTTP floods, DNS query floods</a:t>
              </a:r>
              <a:endParaRPr lang="en-GB" dirty="0"/>
            </a:p>
          </p:txBody>
        </p:sp>
        <p:sp>
          <p:nvSpPr>
            <p:cNvPr id="5" name="Rectangle: Rounded Corners 4">
              <a:extLst>
                <a:ext uri="{FF2B5EF4-FFF2-40B4-BE49-F238E27FC236}">
                  <a16:creationId xmlns:a16="http://schemas.microsoft.com/office/drawing/2014/main" id="{9AA4CC93-066F-40C7-8BBF-D36FD0629EC2}"/>
                </a:ext>
              </a:extLst>
            </p:cNvPr>
            <p:cNvSpPr/>
            <p:nvPr/>
          </p:nvSpPr>
          <p:spPr>
            <a:xfrm>
              <a:off x="4147082" y="1811494"/>
              <a:ext cx="5452598" cy="622300"/>
            </a:xfrm>
            <a:prstGeom prst="roundRect">
              <a:avLst/>
            </a:prstGeom>
          </p:spPr>
          <p:style>
            <a:lnRef idx="1">
              <a:schemeClr val="accent5"/>
            </a:lnRef>
            <a:fillRef idx="2">
              <a:schemeClr val="accent5"/>
            </a:fillRef>
            <a:effectRef idx="1">
              <a:schemeClr val="accent5"/>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Transport Layer Security (TLS) abuse</a:t>
              </a:r>
            </a:p>
          </p:txBody>
        </p:sp>
        <p:sp>
          <p:nvSpPr>
            <p:cNvPr id="6" name="Rectangle: Rounded Corners 5">
              <a:extLst>
                <a:ext uri="{FF2B5EF4-FFF2-40B4-BE49-F238E27FC236}">
                  <a16:creationId xmlns:a16="http://schemas.microsoft.com/office/drawing/2014/main" id="{5E94B7FC-738C-4DDB-8229-6F3DBD6215FE}"/>
                </a:ext>
              </a:extLst>
            </p:cNvPr>
            <p:cNvSpPr/>
            <p:nvPr/>
          </p:nvSpPr>
          <p:spPr>
            <a:xfrm>
              <a:off x="4147082" y="2526801"/>
              <a:ext cx="5452598" cy="622300"/>
            </a:xfrm>
            <a:prstGeom prst="roundRect">
              <a:avLst/>
            </a:prstGeom>
          </p:spPr>
          <p:style>
            <a:lnRef idx="1">
              <a:schemeClr val="accent4"/>
            </a:lnRef>
            <a:fillRef idx="2">
              <a:schemeClr val="accent4"/>
            </a:fillRef>
            <a:effectRef idx="1">
              <a:schemeClr val="accent4"/>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N/A</a:t>
              </a:r>
              <a:endParaRPr lang="en-GB" dirty="0"/>
            </a:p>
          </p:txBody>
        </p:sp>
        <p:sp>
          <p:nvSpPr>
            <p:cNvPr id="7" name="Rectangle: Rounded Corners 6">
              <a:extLst>
                <a:ext uri="{FF2B5EF4-FFF2-40B4-BE49-F238E27FC236}">
                  <a16:creationId xmlns:a16="http://schemas.microsoft.com/office/drawing/2014/main" id="{8B7B5E3F-754E-45E9-956B-8124426BE2FF}"/>
                </a:ext>
              </a:extLst>
            </p:cNvPr>
            <p:cNvSpPr/>
            <p:nvPr/>
          </p:nvSpPr>
          <p:spPr>
            <a:xfrm>
              <a:off x="4147082" y="3242108"/>
              <a:ext cx="5452598" cy="622300"/>
            </a:xfrm>
            <a:prstGeom prst="roundRect">
              <a:avLst/>
            </a:prstGeom>
          </p:spPr>
          <p:style>
            <a:lnRef idx="1">
              <a:schemeClr val="accent3"/>
            </a:lnRef>
            <a:fillRef idx="2">
              <a:schemeClr val="accent3"/>
            </a:fillRef>
            <a:effectRef idx="1">
              <a:schemeClr val="accent3"/>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Synchronize (SYN) floods</a:t>
              </a:r>
              <a:endParaRPr lang="en-GB" dirty="0"/>
            </a:p>
          </p:txBody>
        </p:sp>
        <p:sp>
          <p:nvSpPr>
            <p:cNvPr id="8" name="Rectangle: Rounded Corners 7">
              <a:extLst>
                <a:ext uri="{FF2B5EF4-FFF2-40B4-BE49-F238E27FC236}">
                  <a16:creationId xmlns:a16="http://schemas.microsoft.com/office/drawing/2014/main" id="{1C0BC7C1-02F9-4E6A-9AD3-07CB81F8781E}"/>
                </a:ext>
              </a:extLst>
            </p:cNvPr>
            <p:cNvSpPr/>
            <p:nvPr/>
          </p:nvSpPr>
          <p:spPr>
            <a:xfrm>
              <a:off x="4147082" y="3957415"/>
              <a:ext cx="5452598" cy="622300"/>
            </a:xfrm>
            <a:prstGeom prst="roundRect">
              <a:avLst/>
            </a:prstGeom>
          </p:spPr>
          <p:style>
            <a:lnRef idx="1">
              <a:schemeClr val="accent2"/>
            </a:lnRef>
            <a:fillRef idx="2">
              <a:schemeClr val="accent2"/>
            </a:fillRef>
            <a:effectRef idx="1">
              <a:schemeClr val="accent2"/>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User Datagram Protocol (UDP) reflection attacks</a:t>
              </a:r>
              <a:endParaRPr lang="en-GB" dirty="0"/>
            </a:p>
          </p:txBody>
        </p:sp>
        <p:sp>
          <p:nvSpPr>
            <p:cNvPr id="9" name="Rectangle: Rounded Corners 8">
              <a:extLst>
                <a:ext uri="{FF2B5EF4-FFF2-40B4-BE49-F238E27FC236}">
                  <a16:creationId xmlns:a16="http://schemas.microsoft.com/office/drawing/2014/main" id="{95443140-3495-444C-95C3-1869E456DCC6}"/>
                </a:ext>
              </a:extLst>
            </p:cNvPr>
            <p:cNvSpPr/>
            <p:nvPr/>
          </p:nvSpPr>
          <p:spPr>
            <a:xfrm>
              <a:off x="4147082" y="4672722"/>
              <a:ext cx="5452598" cy="622300"/>
            </a:xfrm>
            <a:prstGeom prst="roundRect">
              <a:avLst/>
            </a:prstGeom>
          </p:spPr>
          <p:style>
            <a:lnRef idx="1">
              <a:schemeClr val="accent1"/>
            </a:lnRef>
            <a:fillRef idx="2">
              <a:schemeClr val="accent1"/>
            </a:fillRef>
            <a:effectRef idx="1">
              <a:schemeClr val="accent1"/>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a:solidFill>
                    <a:srgbClr val="16191F"/>
                  </a:solidFill>
                  <a:effectLst/>
                  <a:latin typeface="Amazon Ember" panose="020B0603020204020204"/>
                </a:rPr>
                <a:t>N/A</a:t>
              </a:r>
              <a:endParaRPr lang="en-GB" dirty="0"/>
            </a:p>
          </p:txBody>
        </p:sp>
        <p:sp>
          <p:nvSpPr>
            <p:cNvPr id="10" name="Rectangle: Rounded Corners 9">
              <a:extLst>
                <a:ext uri="{FF2B5EF4-FFF2-40B4-BE49-F238E27FC236}">
                  <a16:creationId xmlns:a16="http://schemas.microsoft.com/office/drawing/2014/main" id="{9D13DCF2-ED14-48EB-B3C5-5643ADFC0B4B}"/>
                </a:ext>
              </a:extLst>
            </p:cNvPr>
            <p:cNvSpPr/>
            <p:nvPr/>
          </p:nvSpPr>
          <p:spPr>
            <a:xfrm>
              <a:off x="4147082" y="5388030"/>
              <a:ext cx="5452598" cy="622300"/>
            </a:xfrm>
            <a:prstGeom prst="roundRect">
              <a:avLst/>
            </a:prstGeom>
          </p:spPr>
          <p:style>
            <a:lnRef idx="1">
              <a:schemeClr val="dk1"/>
            </a:lnRef>
            <a:fillRef idx="2">
              <a:schemeClr val="dk1"/>
            </a:fillRef>
            <a:effectRef idx="1">
              <a:schemeClr val="dk1"/>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N/A</a:t>
              </a:r>
              <a:endParaRPr lang="en-GB" dirty="0"/>
            </a:p>
          </p:txBody>
        </p:sp>
        <p:sp>
          <p:nvSpPr>
            <p:cNvPr id="11" name="Rectangle: Rounded Corners 10">
              <a:extLst>
                <a:ext uri="{FF2B5EF4-FFF2-40B4-BE49-F238E27FC236}">
                  <a16:creationId xmlns:a16="http://schemas.microsoft.com/office/drawing/2014/main" id="{4AE0CDC2-2D99-42B7-8DBC-6D7535EF4CAF}"/>
                </a:ext>
              </a:extLst>
            </p:cNvPr>
            <p:cNvSpPr/>
            <p:nvPr/>
          </p:nvSpPr>
          <p:spPr>
            <a:xfrm>
              <a:off x="2457984" y="1096187"/>
              <a:ext cx="1603374" cy="6223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Application</a:t>
              </a:r>
            </a:p>
          </p:txBody>
        </p:sp>
        <p:sp>
          <p:nvSpPr>
            <p:cNvPr id="12" name="Rectangle: Rounded Corners 11">
              <a:extLst>
                <a:ext uri="{FF2B5EF4-FFF2-40B4-BE49-F238E27FC236}">
                  <a16:creationId xmlns:a16="http://schemas.microsoft.com/office/drawing/2014/main" id="{6642A475-D8A2-46A3-A5AE-3BC9E3E97F80}"/>
                </a:ext>
              </a:extLst>
            </p:cNvPr>
            <p:cNvSpPr/>
            <p:nvPr/>
          </p:nvSpPr>
          <p:spPr>
            <a:xfrm>
              <a:off x="2457984" y="1811494"/>
              <a:ext cx="1603374" cy="6223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Presentation</a:t>
              </a:r>
            </a:p>
          </p:txBody>
        </p:sp>
        <p:sp>
          <p:nvSpPr>
            <p:cNvPr id="13" name="Rectangle: Rounded Corners 12">
              <a:extLst>
                <a:ext uri="{FF2B5EF4-FFF2-40B4-BE49-F238E27FC236}">
                  <a16:creationId xmlns:a16="http://schemas.microsoft.com/office/drawing/2014/main" id="{2DDC3DEC-4F8C-4EB2-A12D-D44DE75269A6}"/>
                </a:ext>
              </a:extLst>
            </p:cNvPr>
            <p:cNvSpPr/>
            <p:nvPr/>
          </p:nvSpPr>
          <p:spPr>
            <a:xfrm>
              <a:off x="2457984" y="2526801"/>
              <a:ext cx="1603374" cy="6223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Session</a:t>
              </a:r>
            </a:p>
          </p:txBody>
        </p:sp>
        <p:sp>
          <p:nvSpPr>
            <p:cNvPr id="14" name="Rectangle: Rounded Corners 13">
              <a:extLst>
                <a:ext uri="{FF2B5EF4-FFF2-40B4-BE49-F238E27FC236}">
                  <a16:creationId xmlns:a16="http://schemas.microsoft.com/office/drawing/2014/main" id="{09D5EE30-0D3A-42B2-83AD-E84479729534}"/>
                </a:ext>
              </a:extLst>
            </p:cNvPr>
            <p:cNvSpPr/>
            <p:nvPr/>
          </p:nvSpPr>
          <p:spPr>
            <a:xfrm>
              <a:off x="2457984" y="3242108"/>
              <a:ext cx="1603374" cy="6223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Transport</a:t>
              </a:r>
            </a:p>
          </p:txBody>
        </p:sp>
        <p:sp>
          <p:nvSpPr>
            <p:cNvPr id="15" name="Rectangle: Rounded Corners 14">
              <a:extLst>
                <a:ext uri="{FF2B5EF4-FFF2-40B4-BE49-F238E27FC236}">
                  <a16:creationId xmlns:a16="http://schemas.microsoft.com/office/drawing/2014/main" id="{30D048B5-A165-4D56-B869-5F04B5DDE17B}"/>
                </a:ext>
              </a:extLst>
            </p:cNvPr>
            <p:cNvSpPr/>
            <p:nvPr/>
          </p:nvSpPr>
          <p:spPr>
            <a:xfrm>
              <a:off x="2457984" y="3957415"/>
              <a:ext cx="1603374" cy="6223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Network</a:t>
              </a:r>
            </a:p>
          </p:txBody>
        </p:sp>
        <p:sp>
          <p:nvSpPr>
            <p:cNvPr id="16" name="Rectangle: Rounded Corners 15">
              <a:extLst>
                <a:ext uri="{FF2B5EF4-FFF2-40B4-BE49-F238E27FC236}">
                  <a16:creationId xmlns:a16="http://schemas.microsoft.com/office/drawing/2014/main" id="{C8614A8F-8786-4138-BEE0-F82E1EA7D0E5}"/>
                </a:ext>
              </a:extLst>
            </p:cNvPr>
            <p:cNvSpPr/>
            <p:nvPr/>
          </p:nvSpPr>
          <p:spPr>
            <a:xfrm>
              <a:off x="2457984" y="4672722"/>
              <a:ext cx="1603374" cy="622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Data Link</a:t>
              </a:r>
            </a:p>
          </p:txBody>
        </p:sp>
        <p:sp>
          <p:nvSpPr>
            <p:cNvPr id="17" name="Rectangle: Rounded Corners 16">
              <a:extLst>
                <a:ext uri="{FF2B5EF4-FFF2-40B4-BE49-F238E27FC236}">
                  <a16:creationId xmlns:a16="http://schemas.microsoft.com/office/drawing/2014/main" id="{E3281EDF-6E31-43A2-818E-83ECEB6CB1F9}"/>
                </a:ext>
              </a:extLst>
            </p:cNvPr>
            <p:cNvSpPr/>
            <p:nvPr/>
          </p:nvSpPr>
          <p:spPr>
            <a:xfrm>
              <a:off x="2457984" y="5388030"/>
              <a:ext cx="1603374" cy="6223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Physical</a:t>
              </a:r>
            </a:p>
          </p:txBody>
        </p:sp>
        <p:sp>
          <p:nvSpPr>
            <p:cNvPr id="18" name="Rectangle: Rounded Corners 17">
              <a:extLst>
                <a:ext uri="{FF2B5EF4-FFF2-40B4-BE49-F238E27FC236}">
                  <a16:creationId xmlns:a16="http://schemas.microsoft.com/office/drawing/2014/main" id="{075A3717-1569-4323-BBAB-C760E4E063BA}"/>
                </a:ext>
              </a:extLst>
            </p:cNvPr>
            <p:cNvSpPr/>
            <p:nvPr/>
          </p:nvSpPr>
          <p:spPr>
            <a:xfrm>
              <a:off x="3964520" y="1235450"/>
              <a:ext cx="279400" cy="335647"/>
            </a:xfrm>
            <a:prstGeom prst="roundRect">
              <a:avLst>
                <a:gd name="adj" fmla="val 35417"/>
              </a:avLst>
            </a:prstGeom>
            <a:ln w="28575">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7</a:t>
              </a:r>
            </a:p>
          </p:txBody>
        </p:sp>
        <p:sp>
          <p:nvSpPr>
            <p:cNvPr id="19" name="Rectangle: Rounded Corners 18">
              <a:extLst>
                <a:ext uri="{FF2B5EF4-FFF2-40B4-BE49-F238E27FC236}">
                  <a16:creationId xmlns:a16="http://schemas.microsoft.com/office/drawing/2014/main" id="{D64FF0DF-0FEE-41C2-9DE6-AC52E5528738}"/>
                </a:ext>
              </a:extLst>
            </p:cNvPr>
            <p:cNvSpPr/>
            <p:nvPr/>
          </p:nvSpPr>
          <p:spPr>
            <a:xfrm>
              <a:off x="3964520" y="1951434"/>
              <a:ext cx="279400" cy="335647"/>
            </a:xfrm>
            <a:prstGeom prst="roundRect">
              <a:avLst>
                <a:gd name="adj" fmla="val 35417"/>
              </a:avLst>
            </a:prstGeom>
            <a:ln w="28575">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6</a:t>
              </a:r>
            </a:p>
          </p:txBody>
        </p:sp>
        <p:sp>
          <p:nvSpPr>
            <p:cNvPr id="20" name="Rectangle: Rounded Corners 19">
              <a:extLst>
                <a:ext uri="{FF2B5EF4-FFF2-40B4-BE49-F238E27FC236}">
                  <a16:creationId xmlns:a16="http://schemas.microsoft.com/office/drawing/2014/main" id="{D223C2A7-7297-4FCD-8EC8-E778FD0AAD16}"/>
                </a:ext>
              </a:extLst>
            </p:cNvPr>
            <p:cNvSpPr/>
            <p:nvPr/>
          </p:nvSpPr>
          <p:spPr>
            <a:xfrm>
              <a:off x="3964520" y="2667418"/>
              <a:ext cx="279400" cy="335647"/>
            </a:xfrm>
            <a:prstGeom prst="roundRect">
              <a:avLst>
                <a:gd name="adj" fmla="val 35417"/>
              </a:avLst>
            </a:prstGeom>
            <a:ln w="28575">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5</a:t>
              </a:r>
            </a:p>
          </p:txBody>
        </p:sp>
        <p:sp>
          <p:nvSpPr>
            <p:cNvPr id="21" name="Rectangle: Rounded Corners 20">
              <a:extLst>
                <a:ext uri="{FF2B5EF4-FFF2-40B4-BE49-F238E27FC236}">
                  <a16:creationId xmlns:a16="http://schemas.microsoft.com/office/drawing/2014/main" id="{1ECB51F1-8552-43B1-9F40-BE003320BC97}"/>
                </a:ext>
              </a:extLst>
            </p:cNvPr>
            <p:cNvSpPr/>
            <p:nvPr/>
          </p:nvSpPr>
          <p:spPr>
            <a:xfrm>
              <a:off x="3964520" y="3383402"/>
              <a:ext cx="279400" cy="335647"/>
            </a:xfrm>
            <a:prstGeom prst="roundRect">
              <a:avLst>
                <a:gd name="adj" fmla="val 35417"/>
              </a:avLst>
            </a:prstGeom>
            <a:ln w="28575">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4</a:t>
              </a:r>
            </a:p>
          </p:txBody>
        </p:sp>
        <p:sp>
          <p:nvSpPr>
            <p:cNvPr id="22" name="Rectangle: Rounded Corners 21">
              <a:extLst>
                <a:ext uri="{FF2B5EF4-FFF2-40B4-BE49-F238E27FC236}">
                  <a16:creationId xmlns:a16="http://schemas.microsoft.com/office/drawing/2014/main" id="{C7F3C427-EF6F-4245-8F1D-55483F31F059}"/>
                </a:ext>
              </a:extLst>
            </p:cNvPr>
            <p:cNvSpPr/>
            <p:nvPr/>
          </p:nvSpPr>
          <p:spPr>
            <a:xfrm>
              <a:off x="3964520" y="4099386"/>
              <a:ext cx="279400" cy="335647"/>
            </a:xfrm>
            <a:prstGeom prst="roundRect">
              <a:avLst>
                <a:gd name="adj" fmla="val 35417"/>
              </a:avLst>
            </a:prstGeom>
            <a:ln w="28575">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3</a:t>
              </a:r>
            </a:p>
          </p:txBody>
        </p:sp>
        <p:sp>
          <p:nvSpPr>
            <p:cNvPr id="23" name="Rectangle: Rounded Corners 22">
              <a:extLst>
                <a:ext uri="{FF2B5EF4-FFF2-40B4-BE49-F238E27FC236}">
                  <a16:creationId xmlns:a16="http://schemas.microsoft.com/office/drawing/2014/main" id="{B4CF5A3A-BD1F-4030-922B-C549D3EF848C}"/>
                </a:ext>
              </a:extLst>
            </p:cNvPr>
            <p:cNvSpPr/>
            <p:nvPr/>
          </p:nvSpPr>
          <p:spPr>
            <a:xfrm>
              <a:off x="3964520" y="4815370"/>
              <a:ext cx="279400" cy="335647"/>
            </a:xfrm>
            <a:prstGeom prst="roundRect">
              <a:avLst>
                <a:gd name="adj" fmla="val 35417"/>
              </a:avLst>
            </a:prstGeom>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2</a:t>
              </a:r>
            </a:p>
          </p:txBody>
        </p:sp>
        <p:sp>
          <p:nvSpPr>
            <p:cNvPr id="24" name="Rectangle: Rounded Corners 23">
              <a:extLst>
                <a:ext uri="{FF2B5EF4-FFF2-40B4-BE49-F238E27FC236}">
                  <a16:creationId xmlns:a16="http://schemas.microsoft.com/office/drawing/2014/main" id="{E15FDA10-6587-4F85-A202-1B9614016DEB}"/>
                </a:ext>
              </a:extLst>
            </p:cNvPr>
            <p:cNvSpPr/>
            <p:nvPr/>
          </p:nvSpPr>
          <p:spPr>
            <a:xfrm>
              <a:off x="3964520" y="5531356"/>
              <a:ext cx="279400" cy="335647"/>
            </a:xfrm>
            <a:prstGeom prst="roundRect">
              <a:avLst>
                <a:gd name="adj" fmla="val 35417"/>
              </a:avLst>
            </a:prstGeom>
            <a:ln w="28575">
              <a:solidFill>
                <a:schemeClr val="bg1"/>
              </a:solidFill>
            </a:ln>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1</a:t>
              </a:r>
            </a:p>
          </p:txBody>
        </p:sp>
      </p:grpSp>
    </p:spTree>
    <p:extLst>
      <p:ext uri="{BB962C8B-B14F-4D97-AF65-F5344CB8AC3E}">
        <p14:creationId xmlns:p14="http://schemas.microsoft.com/office/powerpoint/2010/main" val="16303427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353289"/>
            <a:ext cx="5649982" cy="917900"/>
          </a:xfrm>
        </p:spPr>
        <p:txBody>
          <a:bodyPr/>
          <a:lstStyle/>
          <a:p>
            <a:r>
              <a:rPr lang="en-GB" dirty="0"/>
              <a:t>AWS Web Application Firewall (AWS WAF)</a:t>
            </a:r>
          </a:p>
        </p:txBody>
      </p:sp>
      <p:grpSp>
        <p:nvGrpSpPr>
          <p:cNvPr id="2" name="Group 1">
            <a:extLst>
              <a:ext uri="{FF2B5EF4-FFF2-40B4-BE49-F238E27FC236}">
                <a16:creationId xmlns:a16="http://schemas.microsoft.com/office/drawing/2014/main" id="{B021F357-99BF-450C-85DE-4D4FA8A1AEBE}"/>
              </a:ext>
            </a:extLst>
          </p:cNvPr>
          <p:cNvGrpSpPr/>
          <p:nvPr/>
        </p:nvGrpSpPr>
        <p:grpSpPr>
          <a:xfrm>
            <a:off x="7966457" y="745008"/>
            <a:ext cx="2179825" cy="2179825"/>
            <a:chOff x="8710424" y="745008"/>
            <a:chExt cx="2179825" cy="2179825"/>
          </a:xfrm>
        </p:grpSpPr>
        <p:sp>
          <p:nvSpPr>
            <p:cNvPr id="3" name="Rectangle 2">
              <a:extLst>
                <a:ext uri="{FF2B5EF4-FFF2-40B4-BE49-F238E27FC236}">
                  <a16:creationId xmlns:a16="http://schemas.microsoft.com/office/drawing/2014/main" id="{050C6081-511D-45FA-9293-440E620E8190}"/>
                </a:ext>
              </a:extLst>
            </p:cNvPr>
            <p:cNvSpPr/>
            <p:nvPr/>
          </p:nvSpPr>
          <p:spPr>
            <a:xfrm>
              <a:off x="8710424"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8">
              <a:extLst>
                <a:ext uri="{FF2B5EF4-FFF2-40B4-BE49-F238E27FC236}">
                  <a16:creationId xmlns:a16="http://schemas.microsoft.com/office/drawing/2014/main" id="{E7D8CF60-FF07-4DEF-979C-F1A5192740A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710424" y="745008"/>
              <a:ext cx="2179825" cy="21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886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723F83-3F5F-4276-92DB-B7F84C5FFBB7}"/>
              </a:ext>
            </a:extLst>
          </p:cNvPr>
          <p:cNvSpPr>
            <a:spLocks noGrp="1"/>
          </p:cNvSpPr>
          <p:nvPr>
            <p:ph type="body" sz="quarter" idx="10"/>
          </p:nvPr>
        </p:nvSpPr>
        <p:spPr/>
        <p:txBody>
          <a:bodyPr/>
          <a:lstStyle/>
          <a:p>
            <a:r>
              <a:rPr lang="en-GB" dirty="0"/>
              <a:t>Why multiple accounts?</a:t>
            </a:r>
          </a:p>
        </p:txBody>
      </p:sp>
      <p:grpSp>
        <p:nvGrpSpPr>
          <p:cNvPr id="3" name="Group 2">
            <a:extLst>
              <a:ext uri="{FF2B5EF4-FFF2-40B4-BE49-F238E27FC236}">
                <a16:creationId xmlns:a16="http://schemas.microsoft.com/office/drawing/2014/main" id="{C9A1AC15-354E-4D1F-B2B5-9CDE4CA1286E}"/>
              </a:ext>
            </a:extLst>
          </p:cNvPr>
          <p:cNvGrpSpPr/>
          <p:nvPr/>
        </p:nvGrpSpPr>
        <p:grpSpPr>
          <a:xfrm>
            <a:off x="376083" y="833847"/>
            <a:ext cx="2420787" cy="2742288"/>
            <a:chOff x="376083" y="833847"/>
            <a:chExt cx="2420787" cy="2742288"/>
          </a:xfrm>
        </p:grpSpPr>
        <p:sp>
          <p:nvSpPr>
            <p:cNvPr id="48" name="TextBox 16">
              <a:extLst>
                <a:ext uri="{FF2B5EF4-FFF2-40B4-BE49-F238E27FC236}">
                  <a16:creationId xmlns:a16="http://schemas.microsoft.com/office/drawing/2014/main" id="{DBB9C2D2-9A87-419A-8252-EB49F84ACC2B}"/>
                </a:ext>
              </a:extLst>
            </p:cNvPr>
            <p:cNvSpPr txBox="1"/>
            <p:nvPr/>
          </p:nvSpPr>
          <p:spPr>
            <a:xfrm>
              <a:off x="473297" y="3206803"/>
              <a:ext cx="2226358"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Governance</a:t>
              </a:r>
            </a:p>
          </p:txBody>
        </p:sp>
        <p:sp>
          <p:nvSpPr>
            <p:cNvPr id="51" name="Freeform: Shape 50">
              <a:extLst>
                <a:ext uri="{FF2B5EF4-FFF2-40B4-BE49-F238E27FC236}">
                  <a16:creationId xmlns:a16="http://schemas.microsoft.com/office/drawing/2014/main" id="{FB0AED20-A145-43C0-AD25-64B1D9E7A486}"/>
                </a:ext>
              </a:extLst>
            </p:cNvPr>
            <p:cNvSpPr/>
            <p:nvPr/>
          </p:nvSpPr>
          <p:spPr>
            <a:xfrm>
              <a:off x="376083" y="833847"/>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30" name="Picture 6" descr="Update to Legal Notices - Americana Music Show">
              <a:extLst>
                <a:ext uri="{FF2B5EF4-FFF2-40B4-BE49-F238E27FC236}">
                  <a16:creationId xmlns:a16="http://schemas.microsoft.com/office/drawing/2014/main" id="{855AA392-7A31-436C-9746-1CD4171A0F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75" r="16075"/>
            <a:stretch/>
          </p:blipFill>
          <p:spPr bwMode="auto">
            <a:xfrm>
              <a:off x="822930" y="1199859"/>
              <a:ext cx="1527092" cy="1474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FBC2540B-3E7E-4B3F-8CF8-B9E49BBAFC95}"/>
              </a:ext>
            </a:extLst>
          </p:cNvPr>
          <p:cNvGrpSpPr/>
          <p:nvPr/>
        </p:nvGrpSpPr>
        <p:grpSpPr>
          <a:xfrm>
            <a:off x="6421073" y="833847"/>
            <a:ext cx="2420787" cy="2749818"/>
            <a:chOff x="6421073" y="833847"/>
            <a:chExt cx="2420787" cy="2749818"/>
          </a:xfrm>
        </p:grpSpPr>
        <p:pic>
          <p:nvPicPr>
            <p:cNvPr id="2072" name="Picture 24" descr="Hacker Free Icon of Kameleon Green Round">
              <a:extLst>
                <a:ext uri="{FF2B5EF4-FFF2-40B4-BE49-F238E27FC236}">
                  <a16:creationId xmlns:a16="http://schemas.microsoft.com/office/drawing/2014/main" id="{793FA572-632B-4A68-86C4-D095ED6BD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364" y="1257472"/>
              <a:ext cx="1514204" cy="151420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19">
              <a:extLst>
                <a:ext uri="{FF2B5EF4-FFF2-40B4-BE49-F238E27FC236}">
                  <a16:creationId xmlns:a16="http://schemas.microsoft.com/office/drawing/2014/main" id="{0A87F1E0-EFDC-457B-9E51-3CF4B6A5D86B}"/>
                </a:ext>
              </a:extLst>
            </p:cNvPr>
            <p:cNvSpPr txBox="1"/>
            <p:nvPr/>
          </p:nvSpPr>
          <p:spPr>
            <a:xfrm>
              <a:off x="6485037" y="3214333"/>
              <a:ext cx="2292858"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Blast Radius</a:t>
              </a:r>
            </a:p>
          </p:txBody>
        </p:sp>
        <p:sp>
          <p:nvSpPr>
            <p:cNvPr id="24" name="Freeform: Shape 23">
              <a:extLst>
                <a:ext uri="{FF2B5EF4-FFF2-40B4-BE49-F238E27FC236}">
                  <a16:creationId xmlns:a16="http://schemas.microsoft.com/office/drawing/2014/main" id="{91F0BD45-8103-4DBA-838F-8F2697B435C7}"/>
                </a:ext>
              </a:extLst>
            </p:cNvPr>
            <p:cNvSpPr/>
            <p:nvPr/>
          </p:nvSpPr>
          <p:spPr>
            <a:xfrm>
              <a:off x="6421073" y="833847"/>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0" name="Picture 69">
              <a:extLst>
                <a:ext uri="{FF2B5EF4-FFF2-40B4-BE49-F238E27FC236}">
                  <a16:creationId xmlns:a16="http://schemas.microsoft.com/office/drawing/2014/main" id="{155E1099-F7B2-4F91-80B7-806F99A86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101" y="1257472"/>
              <a:ext cx="543107" cy="543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6108A2DC-D8BB-4BC1-8874-DBE65F2CBA5C}"/>
              </a:ext>
            </a:extLst>
          </p:cNvPr>
          <p:cNvGrpSpPr/>
          <p:nvPr/>
        </p:nvGrpSpPr>
        <p:grpSpPr>
          <a:xfrm>
            <a:off x="1863110" y="3782900"/>
            <a:ext cx="2420788" cy="2742288"/>
            <a:chOff x="1863110" y="3782900"/>
            <a:chExt cx="2420788" cy="2742288"/>
          </a:xfrm>
        </p:grpSpPr>
        <p:pic>
          <p:nvPicPr>
            <p:cNvPr id="1080" name="Picture 56" descr="should you become an implementation partner? - Group Integrity">
              <a:extLst>
                <a:ext uri="{FF2B5EF4-FFF2-40B4-BE49-F238E27FC236}">
                  <a16:creationId xmlns:a16="http://schemas.microsoft.com/office/drawing/2014/main" id="{5132DA48-59BD-4E7F-84BD-3DE4143A4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281" y="4237862"/>
              <a:ext cx="1451529" cy="145152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16">
              <a:extLst>
                <a:ext uri="{FF2B5EF4-FFF2-40B4-BE49-F238E27FC236}">
                  <a16:creationId xmlns:a16="http://schemas.microsoft.com/office/drawing/2014/main" id="{B58C31BD-B450-4CCA-B34C-516BDBCDF9AF}"/>
                </a:ext>
              </a:extLst>
            </p:cNvPr>
            <p:cNvSpPr txBox="1"/>
            <p:nvPr/>
          </p:nvSpPr>
          <p:spPr>
            <a:xfrm>
              <a:off x="1863110" y="6155856"/>
              <a:ext cx="2420788"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Operational Boundary</a:t>
              </a:r>
            </a:p>
          </p:txBody>
        </p:sp>
        <p:sp>
          <p:nvSpPr>
            <p:cNvPr id="41" name="Freeform: Shape 40">
              <a:extLst>
                <a:ext uri="{FF2B5EF4-FFF2-40B4-BE49-F238E27FC236}">
                  <a16:creationId xmlns:a16="http://schemas.microsoft.com/office/drawing/2014/main" id="{6DFC5014-4DD9-4A70-B85B-489F0B7EE8C5}"/>
                </a:ext>
              </a:extLst>
            </p:cNvPr>
            <p:cNvSpPr/>
            <p:nvPr/>
          </p:nvSpPr>
          <p:spPr>
            <a:xfrm>
              <a:off x="1863111" y="3782900"/>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C4F1F6BD-F44A-4824-85EF-F9F548FB13A0}"/>
              </a:ext>
            </a:extLst>
          </p:cNvPr>
          <p:cNvGrpSpPr/>
          <p:nvPr/>
        </p:nvGrpSpPr>
        <p:grpSpPr>
          <a:xfrm>
            <a:off x="4885606" y="3782900"/>
            <a:ext cx="2420787" cy="2750205"/>
            <a:chOff x="4885606" y="3782900"/>
            <a:chExt cx="2420787" cy="2750205"/>
          </a:xfrm>
        </p:grpSpPr>
        <p:sp>
          <p:nvSpPr>
            <p:cNvPr id="32" name="TextBox 18">
              <a:extLst>
                <a:ext uri="{FF2B5EF4-FFF2-40B4-BE49-F238E27FC236}">
                  <a16:creationId xmlns:a16="http://schemas.microsoft.com/office/drawing/2014/main" id="{D6AF618F-E77C-4F2B-801E-340EF243E1E0}"/>
                </a:ext>
              </a:extLst>
            </p:cNvPr>
            <p:cNvSpPr txBox="1"/>
            <p:nvPr/>
          </p:nvSpPr>
          <p:spPr>
            <a:xfrm>
              <a:off x="5139638" y="6163773"/>
              <a:ext cx="1930504"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Cost Visibility</a:t>
              </a:r>
            </a:p>
          </p:txBody>
        </p:sp>
        <p:sp>
          <p:nvSpPr>
            <p:cNvPr id="33" name="Freeform: Shape 32">
              <a:extLst>
                <a:ext uri="{FF2B5EF4-FFF2-40B4-BE49-F238E27FC236}">
                  <a16:creationId xmlns:a16="http://schemas.microsoft.com/office/drawing/2014/main" id="{F5AA815D-4E5A-46DE-A3CA-2AC934877A7B}"/>
                </a:ext>
              </a:extLst>
            </p:cNvPr>
            <p:cNvSpPr/>
            <p:nvPr/>
          </p:nvSpPr>
          <p:spPr>
            <a:xfrm>
              <a:off x="4885606" y="3782900"/>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2" name="Picture 4" descr="Cost Containment – Hylant">
              <a:extLst>
                <a:ext uri="{FF2B5EF4-FFF2-40B4-BE49-F238E27FC236}">
                  <a16:creationId xmlns:a16="http://schemas.microsoft.com/office/drawing/2014/main" id="{40FECFF9-4181-409B-B7CF-7F135AB87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6003" y="4094738"/>
              <a:ext cx="1737775" cy="17377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9A1BD54-E5C6-450A-B455-8517D6208D05}"/>
              </a:ext>
            </a:extLst>
          </p:cNvPr>
          <p:cNvGrpSpPr/>
          <p:nvPr/>
        </p:nvGrpSpPr>
        <p:grpSpPr>
          <a:xfrm>
            <a:off x="7908101" y="3782900"/>
            <a:ext cx="2420787" cy="2750205"/>
            <a:chOff x="7908101" y="3782900"/>
            <a:chExt cx="2420787" cy="2750205"/>
          </a:xfrm>
        </p:grpSpPr>
        <p:sp>
          <p:nvSpPr>
            <p:cNvPr id="42" name="TextBox 18">
              <a:extLst>
                <a:ext uri="{FF2B5EF4-FFF2-40B4-BE49-F238E27FC236}">
                  <a16:creationId xmlns:a16="http://schemas.microsoft.com/office/drawing/2014/main" id="{4B25F170-6F42-4BF1-BDAB-BBC9D5AC5F4E}"/>
                </a:ext>
              </a:extLst>
            </p:cNvPr>
            <p:cNvSpPr txBox="1"/>
            <p:nvPr/>
          </p:nvSpPr>
          <p:spPr>
            <a:xfrm>
              <a:off x="8153242" y="6163773"/>
              <a:ext cx="1930504"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Support Plan</a:t>
              </a:r>
            </a:p>
          </p:txBody>
        </p:sp>
        <p:sp>
          <p:nvSpPr>
            <p:cNvPr id="43" name="Freeform: Shape 42">
              <a:extLst>
                <a:ext uri="{FF2B5EF4-FFF2-40B4-BE49-F238E27FC236}">
                  <a16:creationId xmlns:a16="http://schemas.microsoft.com/office/drawing/2014/main" id="{9E8217FD-EA57-4059-8CCA-3C416C84B3E6}"/>
                </a:ext>
              </a:extLst>
            </p:cNvPr>
            <p:cNvSpPr/>
            <p:nvPr/>
          </p:nvSpPr>
          <p:spPr>
            <a:xfrm>
              <a:off x="7908101" y="3782900"/>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68" name="Picture 20" descr="His 2013 Helpdesk Support 2x - References Icon Png Clipart - Full Size  Clipart (#3546720) - PinClipart">
              <a:extLst>
                <a:ext uri="{FF2B5EF4-FFF2-40B4-BE49-F238E27FC236}">
                  <a16:creationId xmlns:a16="http://schemas.microsoft.com/office/drawing/2014/main" id="{2318BE70-BE76-4F24-8AE7-DEDB86A15E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8568" y="4202407"/>
              <a:ext cx="1459852" cy="14598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AF84FE8B-D679-46B0-AF27-D17001F164BA}"/>
              </a:ext>
            </a:extLst>
          </p:cNvPr>
          <p:cNvGrpSpPr/>
          <p:nvPr/>
        </p:nvGrpSpPr>
        <p:grpSpPr>
          <a:xfrm>
            <a:off x="3398578" y="833847"/>
            <a:ext cx="2420787" cy="2750205"/>
            <a:chOff x="3398578" y="833847"/>
            <a:chExt cx="2420787" cy="2750205"/>
          </a:xfrm>
        </p:grpSpPr>
        <p:sp>
          <p:nvSpPr>
            <p:cNvPr id="4" name="TextBox 18">
              <a:extLst>
                <a:ext uri="{FF2B5EF4-FFF2-40B4-BE49-F238E27FC236}">
                  <a16:creationId xmlns:a16="http://schemas.microsoft.com/office/drawing/2014/main" id="{5E0D1B1E-669C-4AA4-8A88-463B9BDA2072}"/>
                </a:ext>
              </a:extLst>
            </p:cNvPr>
            <p:cNvSpPr txBox="1"/>
            <p:nvPr/>
          </p:nvSpPr>
          <p:spPr>
            <a:xfrm>
              <a:off x="3652611" y="3214720"/>
              <a:ext cx="1930504"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Security Policies</a:t>
              </a:r>
            </a:p>
          </p:txBody>
        </p:sp>
        <p:sp>
          <p:nvSpPr>
            <p:cNvPr id="6" name="Freeform: Shape 5">
              <a:extLst>
                <a:ext uri="{FF2B5EF4-FFF2-40B4-BE49-F238E27FC236}">
                  <a16:creationId xmlns:a16="http://schemas.microsoft.com/office/drawing/2014/main" id="{70CFD66E-3902-460F-9296-BF408C82A005}"/>
                </a:ext>
              </a:extLst>
            </p:cNvPr>
            <p:cNvSpPr/>
            <p:nvPr/>
          </p:nvSpPr>
          <p:spPr>
            <a:xfrm>
              <a:off x="3398578" y="833847"/>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94" name="Picture 46" descr="Network Security Icon #153581 - Free Icons Library">
              <a:extLst>
                <a:ext uri="{FF2B5EF4-FFF2-40B4-BE49-F238E27FC236}">
                  <a16:creationId xmlns:a16="http://schemas.microsoft.com/office/drawing/2014/main" id="{D95AA9ED-AD73-4511-BF30-7313D9E119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5398" y="1288332"/>
              <a:ext cx="1447146" cy="14471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0C08401B-019C-4BA0-A4CB-93C285688219}"/>
              </a:ext>
            </a:extLst>
          </p:cNvPr>
          <p:cNvGrpSpPr/>
          <p:nvPr/>
        </p:nvGrpSpPr>
        <p:grpSpPr>
          <a:xfrm>
            <a:off x="9410839" y="833847"/>
            <a:ext cx="2420787" cy="2749818"/>
            <a:chOff x="9410839" y="833847"/>
            <a:chExt cx="2420787" cy="2749818"/>
          </a:xfrm>
        </p:grpSpPr>
        <p:sp>
          <p:nvSpPr>
            <p:cNvPr id="35" name="TextBox 20">
              <a:extLst>
                <a:ext uri="{FF2B5EF4-FFF2-40B4-BE49-F238E27FC236}">
                  <a16:creationId xmlns:a16="http://schemas.microsoft.com/office/drawing/2014/main" id="{67A792B9-2F10-4D0A-A88E-66D452B40DF8}"/>
                </a:ext>
              </a:extLst>
            </p:cNvPr>
            <p:cNvSpPr txBox="1"/>
            <p:nvPr/>
          </p:nvSpPr>
          <p:spPr>
            <a:xfrm>
              <a:off x="9679817" y="3214333"/>
              <a:ext cx="1884898"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Account limits</a:t>
              </a:r>
            </a:p>
          </p:txBody>
        </p:sp>
        <p:sp>
          <p:nvSpPr>
            <p:cNvPr id="37" name="Freeform: Shape 36">
              <a:extLst>
                <a:ext uri="{FF2B5EF4-FFF2-40B4-BE49-F238E27FC236}">
                  <a16:creationId xmlns:a16="http://schemas.microsoft.com/office/drawing/2014/main" id="{E08FF40E-0231-40C1-A758-1A238288608D}"/>
                </a:ext>
              </a:extLst>
            </p:cNvPr>
            <p:cNvSpPr/>
            <p:nvPr/>
          </p:nvSpPr>
          <p:spPr>
            <a:xfrm>
              <a:off x="9410839" y="833847"/>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02" name="Picture 54" descr="Iconos Full Tank - Descarga gratuita, PNG y vectorial">
              <a:extLst>
                <a:ext uri="{FF2B5EF4-FFF2-40B4-BE49-F238E27FC236}">
                  <a16:creationId xmlns:a16="http://schemas.microsoft.com/office/drawing/2014/main" id="{82C475CD-E7A8-4F18-AB7F-35278DF76C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7301" y="1080082"/>
              <a:ext cx="1707862" cy="17078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450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A900B7-10F6-410C-8845-2D30CF622CDF}"/>
              </a:ext>
            </a:extLst>
          </p:cNvPr>
          <p:cNvSpPr>
            <a:spLocks noGrp="1"/>
          </p:cNvSpPr>
          <p:nvPr>
            <p:ph type="body" sz="quarter" idx="10"/>
          </p:nvPr>
        </p:nvSpPr>
        <p:spPr/>
        <p:txBody>
          <a:bodyPr/>
          <a:lstStyle/>
          <a:p>
            <a:r>
              <a:rPr lang="en-US" dirty="0"/>
              <a:t>Attack vectors</a:t>
            </a:r>
            <a:endParaRPr lang="en-GB" dirty="0"/>
          </a:p>
        </p:txBody>
      </p:sp>
      <p:grpSp>
        <p:nvGrpSpPr>
          <p:cNvPr id="33" name="Group 32">
            <a:extLst>
              <a:ext uri="{FF2B5EF4-FFF2-40B4-BE49-F238E27FC236}">
                <a16:creationId xmlns:a16="http://schemas.microsoft.com/office/drawing/2014/main" id="{2829B2B6-7779-4289-954D-D7D3E46803B9}"/>
              </a:ext>
            </a:extLst>
          </p:cNvPr>
          <p:cNvGrpSpPr/>
          <p:nvPr/>
        </p:nvGrpSpPr>
        <p:grpSpPr>
          <a:xfrm>
            <a:off x="2525152" y="1096187"/>
            <a:ext cx="7141696" cy="4914143"/>
            <a:chOff x="2457984" y="1096187"/>
            <a:chExt cx="7141696" cy="4914143"/>
          </a:xfrm>
        </p:grpSpPr>
        <p:sp>
          <p:nvSpPr>
            <p:cNvPr id="4" name="Rectangle: Rounded Corners 3">
              <a:extLst>
                <a:ext uri="{FF2B5EF4-FFF2-40B4-BE49-F238E27FC236}">
                  <a16:creationId xmlns:a16="http://schemas.microsoft.com/office/drawing/2014/main" id="{4DEC2876-2A25-4A6A-A328-CD246D79C8B4}"/>
                </a:ext>
              </a:extLst>
            </p:cNvPr>
            <p:cNvSpPr/>
            <p:nvPr/>
          </p:nvSpPr>
          <p:spPr>
            <a:xfrm>
              <a:off x="4147082" y="1096187"/>
              <a:ext cx="5452598" cy="622300"/>
            </a:xfrm>
            <a:prstGeom prst="roundRect">
              <a:avLst/>
            </a:prstGeom>
          </p:spPr>
          <p:style>
            <a:lnRef idx="1">
              <a:schemeClr val="accent6"/>
            </a:lnRef>
            <a:fillRef idx="2">
              <a:schemeClr val="accent6"/>
            </a:fillRef>
            <a:effectRef idx="1">
              <a:schemeClr val="accent6"/>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b="0" i="0" dirty="0">
                  <a:solidFill>
                    <a:srgbClr val="16191F"/>
                  </a:solidFill>
                  <a:effectLst/>
                  <a:latin typeface="Amazon Ember" panose="020B0603020204020204"/>
                </a:rPr>
                <a:t>HTTP floods, DNS query floods</a:t>
              </a:r>
              <a:endParaRPr lang="en-GB" dirty="0"/>
            </a:p>
          </p:txBody>
        </p:sp>
        <p:sp>
          <p:nvSpPr>
            <p:cNvPr id="5" name="Rectangle: Rounded Corners 4">
              <a:extLst>
                <a:ext uri="{FF2B5EF4-FFF2-40B4-BE49-F238E27FC236}">
                  <a16:creationId xmlns:a16="http://schemas.microsoft.com/office/drawing/2014/main" id="{9AA4CC93-066F-40C7-8BBF-D36FD0629EC2}"/>
                </a:ext>
              </a:extLst>
            </p:cNvPr>
            <p:cNvSpPr/>
            <p:nvPr/>
          </p:nvSpPr>
          <p:spPr>
            <a:xfrm>
              <a:off x="4147082" y="1811494"/>
              <a:ext cx="5452598" cy="622300"/>
            </a:xfrm>
            <a:prstGeom prst="roundRect">
              <a:avLst/>
            </a:prstGeom>
          </p:spPr>
          <p:style>
            <a:lnRef idx="1">
              <a:schemeClr val="accent5"/>
            </a:lnRef>
            <a:fillRef idx="2">
              <a:schemeClr val="accent5"/>
            </a:fillRef>
            <a:effectRef idx="1">
              <a:schemeClr val="accent5"/>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Transport Layer Security (TLS) abuse</a:t>
              </a:r>
            </a:p>
          </p:txBody>
        </p:sp>
        <p:sp>
          <p:nvSpPr>
            <p:cNvPr id="6" name="Rectangle: Rounded Corners 5">
              <a:extLst>
                <a:ext uri="{FF2B5EF4-FFF2-40B4-BE49-F238E27FC236}">
                  <a16:creationId xmlns:a16="http://schemas.microsoft.com/office/drawing/2014/main" id="{5E94B7FC-738C-4DDB-8229-6F3DBD6215FE}"/>
                </a:ext>
              </a:extLst>
            </p:cNvPr>
            <p:cNvSpPr/>
            <p:nvPr/>
          </p:nvSpPr>
          <p:spPr>
            <a:xfrm>
              <a:off x="4147082" y="2526801"/>
              <a:ext cx="5452598" cy="622300"/>
            </a:xfrm>
            <a:prstGeom prst="roundRect">
              <a:avLst/>
            </a:prstGeom>
          </p:spPr>
          <p:style>
            <a:lnRef idx="1">
              <a:schemeClr val="accent4"/>
            </a:lnRef>
            <a:fillRef idx="2">
              <a:schemeClr val="accent4"/>
            </a:fillRef>
            <a:effectRef idx="1">
              <a:schemeClr val="accent4"/>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N/A</a:t>
              </a:r>
              <a:endParaRPr lang="en-GB" dirty="0"/>
            </a:p>
          </p:txBody>
        </p:sp>
        <p:sp>
          <p:nvSpPr>
            <p:cNvPr id="7" name="Rectangle: Rounded Corners 6">
              <a:extLst>
                <a:ext uri="{FF2B5EF4-FFF2-40B4-BE49-F238E27FC236}">
                  <a16:creationId xmlns:a16="http://schemas.microsoft.com/office/drawing/2014/main" id="{8B7B5E3F-754E-45E9-956B-8124426BE2FF}"/>
                </a:ext>
              </a:extLst>
            </p:cNvPr>
            <p:cNvSpPr/>
            <p:nvPr/>
          </p:nvSpPr>
          <p:spPr>
            <a:xfrm>
              <a:off x="4147082" y="3242108"/>
              <a:ext cx="5452598" cy="622300"/>
            </a:xfrm>
            <a:prstGeom prst="roundRect">
              <a:avLst/>
            </a:prstGeom>
          </p:spPr>
          <p:style>
            <a:lnRef idx="1">
              <a:schemeClr val="accent3"/>
            </a:lnRef>
            <a:fillRef idx="2">
              <a:schemeClr val="accent3"/>
            </a:fillRef>
            <a:effectRef idx="1">
              <a:schemeClr val="accent3"/>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Synchronize (SYN) floods</a:t>
              </a:r>
              <a:endParaRPr lang="en-GB" dirty="0"/>
            </a:p>
          </p:txBody>
        </p:sp>
        <p:sp>
          <p:nvSpPr>
            <p:cNvPr id="8" name="Rectangle: Rounded Corners 7">
              <a:extLst>
                <a:ext uri="{FF2B5EF4-FFF2-40B4-BE49-F238E27FC236}">
                  <a16:creationId xmlns:a16="http://schemas.microsoft.com/office/drawing/2014/main" id="{1C0BC7C1-02F9-4E6A-9AD3-07CB81F8781E}"/>
                </a:ext>
              </a:extLst>
            </p:cNvPr>
            <p:cNvSpPr/>
            <p:nvPr/>
          </p:nvSpPr>
          <p:spPr>
            <a:xfrm>
              <a:off x="4147082" y="3957415"/>
              <a:ext cx="5452598" cy="622300"/>
            </a:xfrm>
            <a:prstGeom prst="roundRect">
              <a:avLst/>
            </a:prstGeom>
          </p:spPr>
          <p:style>
            <a:lnRef idx="1">
              <a:schemeClr val="accent2"/>
            </a:lnRef>
            <a:fillRef idx="2">
              <a:schemeClr val="accent2"/>
            </a:fillRef>
            <a:effectRef idx="1">
              <a:schemeClr val="accent2"/>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User Datagram Protocol (UDP) reflection attacks</a:t>
              </a:r>
              <a:endParaRPr lang="en-GB" dirty="0"/>
            </a:p>
          </p:txBody>
        </p:sp>
        <p:sp>
          <p:nvSpPr>
            <p:cNvPr id="9" name="Rectangle: Rounded Corners 8">
              <a:extLst>
                <a:ext uri="{FF2B5EF4-FFF2-40B4-BE49-F238E27FC236}">
                  <a16:creationId xmlns:a16="http://schemas.microsoft.com/office/drawing/2014/main" id="{95443140-3495-444C-95C3-1869E456DCC6}"/>
                </a:ext>
              </a:extLst>
            </p:cNvPr>
            <p:cNvSpPr/>
            <p:nvPr/>
          </p:nvSpPr>
          <p:spPr>
            <a:xfrm>
              <a:off x="4147082" y="4672722"/>
              <a:ext cx="5452598" cy="622300"/>
            </a:xfrm>
            <a:prstGeom prst="roundRect">
              <a:avLst/>
            </a:prstGeom>
          </p:spPr>
          <p:style>
            <a:lnRef idx="1">
              <a:schemeClr val="accent1"/>
            </a:lnRef>
            <a:fillRef idx="2">
              <a:schemeClr val="accent1"/>
            </a:fillRef>
            <a:effectRef idx="1">
              <a:schemeClr val="accent1"/>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a:solidFill>
                    <a:srgbClr val="16191F"/>
                  </a:solidFill>
                  <a:effectLst/>
                  <a:latin typeface="Amazon Ember" panose="020B0603020204020204"/>
                </a:rPr>
                <a:t>N/A</a:t>
              </a:r>
              <a:endParaRPr lang="en-GB" dirty="0"/>
            </a:p>
          </p:txBody>
        </p:sp>
        <p:sp>
          <p:nvSpPr>
            <p:cNvPr id="10" name="Rectangle: Rounded Corners 9">
              <a:extLst>
                <a:ext uri="{FF2B5EF4-FFF2-40B4-BE49-F238E27FC236}">
                  <a16:creationId xmlns:a16="http://schemas.microsoft.com/office/drawing/2014/main" id="{9D13DCF2-ED14-48EB-B3C5-5643ADFC0B4B}"/>
                </a:ext>
              </a:extLst>
            </p:cNvPr>
            <p:cNvSpPr/>
            <p:nvPr/>
          </p:nvSpPr>
          <p:spPr>
            <a:xfrm>
              <a:off x="4147082" y="5388030"/>
              <a:ext cx="5452598" cy="622300"/>
            </a:xfrm>
            <a:prstGeom prst="roundRect">
              <a:avLst/>
            </a:prstGeom>
          </p:spPr>
          <p:style>
            <a:lnRef idx="1">
              <a:schemeClr val="dk1"/>
            </a:lnRef>
            <a:fillRef idx="2">
              <a:schemeClr val="dk1"/>
            </a:fillRef>
            <a:effectRef idx="1">
              <a:schemeClr val="dk1"/>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N/A</a:t>
              </a:r>
              <a:endParaRPr lang="en-GB" dirty="0"/>
            </a:p>
          </p:txBody>
        </p:sp>
        <p:sp>
          <p:nvSpPr>
            <p:cNvPr id="11" name="Rectangle: Rounded Corners 10">
              <a:extLst>
                <a:ext uri="{FF2B5EF4-FFF2-40B4-BE49-F238E27FC236}">
                  <a16:creationId xmlns:a16="http://schemas.microsoft.com/office/drawing/2014/main" id="{4AE0CDC2-2D99-42B7-8DBC-6D7535EF4CAF}"/>
                </a:ext>
              </a:extLst>
            </p:cNvPr>
            <p:cNvSpPr/>
            <p:nvPr/>
          </p:nvSpPr>
          <p:spPr>
            <a:xfrm>
              <a:off x="2457984" y="1096187"/>
              <a:ext cx="1603374" cy="6223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Application</a:t>
              </a:r>
            </a:p>
          </p:txBody>
        </p:sp>
        <p:sp>
          <p:nvSpPr>
            <p:cNvPr id="12" name="Rectangle: Rounded Corners 11">
              <a:extLst>
                <a:ext uri="{FF2B5EF4-FFF2-40B4-BE49-F238E27FC236}">
                  <a16:creationId xmlns:a16="http://schemas.microsoft.com/office/drawing/2014/main" id="{6642A475-D8A2-46A3-A5AE-3BC9E3E97F80}"/>
                </a:ext>
              </a:extLst>
            </p:cNvPr>
            <p:cNvSpPr/>
            <p:nvPr/>
          </p:nvSpPr>
          <p:spPr>
            <a:xfrm>
              <a:off x="2457984" y="1811494"/>
              <a:ext cx="1603374" cy="6223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Presentation</a:t>
              </a:r>
            </a:p>
          </p:txBody>
        </p:sp>
        <p:sp>
          <p:nvSpPr>
            <p:cNvPr id="13" name="Rectangle: Rounded Corners 12">
              <a:extLst>
                <a:ext uri="{FF2B5EF4-FFF2-40B4-BE49-F238E27FC236}">
                  <a16:creationId xmlns:a16="http://schemas.microsoft.com/office/drawing/2014/main" id="{2DDC3DEC-4F8C-4EB2-A12D-D44DE75269A6}"/>
                </a:ext>
              </a:extLst>
            </p:cNvPr>
            <p:cNvSpPr/>
            <p:nvPr/>
          </p:nvSpPr>
          <p:spPr>
            <a:xfrm>
              <a:off x="2457984" y="2526801"/>
              <a:ext cx="1603374" cy="6223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Session</a:t>
              </a:r>
            </a:p>
          </p:txBody>
        </p:sp>
        <p:sp>
          <p:nvSpPr>
            <p:cNvPr id="14" name="Rectangle: Rounded Corners 13">
              <a:extLst>
                <a:ext uri="{FF2B5EF4-FFF2-40B4-BE49-F238E27FC236}">
                  <a16:creationId xmlns:a16="http://schemas.microsoft.com/office/drawing/2014/main" id="{09D5EE30-0D3A-42B2-83AD-E84479729534}"/>
                </a:ext>
              </a:extLst>
            </p:cNvPr>
            <p:cNvSpPr/>
            <p:nvPr/>
          </p:nvSpPr>
          <p:spPr>
            <a:xfrm>
              <a:off x="2457984" y="3242108"/>
              <a:ext cx="1603374" cy="6223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Transport</a:t>
              </a:r>
            </a:p>
          </p:txBody>
        </p:sp>
        <p:sp>
          <p:nvSpPr>
            <p:cNvPr id="15" name="Rectangle: Rounded Corners 14">
              <a:extLst>
                <a:ext uri="{FF2B5EF4-FFF2-40B4-BE49-F238E27FC236}">
                  <a16:creationId xmlns:a16="http://schemas.microsoft.com/office/drawing/2014/main" id="{30D048B5-A165-4D56-B869-5F04B5DDE17B}"/>
                </a:ext>
              </a:extLst>
            </p:cNvPr>
            <p:cNvSpPr/>
            <p:nvPr/>
          </p:nvSpPr>
          <p:spPr>
            <a:xfrm>
              <a:off x="2457984" y="3957415"/>
              <a:ext cx="1603374" cy="6223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Network</a:t>
              </a:r>
            </a:p>
          </p:txBody>
        </p:sp>
        <p:sp>
          <p:nvSpPr>
            <p:cNvPr id="16" name="Rectangle: Rounded Corners 15">
              <a:extLst>
                <a:ext uri="{FF2B5EF4-FFF2-40B4-BE49-F238E27FC236}">
                  <a16:creationId xmlns:a16="http://schemas.microsoft.com/office/drawing/2014/main" id="{C8614A8F-8786-4138-BEE0-F82E1EA7D0E5}"/>
                </a:ext>
              </a:extLst>
            </p:cNvPr>
            <p:cNvSpPr/>
            <p:nvPr/>
          </p:nvSpPr>
          <p:spPr>
            <a:xfrm>
              <a:off x="2457984" y="4672722"/>
              <a:ext cx="1603374" cy="622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Data Link</a:t>
              </a:r>
            </a:p>
          </p:txBody>
        </p:sp>
        <p:sp>
          <p:nvSpPr>
            <p:cNvPr id="17" name="Rectangle: Rounded Corners 16">
              <a:extLst>
                <a:ext uri="{FF2B5EF4-FFF2-40B4-BE49-F238E27FC236}">
                  <a16:creationId xmlns:a16="http://schemas.microsoft.com/office/drawing/2014/main" id="{E3281EDF-6E31-43A2-818E-83ECEB6CB1F9}"/>
                </a:ext>
              </a:extLst>
            </p:cNvPr>
            <p:cNvSpPr/>
            <p:nvPr/>
          </p:nvSpPr>
          <p:spPr>
            <a:xfrm>
              <a:off x="2457984" y="5388030"/>
              <a:ext cx="1603374" cy="6223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Physical</a:t>
              </a:r>
            </a:p>
          </p:txBody>
        </p:sp>
        <p:sp>
          <p:nvSpPr>
            <p:cNvPr id="18" name="Rectangle: Rounded Corners 17">
              <a:extLst>
                <a:ext uri="{FF2B5EF4-FFF2-40B4-BE49-F238E27FC236}">
                  <a16:creationId xmlns:a16="http://schemas.microsoft.com/office/drawing/2014/main" id="{075A3717-1569-4323-BBAB-C760E4E063BA}"/>
                </a:ext>
              </a:extLst>
            </p:cNvPr>
            <p:cNvSpPr/>
            <p:nvPr/>
          </p:nvSpPr>
          <p:spPr>
            <a:xfrm>
              <a:off x="3964520" y="1235450"/>
              <a:ext cx="279400" cy="335647"/>
            </a:xfrm>
            <a:prstGeom prst="roundRect">
              <a:avLst>
                <a:gd name="adj" fmla="val 35417"/>
              </a:avLst>
            </a:prstGeom>
            <a:ln w="28575">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7</a:t>
              </a:r>
            </a:p>
          </p:txBody>
        </p:sp>
        <p:sp>
          <p:nvSpPr>
            <p:cNvPr id="19" name="Rectangle: Rounded Corners 18">
              <a:extLst>
                <a:ext uri="{FF2B5EF4-FFF2-40B4-BE49-F238E27FC236}">
                  <a16:creationId xmlns:a16="http://schemas.microsoft.com/office/drawing/2014/main" id="{D64FF0DF-0FEE-41C2-9DE6-AC52E5528738}"/>
                </a:ext>
              </a:extLst>
            </p:cNvPr>
            <p:cNvSpPr/>
            <p:nvPr/>
          </p:nvSpPr>
          <p:spPr>
            <a:xfrm>
              <a:off x="3964520" y="1951434"/>
              <a:ext cx="279400" cy="335647"/>
            </a:xfrm>
            <a:prstGeom prst="roundRect">
              <a:avLst>
                <a:gd name="adj" fmla="val 35417"/>
              </a:avLst>
            </a:prstGeom>
            <a:ln w="28575">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6</a:t>
              </a:r>
            </a:p>
          </p:txBody>
        </p:sp>
        <p:sp>
          <p:nvSpPr>
            <p:cNvPr id="20" name="Rectangle: Rounded Corners 19">
              <a:extLst>
                <a:ext uri="{FF2B5EF4-FFF2-40B4-BE49-F238E27FC236}">
                  <a16:creationId xmlns:a16="http://schemas.microsoft.com/office/drawing/2014/main" id="{D223C2A7-7297-4FCD-8EC8-E778FD0AAD16}"/>
                </a:ext>
              </a:extLst>
            </p:cNvPr>
            <p:cNvSpPr/>
            <p:nvPr/>
          </p:nvSpPr>
          <p:spPr>
            <a:xfrm>
              <a:off x="3964520" y="2667418"/>
              <a:ext cx="279400" cy="335647"/>
            </a:xfrm>
            <a:prstGeom prst="roundRect">
              <a:avLst>
                <a:gd name="adj" fmla="val 35417"/>
              </a:avLst>
            </a:prstGeom>
            <a:ln w="28575">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5</a:t>
              </a:r>
            </a:p>
          </p:txBody>
        </p:sp>
        <p:sp>
          <p:nvSpPr>
            <p:cNvPr id="21" name="Rectangle: Rounded Corners 20">
              <a:extLst>
                <a:ext uri="{FF2B5EF4-FFF2-40B4-BE49-F238E27FC236}">
                  <a16:creationId xmlns:a16="http://schemas.microsoft.com/office/drawing/2014/main" id="{1ECB51F1-8552-43B1-9F40-BE003320BC97}"/>
                </a:ext>
              </a:extLst>
            </p:cNvPr>
            <p:cNvSpPr/>
            <p:nvPr/>
          </p:nvSpPr>
          <p:spPr>
            <a:xfrm>
              <a:off x="3964520" y="3383402"/>
              <a:ext cx="279400" cy="335647"/>
            </a:xfrm>
            <a:prstGeom prst="roundRect">
              <a:avLst>
                <a:gd name="adj" fmla="val 35417"/>
              </a:avLst>
            </a:prstGeom>
            <a:ln w="28575">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4</a:t>
              </a:r>
            </a:p>
          </p:txBody>
        </p:sp>
        <p:sp>
          <p:nvSpPr>
            <p:cNvPr id="22" name="Rectangle: Rounded Corners 21">
              <a:extLst>
                <a:ext uri="{FF2B5EF4-FFF2-40B4-BE49-F238E27FC236}">
                  <a16:creationId xmlns:a16="http://schemas.microsoft.com/office/drawing/2014/main" id="{C7F3C427-EF6F-4245-8F1D-55483F31F059}"/>
                </a:ext>
              </a:extLst>
            </p:cNvPr>
            <p:cNvSpPr/>
            <p:nvPr/>
          </p:nvSpPr>
          <p:spPr>
            <a:xfrm>
              <a:off x="3964520" y="4099386"/>
              <a:ext cx="279400" cy="335647"/>
            </a:xfrm>
            <a:prstGeom prst="roundRect">
              <a:avLst>
                <a:gd name="adj" fmla="val 35417"/>
              </a:avLst>
            </a:prstGeom>
            <a:ln w="28575">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3</a:t>
              </a:r>
            </a:p>
          </p:txBody>
        </p:sp>
        <p:sp>
          <p:nvSpPr>
            <p:cNvPr id="23" name="Rectangle: Rounded Corners 22">
              <a:extLst>
                <a:ext uri="{FF2B5EF4-FFF2-40B4-BE49-F238E27FC236}">
                  <a16:creationId xmlns:a16="http://schemas.microsoft.com/office/drawing/2014/main" id="{B4CF5A3A-BD1F-4030-922B-C549D3EF848C}"/>
                </a:ext>
              </a:extLst>
            </p:cNvPr>
            <p:cNvSpPr/>
            <p:nvPr/>
          </p:nvSpPr>
          <p:spPr>
            <a:xfrm>
              <a:off x="3964520" y="4815370"/>
              <a:ext cx="279400" cy="335647"/>
            </a:xfrm>
            <a:prstGeom prst="roundRect">
              <a:avLst>
                <a:gd name="adj" fmla="val 35417"/>
              </a:avLst>
            </a:prstGeom>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2</a:t>
              </a:r>
            </a:p>
          </p:txBody>
        </p:sp>
        <p:sp>
          <p:nvSpPr>
            <p:cNvPr id="24" name="Rectangle: Rounded Corners 23">
              <a:extLst>
                <a:ext uri="{FF2B5EF4-FFF2-40B4-BE49-F238E27FC236}">
                  <a16:creationId xmlns:a16="http://schemas.microsoft.com/office/drawing/2014/main" id="{E15FDA10-6587-4F85-A202-1B9614016DEB}"/>
                </a:ext>
              </a:extLst>
            </p:cNvPr>
            <p:cNvSpPr/>
            <p:nvPr/>
          </p:nvSpPr>
          <p:spPr>
            <a:xfrm>
              <a:off x="3964520" y="5531356"/>
              <a:ext cx="279400" cy="335647"/>
            </a:xfrm>
            <a:prstGeom prst="roundRect">
              <a:avLst>
                <a:gd name="adj" fmla="val 35417"/>
              </a:avLst>
            </a:prstGeom>
            <a:ln w="28575">
              <a:solidFill>
                <a:schemeClr val="bg1"/>
              </a:solidFill>
            </a:ln>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1</a:t>
              </a:r>
            </a:p>
          </p:txBody>
        </p:sp>
      </p:grpSp>
      <p:sp>
        <p:nvSpPr>
          <p:cNvPr id="25" name="Text Placeholder 4">
            <a:extLst>
              <a:ext uri="{FF2B5EF4-FFF2-40B4-BE49-F238E27FC236}">
                <a16:creationId xmlns:a16="http://schemas.microsoft.com/office/drawing/2014/main" id="{F894DEDE-A80D-4034-AA00-D493470826D3}"/>
              </a:ext>
            </a:extLst>
          </p:cNvPr>
          <p:cNvSpPr txBox="1">
            <a:spLocks/>
          </p:cNvSpPr>
          <p:nvPr/>
        </p:nvSpPr>
        <p:spPr>
          <a:xfrm>
            <a:off x="9838311" y="1712595"/>
            <a:ext cx="1832097" cy="917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GB" sz="1400" dirty="0"/>
              <a:t>AWS Web Application </a:t>
            </a:r>
          </a:p>
          <a:p>
            <a:pPr marL="0" indent="0" algn="ctr">
              <a:lnSpc>
                <a:spcPct val="100000"/>
              </a:lnSpc>
              <a:spcBef>
                <a:spcPts val="0"/>
              </a:spcBef>
              <a:buNone/>
            </a:pPr>
            <a:r>
              <a:rPr lang="en-GB" sz="1400" dirty="0"/>
              <a:t>Firewall (AWS WAF)</a:t>
            </a:r>
          </a:p>
        </p:txBody>
      </p:sp>
      <p:grpSp>
        <p:nvGrpSpPr>
          <p:cNvPr id="26" name="Group 25">
            <a:extLst>
              <a:ext uri="{FF2B5EF4-FFF2-40B4-BE49-F238E27FC236}">
                <a16:creationId xmlns:a16="http://schemas.microsoft.com/office/drawing/2014/main" id="{34277A8B-645B-400E-87B4-23ECCE3A8149}"/>
              </a:ext>
            </a:extLst>
          </p:cNvPr>
          <p:cNvGrpSpPr/>
          <p:nvPr/>
        </p:nvGrpSpPr>
        <p:grpSpPr>
          <a:xfrm>
            <a:off x="10444481" y="1093393"/>
            <a:ext cx="619759" cy="619759"/>
            <a:chOff x="8710424" y="745008"/>
            <a:chExt cx="2179825" cy="2179825"/>
          </a:xfrm>
        </p:grpSpPr>
        <p:sp>
          <p:nvSpPr>
            <p:cNvPr id="27" name="Rectangle 26">
              <a:extLst>
                <a:ext uri="{FF2B5EF4-FFF2-40B4-BE49-F238E27FC236}">
                  <a16:creationId xmlns:a16="http://schemas.microsoft.com/office/drawing/2014/main" id="{835A0586-F4D3-4C72-98D6-E75419E693A2}"/>
                </a:ext>
              </a:extLst>
            </p:cNvPr>
            <p:cNvSpPr/>
            <p:nvPr/>
          </p:nvSpPr>
          <p:spPr>
            <a:xfrm>
              <a:off x="8710424"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8">
              <a:extLst>
                <a:ext uri="{FF2B5EF4-FFF2-40B4-BE49-F238E27FC236}">
                  <a16:creationId xmlns:a16="http://schemas.microsoft.com/office/drawing/2014/main" id="{173E478F-12EA-4AEC-8221-B086A7D779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710424" y="745008"/>
              <a:ext cx="2179825" cy="21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Arrow: Left 2">
            <a:extLst>
              <a:ext uri="{FF2B5EF4-FFF2-40B4-BE49-F238E27FC236}">
                <a16:creationId xmlns:a16="http://schemas.microsoft.com/office/drawing/2014/main" id="{5901BC92-BCDB-409A-8A60-642ABDB5AB05}"/>
              </a:ext>
            </a:extLst>
          </p:cNvPr>
          <p:cNvSpPr/>
          <p:nvPr/>
        </p:nvSpPr>
        <p:spPr>
          <a:xfrm>
            <a:off x="9745011" y="1284557"/>
            <a:ext cx="619759" cy="23883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8994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D9615FB-FD01-4C81-8448-1D029D9912C4}"/>
              </a:ext>
            </a:extLst>
          </p:cNvPr>
          <p:cNvSpPr>
            <a:spLocks noGrp="1"/>
          </p:cNvSpPr>
          <p:nvPr>
            <p:ph type="body" sz="quarter" idx="10"/>
          </p:nvPr>
        </p:nvSpPr>
        <p:spPr/>
        <p:txBody>
          <a:bodyPr/>
          <a:lstStyle/>
          <a:p>
            <a:r>
              <a:rPr lang="en-US" dirty="0"/>
              <a:t>AWS Web Application Firewall (AWS WAF)</a:t>
            </a:r>
            <a:endParaRPr lang="en-GB" dirty="0"/>
          </a:p>
        </p:txBody>
      </p:sp>
      <p:sp>
        <p:nvSpPr>
          <p:cNvPr id="6" name="Text Placeholder 5">
            <a:extLst>
              <a:ext uri="{FF2B5EF4-FFF2-40B4-BE49-F238E27FC236}">
                <a16:creationId xmlns:a16="http://schemas.microsoft.com/office/drawing/2014/main" id="{E06E5FB3-8065-4121-B03F-0D449010183D}"/>
              </a:ext>
            </a:extLst>
          </p:cNvPr>
          <p:cNvSpPr>
            <a:spLocks noGrp="1"/>
          </p:cNvSpPr>
          <p:nvPr>
            <p:ph type="body" sz="quarter" idx="11"/>
          </p:nvPr>
        </p:nvSpPr>
        <p:spPr/>
        <p:txBody>
          <a:bodyPr/>
          <a:lstStyle/>
          <a:p>
            <a:r>
              <a:rPr lang="en-US" dirty="0"/>
              <a:t>AWS WAF protects your web applications from common exploits</a:t>
            </a:r>
          </a:p>
          <a:p>
            <a:endParaRPr lang="en-US" dirty="0"/>
          </a:p>
          <a:p>
            <a:r>
              <a:rPr lang="en-US" dirty="0"/>
              <a:t>You can create security rules that control bot traffic and block common attack patterns such as SQL injection or cross-site scripting (XSS).</a:t>
            </a:r>
          </a:p>
          <a:p>
            <a:endParaRPr lang="en-US" dirty="0"/>
          </a:p>
          <a:p>
            <a:r>
              <a:rPr lang="en-US" dirty="0"/>
              <a:t>You do this by defining a web access control list (ACL) and then associating it with one or more web application resources that you want to protect. </a:t>
            </a:r>
          </a:p>
          <a:p>
            <a:endParaRPr lang="en-US" dirty="0"/>
          </a:p>
          <a:p>
            <a:r>
              <a:rPr lang="en-US" dirty="0"/>
              <a:t>You can protect the following resource types:</a:t>
            </a:r>
          </a:p>
          <a:p>
            <a:pPr lvl="1"/>
            <a:r>
              <a:rPr lang="en-US" dirty="0"/>
              <a:t>Amazon CloudFront distribution</a:t>
            </a:r>
          </a:p>
          <a:p>
            <a:pPr lvl="1"/>
            <a:r>
              <a:rPr lang="en-US" dirty="0"/>
              <a:t>Amazon API Gateway REST API</a:t>
            </a:r>
          </a:p>
          <a:p>
            <a:pPr lvl="1"/>
            <a:r>
              <a:rPr lang="en-US" dirty="0"/>
              <a:t>Application Load Balancer</a:t>
            </a:r>
          </a:p>
          <a:p>
            <a:pPr lvl="1"/>
            <a:r>
              <a:rPr lang="en-US" dirty="0"/>
              <a:t>AWS AppSync </a:t>
            </a:r>
            <a:r>
              <a:rPr lang="en-US" dirty="0" err="1"/>
              <a:t>GraphQL</a:t>
            </a:r>
            <a:r>
              <a:rPr lang="en-US" dirty="0"/>
              <a:t> API</a:t>
            </a:r>
            <a:endParaRPr lang="en-GB" dirty="0"/>
          </a:p>
        </p:txBody>
      </p:sp>
      <p:sp>
        <p:nvSpPr>
          <p:cNvPr id="7" name="Text Placeholder 5">
            <a:extLst>
              <a:ext uri="{FF2B5EF4-FFF2-40B4-BE49-F238E27FC236}">
                <a16:creationId xmlns:a16="http://schemas.microsoft.com/office/drawing/2014/main" id="{9DB3E236-E6EB-4987-837B-C81705B33B47}"/>
              </a:ext>
            </a:extLst>
          </p:cNvPr>
          <p:cNvSpPr txBox="1">
            <a:spLocks/>
          </p:cNvSpPr>
          <p:nvPr/>
        </p:nvSpPr>
        <p:spPr>
          <a:xfrm>
            <a:off x="5361268" y="5038165"/>
            <a:ext cx="5351556" cy="14054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79FD7"/>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B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Amazon Cognito user pool</a:t>
            </a:r>
          </a:p>
          <a:p>
            <a:pPr lvl="1"/>
            <a:r>
              <a:rPr lang="en-US" dirty="0"/>
              <a:t>AWS App Runner service</a:t>
            </a:r>
          </a:p>
          <a:p>
            <a:pPr lvl="1"/>
            <a:r>
              <a:rPr lang="en-US" dirty="0"/>
              <a:t>AWS Verified Access instance</a:t>
            </a:r>
            <a:endParaRPr lang="en-GB" dirty="0"/>
          </a:p>
        </p:txBody>
      </p:sp>
    </p:spTree>
    <p:extLst>
      <p:ext uri="{BB962C8B-B14F-4D97-AF65-F5344CB8AC3E}">
        <p14:creationId xmlns:p14="http://schemas.microsoft.com/office/powerpoint/2010/main" val="297415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353289"/>
            <a:ext cx="5649982" cy="917900"/>
          </a:xfrm>
        </p:spPr>
        <p:txBody>
          <a:bodyPr/>
          <a:lstStyle/>
          <a:p>
            <a:r>
              <a:rPr lang="en-GB" dirty="0"/>
              <a:t>AWS Shield</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22">
            <a:extLst>
              <a:ext uri="{FF2B5EF4-FFF2-40B4-BE49-F238E27FC236}">
                <a16:creationId xmlns:a16="http://schemas.microsoft.com/office/drawing/2014/main" id="{63AAE604-0FEA-42CD-A224-2901FEFEBFB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6457" y="745008"/>
            <a:ext cx="2179824" cy="217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680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A900B7-10F6-410C-8845-2D30CF622CDF}"/>
              </a:ext>
            </a:extLst>
          </p:cNvPr>
          <p:cNvSpPr>
            <a:spLocks noGrp="1"/>
          </p:cNvSpPr>
          <p:nvPr>
            <p:ph type="body" sz="quarter" idx="10"/>
          </p:nvPr>
        </p:nvSpPr>
        <p:spPr/>
        <p:txBody>
          <a:bodyPr/>
          <a:lstStyle/>
          <a:p>
            <a:r>
              <a:rPr lang="en-US" dirty="0"/>
              <a:t>Attack vectors</a:t>
            </a:r>
            <a:endParaRPr lang="en-GB" dirty="0"/>
          </a:p>
        </p:txBody>
      </p:sp>
      <p:grpSp>
        <p:nvGrpSpPr>
          <p:cNvPr id="33" name="Group 32">
            <a:extLst>
              <a:ext uri="{FF2B5EF4-FFF2-40B4-BE49-F238E27FC236}">
                <a16:creationId xmlns:a16="http://schemas.microsoft.com/office/drawing/2014/main" id="{2829B2B6-7779-4289-954D-D7D3E46803B9}"/>
              </a:ext>
            </a:extLst>
          </p:cNvPr>
          <p:cNvGrpSpPr/>
          <p:nvPr/>
        </p:nvGrpSpPr>
        <p:grpSpPr>
          <a:xfrm>
            <a:off x="2525152" y="1096187"/>
            <a:ext cx="7141696" cy="4914143"/>
            <a:chOff x="2457984" y="1096187"/>
            <a:chExt cx="7141696" cy="4914143"/>
          </a:xfrm>
        </p:grpSpPr>
        <p:sp>
          <p:nvSpPr>
            <p:cNvPr id="4" name="Rectangle: Rounded Corners 3">
              <a:extLst>
                <a:ext uri="{FF2B5EF4-FFF2-40B4-BE49-F238E27FC236}">
                  <a16:creationId xmlns:a16="http://schemas.microsoft.com/office/drawing/2014/main" id="{4DEC2876-2A25-4A6A-A328-CD246D79C8B4}"/>
                </a:ext>
              </a:extLst>
            </p:cNvPr>
            <p:cNvSpPr/>
            <p:nvPr/>
          </p:nvSpPr>
          <p:spPr>
            <a:xfrm>
              <a:off x="4147082" y="1096187"/>
              <a:ext cx="5452598" cy="622300"/>
            </a:xfrm>
            <a:prstGeom prst="roundRect">
              <a:avLst/>
            </a:prstGeom>
          </p:spPr>
          <p:style>
            <a:lnRef idx="1">
              <a:schemeClr val="accent6"/>
            </a:lnRef>
            <a:fillRef idx="2">
              <a:schemeClr val="accent6"/>
            </a:fillRef>
            <a:effectRef idx="1">
              <a:schemeClr val="accent6"/>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b="0" i="0" dirty="0">
                  <a:solidFill>
                    <a:srgbClr val="16191F"/>
                  </a:solidFill>
                  <a:effectLst/>
                  <a:latin typeface="Amazon Ember" panose="020B0603020204020204"/>
                </a:rPr>
                <a:t>HTTP floods, DNS query floods</a:t>
              </a:r>
              <a:endParaRPr lang="en-GB" dirty="0"/>
            </a:p>
          </p:txBody>
        </p:sp>
        <p:sp>
          <p:nvSpPr>
            <p:cNvPr id="5" name="Rectangle: Rounded Corners 4">
              <a:extLst>
                <a:ext uri="{FF2B5EF4-FFF2-40B4-BE49-F238E27FC236}">
                  <a16:creationId xmlns:a16="http://schemas.microsoft.com/office/drawing/2014/main" id="{9AA4CC93-066F-40C7-8BBF-D36FD0629EC2}"/>
                </a:ext>
              </a:extLst>
            </p:cNvPr>
            <p:cNvSpPr/>
            <p:nvPr/>
          </p:nvSpPr>
          <p:spPr>
            <a:xfrm>
              <a:off x="4147082" y="1811494"/>
              <a:ext cx="5452598" cy="622300"/>
            </a:xfrm>
            <a:prstGeom prst="roundRect">
              <a:avLst/>
            </a:prstGeom>
          </p:spPr>
          <p:style>
            <a:lnRef idx="1">
              <a:schemeClr val="accent5"/>
            </a:lnRef>
            <a:fillRef idx="2">
              <a:schemeClr val="accent5"/>
            </a:fillRef>
            <a:effectRef idx="1">
              <a:schemeClr val="accent5"/>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t>Transport Layer Security (TLS) abuse</a:t>
              </a:r>
            </a:p>
          </p:txBody>
        </p:sp>
        <p:sp>
          <p:nvSpPr>
            <p:cNvPr id="6" name="Rectangle: Rounded Corners 5">
              <a:extLst>
                <a:ext uri="{FF2B5EF4-FFF2-40B4-BE49-F238E27FC236}">
                  <a16:creationId xmlns:a16="http://schemas.microsoft.com/office/drawing/2014/main" id="{5E94B7FC-738C-4DDB-8229-6F3DBD6215FE}"/>
                </a:ext>
              </a:extLst>
            </p:cNvPr>
            <p:cNvSpPr/>
            <p:nvPr/>
          </p:nvSpPr>
          <p:spPr>
            <a:xfrm>
              <a:off x="4147082" y="2526801"/>
              <a:ext cx="5452598" cy="622300"/>
            </a:xfrm>
            <a:prstGeom prst="roundRect">
              <a:avLst/>
            </a:prstGeom>
          </p:spPr>
          <p:style>
            <a:lnRef idx="1">
              <a:schemeClr val="accent4"/>
            </a:lnRef>
            <a:fillRef idx="2">
              <a:schemeClr val="accent4"/>
            </a:fillRef>
            <a:effectRef idx="1">
              <a:schemeClr val="accent4"/>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N/A</a:t>
              </a:r>
              <a:endParaRPr lang="en-GB" dirty="0"/>
            </a:p>
          </p:txBody>
        </p:sp>
        <p:sp>
          <p:nvSpPr>
            <p:cNvPr id="7" name="Rectangle: Rounded Corners 6">
              <a:extLst>
                <a:ext uri="{FF2B5EF4-FFF2-40B4-BE49-F238E27FC236}">
                  <a16:creationId xmlns:a16="http://schemas.microsoft.com/office/drawing/2014/main" id="{8B7B5E3F-754E-45E9-956B-8124426BE2FF}"/>
                </a:ext>
              </a:extLst>
            </p:cNvPr>
            <p:cNvSpPr/>
            <p:nvPr/>
          </p:nvSpPr>
          <p:spPr>
            <a:xfrm>
              <a:off x="4147082" y="3242108"/>
              <a:ext cx="5452598" cy="622300"/>
            </a:xfrm>
            <a:prstGeom prst="roundRect">
              <a:avLst/>
            </a:prstGeom>
          </p:spPr>
          <p:style>
            <a:lnRef idx="1">
              <a:schemeClr val="accent3"/>
            </a:lnRef>
            <a:fillRef idx="2">
              <a:schemeClr val="accent3"/>
            </a:fillRef>
            <a:effectRef idx="1">
              <a:schemeClr val="accent3"/>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Synchronize (SYN) floods</a:t>
              </a:r>
              <a:endParaRPr lang="en-GB" dirty="0"/>
            </a:p>
          </p:txBody>
        </p:sp>
        <p:sp>
          <p:nvSpPr>
            <p:cNvPr id="8" name="Rectangle: Rounded Corners 7">
              <a:extLst>
                <a:ext uri="{FF2B5EF4-FFF2-40B4-BE49-F238E27FC236}">
                  <a16:creationId xmlns:a16="http://schemas.microsoft.com/office/drawing/2014/main" id="{1C0BC7C1-02F9-4E6A-9AD3-07CB81F8781E}"/>
                </a:ext>
              </a:extLst>
            </p:cNvPr>
            <p:cNvSpPr/>
            <p:nvPr/>
          </p:nvSpPr>
          <p:spPr>
            <a:xfrm>
              <a:off x="4147082" y="3957415"/>
              <a:ext cx="5452598" cy="622300"/>
            </a:xfrm>
            <a:prstGeom prst="roundRect">
              <a:avLst/>
            </a:prstGeom>
          </p:spPr>
          <p:style>
            <a:lnRef idx="1">
              <a:schemeClr val="accent2"/>
            </a:lnRef>
            <a:fillRef idx="2">
              <a:schemeClr val="accent2"/>
            </a:fillRef>
            <a:effectRef idx="1">
              <a:schemeClr val="accent2"/>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User Datagram Protocol (UDP) reflection attacks</a:t>
              </a:r>
              <a:endParaRPr lang="en-GB" dirty="0"/>
            </a:p>
          </p:txBody>
        </p:sp>
        <p:sp>
          <p:nvSpPr>
            <p:cNvPr id="9" name="Rectangle: Rounded Corners 8">
              <a:extLst>
                <a:ext uri="{FF2B5EF4-FFF2-40B4-BE49-F238E27FC236}">
                  <a16:creationId xmlns:a16="http://schemas.microsoft.com/office/drawing/2014/main" id="{95443140-3495-444C-95C3-1869E456DCC6}"/>
                </a:ext>
              </a:extLst>
            </p:cNvPr>
            <p:cNvSpPr/>
            <p:nvPr/>
          </p:nvSpPr>
          <p:spPr>
            <a:xfrm>
              <a:off x="4147082" y="4672722"/>
              <a:ext cx="5452598" cy="622300"/>
            </a:xfrm>
            <a:prstGeom prst="roundRect">
              <a:avLst/>
            </a:prstGeom>
          </p:spPr>
          <p:style>
            <a:lnRef idx="1">
              <a:schemeClr val="accent1"/>
            </a:lnRef>
            <a:fillRef idx="2">
              <a:schemeClr val="accent1"/>
            </a:fillRef>
            <a:effectRef idx="1">
              <a:schemeClr val="accent1"/>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a:solidFill>
                    <a:srgbClr val="16191F"/>
                  </a:solidFill>
                  <a:effectLst/>
                  <a:latin typeface="Amazon Ember" panose="020B0603020204020204"/>
                </a:rPr>
                <a:t>N/A</a:t>
              </a:r>
              <a:endParaRPr lang="en-GB" dirty="0"/>
            </a:p>
          </p:txBody>
        </p:sp>
        <p:sp>
          <p:nvSpPr>
            <p:cNvPr id="10" name="Rectangle: Rounded Corners 9">
              <a:extLst>
                <a:ext uri="{FF2B5EF4-FFF2-40B4-BE49-F238E27FC236}">
                  <a16:creationId xmlns:a16="http://schemas.microsoft.com/office/drawing/2014/main" id="{9D13DCF2-ED14-48EB-B3C5-5643ADFC0B4B}"/>
                </a:ext>
              </a:extLst>
            </p:cNvPr>
            <p:cNvSpPr/>
            <p:nvPr/>
          </p:nvSpPr>
          <p:spPr>
            <a:xfrm>
              <a:off x="4147082" y="5388030"/>
              <a:ext cx="5452598" cy="622300"/>
            </a:xfrm>
            <a:prstGeom prst="roundRect">
              <a:avLst/>
            </a:prstGeom>
          </p:spPr>
          <p:style>
            <a:lnRef idx="1">
              <a:schemeClr val="dk1"/>
            </a:lnRef>
            <a:fillRef idx="2">
              <a:schemeClr val="dk1"/>
            </a:fillRef>
            <a:effectRef idx="1">
              <a:schemeClr val="dk1"/>
            </a:effectRef>
            <a:fontRef idx="minor">
              <a:schemeClr val="dk1"/>
            </a:fontRef>
          </p:style>
          <p:txBody>
            <a:bodyPr lIns="180000" tIns="0" rIns="0" bIns="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b="0" i="0" dirty="0">
                  <a:solidFill>
                    <a:srgbClr val="16191F"/>
                  </a:solidFill>
                  <a:effectLst/>
                  <a:latin typeface="Amazon Ember" panose="020B0603020204020204"/>
                </a:rPr>
                <a:t>N/A</a:t>
              </a:r>
              <a:endParaRPr lang="en-GB" dirty="0"/>
            </a:p>
          </p:txBody>
        </p:sp>
        <p:sp>
          <p:nvSpPr>
            <p:cNvPr id="11" name="Rectangle: Rounded Corners 10">
              <a:extLst>
                <a:ext uri="{FF2B5EF4-FFF2-40B4-BE49-F238E27FC236}">
                  <a16:creationId xmlns:a16="http://schemas.microsoft.com/office/drawing/2014/main" id="{4AE0CDC2-2D99-42B7-8DBC-6D7535EF4CAF}"/>
                </a:ext>
              </a:extLst>
            </p:cNvPr>
            <p:cNvSpPr/>
            <p:nvPr/>
          </p:nvSpPr>
          <p:spPr>
            <a:xfrm>
              <a:off x="2457984" y="1096187"/>
              <a:ext cx="1603374" cy="6223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Application</a:t>
              </a:r>
            </a:p>
          </p:txBody>
        </p:sp>
        <p:sp>
          <p:nvSpPr>
            <p:cNvPr id="12" name="Rectangle: Rounded Corners 11">
              <a:extLst>
                <a:ext uri="{FF2B5EF4-FFF2-40B4-BE49-F238E27FC236}">
                  <a16:creationId xmlns:a16="http://schemas.microsoft.com/office/drawing/2014/main" id="{6642A475-D8A2-46A3-A5AE-3BC9E3E97F80}"/>
                </a:ext>
              </a:extLst>
            </p:cNvPr>
            <p:cNvSpPr/>
            <p:nvPr/>
          </p:nvSpPr>
          <p:spPr>
            <a:xfrm>
              <a:off x="2457984" y="1811494"/>
              <a:ext cx="1603374" cy="6223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Presentation</a:t>
              </a:r>
            </a:p>
          </p:txBody>
        </p:sp>
        <p:sp>
          <p:nvSpPr>
            <p:cNvPr id="13" name="Rectangle: Rounded Corners 12">
              <a:extLst>
                <a:ext uri="{FF2B5EF4-FFF2-40B4-BE49-F238E27FC236}">
                  <a16:creationId xmlns:a16="http://schemas.microsoft.com/office/drawing/2014/main" id="{2DDC3DEC-4F8C-4EB2-A12D-D44DE75269A6}"/>
                </a:ext>
              </a:extLst>
            </p:cNvPr>
            <p:cNvSpPr/>
            <p:nvPr/>
          </p:nvSpPr>
          <p:spPr>
            <a:xfrm>
              <a:off x="2457984" y="2526801"/>
              <a:ext cx="1603374" cy="6223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Session</a:t>
              </a:r>
            </a:p>
          </p:txBody>
        </p:sp>
        <p:sp>
          <p:nvSpPr>
            <p:cNvPr id="14" name="Rectangle: Rounded Corners 13">
              <a:extLst>
                <a:ext uri="{FF2B5EF4-FFF2-40B4-BE49-F238E27FC236}">
                  <a16:creationId xmlns:a16="http://schemas.microsoft.com/office/drawing/2014/main" id="{09D5EE30-0D3A-42B2-83AD-E84479729534}"/>
                </a:ext>
              </a:extLst>
            </p:cNvPr>
            <p:cNvSpPr/>
            <p:nvPr/>
          </p:nvSpPr>
          <p:spPr>
            <a:xfrm>
              <a:off x="2457984" y="3242108"/>
              <a:ext cx="1603374" cy="6223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Transport</a:t>
              </a:r>
            </a:p>
          </p:txBody>
        </p:sp>
        <p:sp>
          <p:nvSpPr>
            <p:cNvPr id="15" name="Rectangle: Rounded Corners 14">
              <a:extLst>
                <a:ext uri="{FF2B5EF4-FFF2-40B4-BE49-F238E27FC236}">
                  <a16:creationId xmlns:a16="http://schemas.microsoft.com/office/drawing/2014/main" id="{30D048B5-A165-4D56-B869-5F04B5DDE17B}"/>
                </a:ext>
              </a:extLst>
            </p:cNvPr>
            <p:cNvSpPr/>
            <p:nvPr/>
          </p:nvSpPr>
          <p:spPr>
            <a:xfrm>
              <a:off x="2457984" y="3957415"/>
              <a:ext cx="1603374" cy="6223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Network</a:t>
              </a:r>
            </a:p>
          </p:txBody>
        </p:sp>
        <p:sp>
          <p:nvSpPr>
            <p:cNvPr id="16" name="Rectangle: Rounded Corners 15">
              <a:extLst>
                <a:ext uri="{FF2B5EF4-FFF2-40B4-BE49-F238E27FC236}">
                  <a16:creationId xmlns:a16="http://schemas.microsoft.com/office/drawing/2014/main" id="{C8614A8F-8786-4138-BEE0-F82E1EA7D0E5}"/>
                </a:ext>
              </a:extLst>
            </p:cNvPr>
            <p:cNvSpPr/>
            <p:nvPr/>
          </p:nvSpPr>
          <p:spPr>
            <a:xfrm>
              <a:off x="2457984" y="4672722"/>
              <a:ext cx="1603374" cy="6223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Data Link</a:t>
              </a:r>
            </a:p>
          </p:txBody>
        </p:sp>
        <p:sp>
          <p:nvSpPr>
            <p:cNvPr id="17" name="Rectangle: Rounded Corners 16">
              <a:extLst>
                <a:ext uri="{FF2B5EF4-FFF2-40B4-BE49-F238E27FC236}">
                  <a16:creationId xmlns:a16="http://schemas.microsoft.com/office/drawing/2014/main" id="{E3281EDF-6E31-43A2-818E-83ECEB6CB1F9}"/>
                </a:ext>
              </a:extLst>
            </p:cNvPr>
            <p:cNvSpPr/>
            <p:nvPr/>
          </p:nvSpPr>
          <p:spPr>
            <a:xfrm>
              <a:off x="2457984" y="5388030"/>
              <a:ext cx="1603374" cy="6223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Physical</a:t>
              </a:r>
            </a:p>
          </p:txBody>
        </p:sp>
        <p:sp>
          <p:nvSpPr>
            <p:cNvPr id="18" name="Rectangle: Rounded Corners 17">
              <a:extLst>
                <a:ext uri="{FF2B5EF4-FFF2-40B4-BE49-F238E27FC236}">
                  <a16:creationId xmlns:a16="http://schemas.microsoft.com/office/drawing/2014/main" id="{075A3717-1569-4323-BBAB-C760E4E063BA}"/>
                </a:ext>
              </a:extLst>
            </p:cNvPr>
            <p:cNvSpPr/>
            <p:nvPr/>
          </p:nvSpPr>
          <p:spPr>
            <a:xfrm>
              <a:off x="3964520" y="1235450"/>
              <a:ext cx="279400" cy="335647"/>
            </a:xfrm>
            <a:prstGeom prst="roundRect">
              <a:avLst>
                <a:gd name="adj" fmla="val 35417"/>
              </a:avLst>
            </a:prstGeom>
            <a:ln w="28575">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7</a:t>
              </a:r>
            </a:p>
          </p:txBody>
        </p:sp>
        <p:sp>
          <p:nvSpPr>
            <p:cNvPr id="19" name="Rectangle: Rounded Corners 18">
              <a:extLst>
                <a:ext uri="{FF2B5EF4-FFF2-40B4-BE49-F238E27FC236}">
                  <a16:creationId xmlns:a16="http://schemas.microsoft.com/office/drawing/2014/main" id="{D64FF0DF-0FEE-41C2-9DE6-AC52E5528738}"/>
                </a:ext>
              </a:extLst>
            </p:cNvPr>
            <p:cNvSpPr/>
            <p:nvPr/>
          </p:nvSpPr>
          <p:spPr>
            <a:xfrm>
              <a:off x="3964520" y="1951434"/>
              <a:ext cx="279400" cy="335647"/>
            </a:xfrm>
            <a:prstGeom prst="roundRect">
              <a:avLst>
                <a:gd name="adj" fmla="val 35417"/>
              </a:avLst>
            </a:prstGeom>
            <a:ln w="28575">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6</a:t>
              </a:r>
            </a:p>
          </p:txBody>
        </p:sp>
        <p:sp>
          <p:nvSpPr>
            <p:cNvPr id="20" name="Rectangle: Rounded Corners 19">
              <a:extLst>
                <a:ext uri="{FF2B5EF4-FFF2-40B4-BE49-F238E27FC236}">
                  <a16:creationId xmlns:a16="http://schemas.microsoft.com/office/drawing/2014/main" id="{D223C2A7-7297-4FCD-8EC8-E778FD0AAD16}"/>
                </a:ext>
              </a:extLst>
            </p:cNvPr>
            <p:cNvSpPr/>
            <p:nvPr/>
          </p:nvSpPr>
          <p:spPr>
            <a:xfrm>
              <a:off x="3964520" y="2667418"/>
              <a:ext cx="279400" cy="335647"/>
            </a:xfrm>
            <a:prstGeom prst="roundRect">
              <a:avLst>
                <a:gd name="adj" fmla="val 35417"/>
              </a:avLst>
            </a:prstGeom>
            <a:ln w="28575">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5</a:t>
              </a:r>
            </a:p>
          </p:txBody>
        </p:sp>
        <p:sp>
          <p:nvSpPr>
            <p:cNvPr id="21" name="Rectangle: Rounded Corners 20">
              <a:extLst>
                <a:ext uri="{FF2B5EF4-FFF2-40B4-BE49-F238E27FC236}">
                  <a16:creationId xmlns:a16="http://schemas.microsoft.com/office/drawing/2014/main" id="{1ECB51F1-8552-43B1-9F40-BE003320BC97}"/>
                </a:ext>
              </a:extLst>
            </p:cNvPr>
            <p:cNvSpPr/>
            <p:nvPr/>
          </p:nvSpPr>
          <p:spPr>
            <a:xfrm>
              <a:off x="3964520" y="3383402"/>
              <a:ext cx="279400" cy="335647"/>
            </a:xfrm>
            <a:prstGeom prst="roundRect">
              <a:avLst>
                <a:gd name="adj" fmla="val 35417"/>
              </a:avLst>
            </a:prstGeom>
            <a:ln w="28575">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4</a:t>
              </a:r>
            </a:p>
          </p:txBody>
        </p:sp>
        <p:sp>
          <p:nvSpPr>
            <p:cNvPr id="22" name="Rectangle: Rounded Corners 21">
              <a:extLst>
                <a:ext uri="{FF2B5EF4-FFF2-40B4-BE49-F238E27FC236}">
                  <a16:creationId xmlns:a16="http://schemas.microsoft.com/office/drawing/2014/main" id="{C7F3C427-EF6F-4245-8F1D-55483F31F059}"/>
                </a:ext>
              </a:extLst>
            </p:cNvPr>
            <p:cNvSpPr/>
            <p:nvPr/>
          </p:nvSpPr>
          <p:spPr>
            <a:xfrm>
              <a:off x="3964520" y="4099386"/>
              <a:ext cx="279400" cy="335647"/>
            </a:xfrm>
            <a:prstGeom prst="roundRect">
              <a:avLst>
                <a:gd name="adj" fmla="val 35417"/>
              </a:avLst>
            </a:prstGeom>
            <a:ln w="28575">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3</a:t>
              </a:r>
            </a:p>
          </p:txBody>
        </p:sp>
        <p:sp>
          <p:nvSpPr>
            <p:cNvPr id="23" name="Rectangle: Rounded Corners 22">
              <a:extLst>
                <a:ext uri="{FF2B5EF4-FFF2-40B4-BE49-F238E27FC236}">
                  <a16:creationId xmlns:a16="http://schemas.microsoft.com/office/drawing/2014/main" id="{B4CF5A3A-BD1F-4030-922B-C549D3EF848C}"/>
                </a:ext>
              </a:extLst>
            </p:cNvPr>
            <p:cNvSpPr/>
            <p:nvPr/>
          </p:nvSpPr>
          <p:spPr>
            <a:xfrm>
              <a:off x="3964520" y="4815370"/>
              <a:ext cx="279400" cy="335647"/>
            </a:xfrm>
            <a:prstGeom prst="roundRect">
              <a:avLst>
                <a:gd name="adj" fmla="val 35417"/>
              </a:avLst>
            </a:prstGeom>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2</a:t>
              </a:r>
            </a:p>
          </p:txBody>
        </p:sp>
        <p:sp>
          <p:nvSpPr>
            <p:cNvPr id="24" name="Rectangle: Rounded Corners 23">
              <a:extLst>
                <a:ext uri="{FF2B5EF4-FFF2-40B4-BE49-F238E27FC236}">
                  <a16:creationId xmlns:a16="http://schemas.microsoft.com/office/drawing/2014/main" id="{E15FDA10-6587-4F85-A202-1B9614016DEB}"/>
                </a:ext>
              </a:extLst>
            </p:cNvPr>
            <p:cNvSpPr/>
            <p:nvPr/>
          </p:nvSpPr>
          <p:spPr>
            <a:xfrm>
              <a:off x="3964520" y="5531356"/>
              <a:ext cx="279400" cy="335647"/>
            </a:xfrm>
            <a:prstGeom prst="roundRect">
              <a:avLst>
                <a:gd name="adj" fmla="val 35417"/>
              </a:avLst>
            </a:prstGeom>
            <a:ln w="28575">
              <a:solidFill>
                <a:schemeClr val="bg1"/>
              </a:solidFill>
            </a:ln>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t>1</a:t>
              </a:r>
            </a:p>
          </p:txBody>
        </p:sp>
      </p:grpSp>
      <p:sp>
        <p:nvSpPr>
          <p:cNvPr id="25" name="Text Placeholder 4">
            <a:extLst>
              <a:ext uri="{FF2B5EF4-FFF2-40B4-BE49-F238E27FC236}">
                <a16:creationId xmlns:a16="http://schemas.microsoft.com/office/drawing/2014/main" id="{F894DEDE-A80D-4034-AA00-D493470826D3}"/>
              </a:ext>
            </a:extLst>
          </p:cNvPr>
          <p:cNvSpPr txBox="1">
            <a:spLocks/>
          </p:cNvSpPr>
          <p:nvPr/>
        </p:nvSpPr>
        <p:spPr>
          <a:xfrm>
            <a:off x="9838311" y="1712595"/>
            <a:ext cx="1832097" cy="917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GB" sz="1400" dirty="0"/>
              <a:t>AWS Web Application </a:t>
            </a:r>
          </a:p>
          <a:p>
            <a:pPr marL="0" indent="0" algn="ctr">
              <a:lnSpc>
                <a:spcPct val="100000"/>
              </a:lnSpc>
              <a:spcBef>
                <a:spcPts val="0"/>
              </a:spcBef>
              <a:buNone/>
            </a:pPr>
            <a:r>
              <a:rPr lang="en-GB" sz="1400" dirty="0"/>
              <a:t>Firewall (AWS WAF)</a:t>
            </a:r>
          </a:p>
        </p:txBody>
      </p:sp>
      <p:grpSp>
        <p:nvGrpSpPr>
          <p:cNvPr id="26" name="Group 25">
            <a:extLst>
              <a:ext uri="{FF2B5EF4-FFF2-40B4-BE49-F238E27FC236}">
                <a16:creationId xmlns:a16="http://schemas.microsoft.com/office/drawing/2014/main" id="{34277A8B-645B-400E-87B4-23ECCE3A8149}"/>
              </a:ext>
            </a:extLst>
          </p:cNvPr>
          <p:cNvGrpSpPr/>
          <p:nvPr/>
        </p:nvGrpSpPr>
        <p:grpSpPr>
          <a:xfrm>
            <a:off x="10444481" y="1093393"/>
            <a:ext cx="619759" cy="619759"/>
            <a:chOff x="8710424" y="745008"/>
            <a:chExt cx="2179825" cy="2179825"/>
          </a:xfrm>
        </p:grpSpPr>
        <p:sp>
          <p:nvSpPr>
            <p:cNvPr id="27" name="Rectangle 26">
              <a:extLst>
                <a:ext uri="{FF2B5EF4-FFF2-40B4-BE49-F238E27FC236}">
                  <a16:creationId xmlns:a16="http://schemas.microsoft.com/office/drawing/2014/main" id="{835A0586-F4D3-4C72-98D6-E75419E693A2}"/>
                </a:ext>
              </a:extLst>
            </p:cNvPr>
            <p:cNvSpPr/>
            <p:nvPr/>
          </p:nvSpPr>
          <p:spPr>
            <a:xfrm>
              <a:off x="8710424"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8">
              <a:extLst>
                <a:ext uri="{FF2B5EF4-FFF2-40B4-BE49-F238E27FC236}">
                  <a16:creationId xmlns:a16="http://schemas.microsoft.com/office/drawing/2014/main" id="{173E478F-12EA-4AEC-8221-B086A7D779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710424" y="745008"/>
              <a:ext cx="2179825" cy="21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Arrow: Left 2">
            <a:extLst>
              <a:ext uri="{FF2B5EF4-FFF2-40B4-BE49-F238E27FC236}">
                <a16:creationId xmlns:a16="http://schemas.microsoft.com/office/drawing/2014/main" id="{5901BC92-BCDB-409A-8A60-642ABDB5AB05}"/>
              </a:ext>
            </a:extLst>
          </p:cNvPr>
          <p:cNvSpPr/>
          <p:nvPr/>
        </p:nvSpPr>
        <p:spPr>
          <a:xfrm>
            <a:off x="9745011" y="1284557"/>
            <a:ext cx="619759" cy="23883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0" name="Text Placeholder 4">
            <a:extLst>
              <a:ext uri="{FF2B5EF4-FFF2-40B4-BE49-F238E27FC236}">
                <a16:creationId xmlns:a16="http://schemas.microsoft.com/office/drawing/2014/main" id="{A8C37B37-45BE-4157-A1B3-CB4AE9249838}"/>
              </a:ext>
            </a:extLst>
          </p:cNvPr>
          <p:cNvSpPr txBox="1">
            <a:spLocks/>
          </p:cNvSpPr>
          <p:nvPr/>
        </p:nvSpPr>
        <p:spPr>
          <a:xfrm>
            <a:off x="10148191" y="4236771"/>
            <a:ext cx="1832097" cy="917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GB" sz="1400" dirty="0"/>
              <a:t>AWS Shield</a:t>
            </a:r>
          </a:p>
        </p:txBody>
      </p:sp>
      <p:sp>
        <p:nvSpPr>
          <p:cNvPr id="35" name="Arrow: Left 34">
            <a:extLst>
              <a:ext uri="{FF2B5EF4-FFF2-40B4-BE49-F238E27FC236}">
                <a16:creationId xmlns:a16="http://schemas.microsoft.com/office/drawing/2014/main" id="{132E8790-F149-44FA-92EE-D057D4BA14E9}"/>
              </a:ext>
            </a:extLst>
          </p:cNvPr>
          <p:cNvSpPr/>
          <p:nvPr/>
        </p:nvSpPr>
        <p:spPr>
          <a:xfrm>
            <a:off x="10054891" y="3798911"/>
            <a:ext cx="619759" cy="23883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9" name="Right Brace 28">
            <a:extLst>
              <a:ext uri="{FF2B5EF4-FFF2-40B4-BE49-F238E27FC236}">
                <a16:creationId xmlns:a16="http://schemas.microsoft.com/office/drawing/2014/main" id="{BB6F1401-3FA8-4942-959D-2CEF6ADCDBCD}"/>
              </a:ext>
            </a:extLst>
          </p:cNvPr>
          <p:cNvSpPr/>
          <p:nvPr/>
        </p:nvSpPr>
        <p:spPr>
          <a:xfrm>
            <a:off x="9728379" y="3224385"/>
            <a:ext cx="171682" cy="1386481"/>
          </a:xfrm>
          <a:prstGeom prst="rightBrace">
            <a:avLst>
              <a:gd name="adj1" fmla="val 4321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1" name="Graphic 22">
            <a:extLst>
              <a:ext uri="{FF2B5EF4-FFF2-40B4-BE49-F238E27FC236}">
                <a16:creationId xmlns:a16="http://schemas.microsoft.com/office/drawing/2014/main" id="{39C0BC95-7B7F-4561-B82C-45038813B28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754361" y="3607745"/>
            <a:ext cx="619759" cy="61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880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D9615FB-FD01-4C81-8448-1D029D9912C4}"/>
              </a:ext>
            </a:extLst>
          </p:cNvPr>
          <p:cNvSpPr>
            <a:spLocks noGrp="1"/>
          </p:cNvSpPr>
          <p:nvPr>
            <p:ph type="body" sz="quarter" idx="10"/>
          </p:nvPr>
        </p:nvSpPr>
        <p:spPr/>
        <p:txBody>
          <a:bodyPr/>
          <a:lstStyle/>
          <a:p>
            <a:r>
              <a:rPr lang="en-US" dirty="0"/>
              <a:t>AWS Shield</a:t>
            </a:r>
            <a:endParaRPr lang="en-GB" dirty="0"/>
          </a:p>
        </p:txBody>
      </p:sp>
      <p:sp>
        <p:nvSpPr>
          <p:cNvPr id="6" name="Text Placeholder 5">
            <a:extLst>
              <a:ext uri="{FF2B5EF4-FFF2-40B4-BE49-F238E27FC236}">
                <a16:creationId xmlns:a16="http://schemas.microsoft.com/office/drawing/2014/main" id="{E06E5FB3-8065-4121-B03F-0D449010183D}"/>
              </a:ext>
            </a:extLst>
          </p:cNvPr>
          <p:cNvSpPr>
            <a:spLocks noGrp="1"/>
          </p:cNvSpPr>
          <p:nvPr>
            <p:ph type="body" sz="quarter" idx="11"/>
          </p:nvPr>
        </p:nvSpPr>
        <p:spPr/>
        <p:txBody>
          <a:bodyPr/>
          <a:lstStyle/>
          <a:p>
            <a:r>
              <a:rPr lang="en-US" dirty="0"/>
              <a:t>AWS Shield is a managed DDoS protection service that safeguards applications running on AWS.</a:t>
            </a:r>
          </a:p>
          <a:p>
            <a:endParaRPr lang="en-US" dirty="0"/>
          </a:p>
          <a:p>
            <a:r>
              <a:rPr lang="en-US" dirty="0"/>
              <a:t>AWS Shield Standard is automatically enabled to all AWS customers at no additional cost. AWS Shield Advanced is an optional paid service. </a:t>
            </a:r>
          </a:p>
          <a:p>
            <a:endParaRPr lang="en-US" dirty="0"/>
          </a:p>
          <a:p>
            <a:r>
              <a:rPr lang="en-US" dirty="0"/>
              <a:t>AWS Shield Advanced provides additional protections against more sophisticated and larger attacks for your applications running on Amazon EC2, ELB, Amazon CloudFront, AWS Global Accelerator, and Route 53.</a:t>
            </a:r>
          </a:p>
          <a:p>
            <a:endParaRPr lang="en-US" dirty="0"/>
          </a:p>
          <a:p>
            <a:r>
              <a:rPr lang="en-US" b="0" i="0" dirty="0">
                <a:solidFill>
                  <a:srgbClr val="333333"/>
                </a:solidFill>
                <a:effectLst/>
                <a:latin typeface="AmazonEmber"/>
              </a:rPr>
              <a:t>Customers with Business or Enterprise support can also engage the Shield Response Team (SRT) 24x7 to manage and mitigate their application layer DDoS attacks. </a:t>
            </a:r>
            <a:endParaRPr lang="en-GB" dirty="0"/>
          </a:p>
        </p:txBody>
      </p:sp>
    </p:spTree>
    <p:extLst>
      <p:ext uri="{BB962C8B-B14F-4D97-AF65-F5344CB8AC3E}">
        <p14:creationId xmlns:p14="http://schemas.microsoft.com/office/powerpoint/2010/main" val="85098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353289"/>
            <a:ext cx="5649982" cy="917900"/>
          </a:xfrm>
        </p:spPr>
        <p:txBody>
          <a:bodyPr/>
          <a:lstStyle/>
          <a:p>
            <a:r>
              <a:rPr lang="en-GB" dirty="0"/>
              <a:t>AWS Firewall Manager</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17">
            <a:extLst>
              <a:ext uri="{FF2B5EF4-FFF2-40B4-BE49-F238E27FC236}">
                <a16:creationId xmlns:a16="http://schemas.microsoft.com/office/drawing/2014/main" id="{8AA709BD-6CB0-4783-BE7F-E51FEB6C617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6456" y="745007"/>
            <a:ext cx="2179824" cy="217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60836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D9615FB-FD01-4C81-8448-1D029D9912C4}"/>
              </a:ext>
            </a:extLst>
          </p:cNvPr>
          <p:cNvSpPr>
            <a:spLocks noGrp="1"/>
          </p:cNvSpPr>
          <p:nvPr>
            <p:ph type="body" sz="quarter" idx="10"/>
          </p:nvPr>
        </p:nvSpPr>
        <p:spPr/>
        <p:txBody>
          <a:bodyPr/>
          <a:lstStyle/>
          <a:p>
            <a:r>
              <a:rPr lang="en-US" dirty="0"/>
              <a:t>AWS Firewall Manager</a:t>
            </a:r>
            <a:endParaRPr lang="en-GB" dirty="0"/>
          </a:p>
        </p:txBody>
      </p:sp>
      <p:sp>
        <p:nvSpPr>
          <p:cNvPr id="6" name="Text Placeholder 5">
            <a:extLst>
              <a:ext uri="{FF2B5EF4-FFF2-40B4-BE49-F238E27FC236}">
                <a16:creationId xmlns:a16="http://schemas.microsoft.com/office/drawing/2014/main" id="{E06E5FB3-8065-4121-B03F-0D449010183D}"/>
              </a:ext>
            </a:extLst>
          </p:cNvPr>
          <p:cNvSpPr>
            <a:spLocks noGrp="1"/>
          </p:cNvSpPr>
          <p:nvPr>
            <p:ph type="body" sz="quarter" idx="11"/>
          </p:nvPr>
        </p:nvSpPr>
        <p:spPr/>
        <p:txBody>
          <a:bodyPr/>
          <a:lstStyle/>
          <a:p>
            <a:r>
              <a:rPr lang="en-US" dirty="0"/>
              <a:t>AWS Firewall Manager is a security management service that allows you to centrally configure and manage firewall rules across your accounts and applications in AWS Organizations. </a:t>
            </a:r>
          </a:p>
          <a:p>
            <a:endParaRPr lang="en-US" dirty="0"/>
          </a:p>
          <a:p>
            <a:r>
              <a:rPr lang="en-US" dirty="0"/>
              <a:t>As new applications are created, Firewall Manager makes it easier to bring new applications and resources into compliance by enforcing a common set of security rules.</a:t>
            </a:r>
          </a:p>
          <a:p>
            <a:endParaRPr lang="en-US" dirty="0"/>
          </a:p>
          <a:p>
            <a:r>
              <a:rPr lang="en-US" dirty="0"/>
              <a:t>AWS Firewall Manager is integrated with AWS Organizations so you can enable AWS WAF rules, AWS Shield Advanced protections, VPC security groups, AWS Network Firewalls, and Amazon Route 53 Resolver DNS Firewall rules across multiple AWS accounts and resources from a single place.</a:t>
            </a:r>
            <a:endParaRPr lang="en-GB" dirty="0"/>
          </a:p>
        </p:txBody>
      </p:sp>
    </p:spTree>
    <p:extLst>
      <p:ext uri="{BB962C8B-B14F-4D97-AF65-F5344CB8AC3E}">
        <p14:creationId xmlns:p14="http://schemas.microsoft.com/office/powerpoint/2010/main" val="202428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FEDD0-5D15-491D-800E-65EAFAF45487}"/>
              </a:ext>
            </a:extLst>
          </p:cNvPr>
          <p:cNvSpPr>
            <a:spLocks noGrp="1"/>
          </p:cNvSpPr>
          <p:nvPr>
            <p:ph type="body" sz="quarter" idx="12"/>
          </p:nvPr>
        </p:nvSpPr>
        <p:spPr>
          <a:xfrm>
            <a:off x="6231379" y="3510981"/>
            <a:ext cx="5649982" cy="917900"/>
          </a:xfrm>
        </p:spPr>
        <p:txBody>
          <a:bodyPr/>
          <a:lstStyle/>
          <a:p>
            <a:r>
              <a:rPr lang="en-US" dirty="0"/>
              <a:t>Authentication &amp; Authorization</a:t>
            </a:r>
          </a:p>
        </p:txBody>
      </p:sp>
      <p:pic>
        <p:nvPicPr>
          <p:cNvPr id="3" name="Picture 2">
            <a:extLst>
              <a:ext uri="{FF2B5EF4-FFF2-40B4-BE49-F238E27FC236}">
                <a16:creationId xmlns:a16="http://schemas.microsoft.com/office/drawing/2014/main" id="{AE5B5E08-8AD9-4BFC-AC27-AA2FC609D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776" y="927846"/>
            <a:ext cx="2075329" cy="2075329"/>
          </a:xfrm>
          <a:prstGeom prst="rect">
            <a:avLst/>
          </a:prstGeom>
        </p:spPr>
      </p:pic>
      <p:pic>
        <p:nvPicPr>
          <p:cNvPr id="10" name="Picture 9">
            <a:extLst>
              <a:ext uri="{FF2B5EF4-FFF2-40B4-BE49-F238E27FC236}">
                <a16:creationId xmlns:a16="http://schemas.microsoft.com/office/drawing/2014/main" id="{23678DFB-D948-45EE-8C21-111B012E5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293" y="1109268"/>
            <a:ext cx="1712483" cy="1712483"/>
          </a:xfrm>
          <a:prstGeom prst="rect">
            <a:avLst/>
          </a:prstGeom>
        </p:spPr>
      </p:pic>
    </p:spTree>
    <p:extLst>
      <p:ext uri="{BB962C8B-B14F-4D97-AF65-F5344CB8AC3E}">
        <p14:creationId xmlns:p14="http://schemas.microsoft.com/office/powerpoint/2010/main" val="4200748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4704F5-BD1A-455B-AE8F-C1D8E936B55A}"/>
              </a:ext>
            </a:extLst>
          </p:cNvPr>
          <p:cNvSpPr>
            <a:spLocks noGrp="1"/>
          </p:cNvSpPr>
          <p:nvPr>
            <p:ph type="body" sz="quarter" idx="10"/>
          </p:nvPr>
        </p:nvSpPr>
        <p:spPr/>
        <p:txBody>
          <a:bodyPr/>
          <a:lstStyle/>
          <a:p>
            <a:r>
              <a:rPr lang="en-US" dirty="0"/>
              <a:t>Authentication &amp; Authorization</a:t>
            </a:r>
          </a:p>
        </p:txBody>
      </p:sp>
      <p:sp>
        <p:nvSpPr>
          <p:cNvPr id="3" name="Text Placeholder 2">
            <a:extLst>
              <a:ext uri="{FF2B5EF4-FFF2-40B4-BE49-F238E27FC236}">
                <a16:creationId xmlns:a16="http://schemas.microsoft.com/office/drawing/2014/main" id="{5EA54CF2-9122-47B0-A313-89AAFA8611FB}"/>
              </a:ext>
            </a:extLst>
          </p:cNvPr>
          <p:cNvSpPr>
            <a:spLocks noGrp="1"/>
          </p:cNvSpPr>
          <p:nvPr>
            <p:ph type="body" sz="quarter" idx="11"/>
          </p:nvPr>
        </p:nvSpPr>
        <p:spPr/>
        <p:txBody>
          <a:bodyPr/>
          <a:lstStyle/>
          <a:p>
            <a:endParaRPr lang="en-GB"/>
          </a:p>
        </p:txBody>
      </p:sp>
      <p:pic>
        <p:nvPicPr>
          <p:cNvPr id="5" name="Picture 4">
            <a:extLst>
              <a:ext uri="{FF2B5EF4-FFF2-40B4-BE49-F238E27FC236}">
                <a16:creationId xmlns:a16="http://schemas.microsoft.com/office/drawing/2014/main" id="{C22627C7-71B4-4BC0-85BB-99E0D6B9E3CD}"/>
              </a:ext>
            </a:extLst>
          </p:cNvPr>
          <p:cNvPicPr>
            <a:picLocks noChangeAspect="1"/>
          </p:cNvPicPr>
          <p:nvPr/>
        </p:nvPicPr>
        <p:blipFill rotWithShape="1">
          <a:blip r:embed="rId2">
            <a:extLst>
              <a:ext uri="{28A0092B-C50C-407E-A947-70E740481C1C}">
                <a14:useLocalDpi xmlns:a14="http://schemas.microsoft.com/office/drawing/2010/main" val="0"/>
              </a:ext>
            </a:extLst>
          </a:blip>
          <a:srcRect l="55070"/>
          <a:stretch/>
        </p:blipFill>
        <p:spPr>
          <a:xfrm flipH="1">
            <a:off x="412750" y="780147"/>
            <a:ext cx="4634379" cy="5663516"/>
          </a:xfrm>
          <a:prstGeom prst="rect">
            <a:avLst/>
          </a:prstGeom>
        </p:spPr>
      </p:pic>
      <p:grpSp>
        <p:nvGrpSpPr>
          <p:cNvPr id="4" name="Group 3">
            <a:extLst>
              <a:ext uri="{FF2B5EF4-FFF2-40B4-BE49-F238E27FC236}">
                <a16:creationId xmlns:a16="http://schemas.microsoft.com/office/drawing/2014/main" id="{78DCC595-B0A5-4E4B-A264-E514795E8971}"/>
              </a:ext>
            </a:extLst>
          </p:cNvPr>
          <p:cNvGrpSpPr/>
          <p:nvPr/>
        </p:nvGrpSpPr>
        <p:grpSpPr>
          <a:xfrm>
            <a:off x="5663708" y="780147"/>
            <a:ext cx="5178802" cy="2989729"/>
            <a:chOff x="5663708" y="780147"/>
            <a:chExt cx="5178802" cy="2989729"/>
          </a:xfrm>
        </p:grpSpPr>
        <p:pic>
          <p:nvPicPr>
            <p:cNvPr id="7" name="Picture 6">
              <a:extLst>
                <a:ext uri="{FF2B5EF4-FFF2-40B4-BE49-F238E27FC236}">
                  <a16:creationId xmlns:a16="http://schemas.microsoft.com/office/drawing/2014/main" id="{C1D8E25C-3B50-439B-867B-A6DDD5190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781" y="780147"/>
              <a:ext cx="2989729" cy="2989729"/>
            </a:xfrm>
            <a:prstGeom prst="rect">
              <a:avLst/>
            </a:prstGeom>
          </p:spPr>
        </p:pic>
        <p:sp>
          <p:nvSpPr>
            <p:cNvPr id="10" name="TextBox 9">
              <a:extLst>
                <a:ext uri="{FF2B5EF4-FFF2-40B4-BE49-F238E27FC236}">
                  <a16:creationId xmlns:a16="http://schemas.microsoft.com/office/drawing/2014/main" id="{93D71985-D99C-449F-B11E-1B042D09AC5C}"/>
                </a:ext>
              </a:extLst>
            </p:cNvPr>
            <p:cNvSpPr txBox="1"/>
            <p:nvPr/>
          </p:nvSpPr>
          <p:spPr>
            <a:xfrm>
              <a:off x="5663708" y="1951845"/>
              <a:ext cx="1776640" cy="707886"/>
            </a:xfrm>
            <a:prstGeom prst="rect">
              <a:avLst/>
            </a:prstGeom>
            <a:noFill/>
          </p:spPr>
          <p:txBody>
            <a:bodyPr wrap="none" rtlCol="0">
              <a:spAutoFit/>
            </a:bodyPr>
            <a:lstStyle/>
            <a:p>
              <a:r>
                <a:rPr lang="en-GB" sz="2000" b="1" dirty="0"/>
                <a:t>Authentication</a:t>
              </a:r>
            </a:p>
            <a:p>
              <a:r>
                <a:rPr lang="en-GB" sz="2000" dirty="0"/>
                <a:t>- Who you are?</a:t>
              </a:r>
            </a:p>
          </p:txBody>
        </p:sp>
      </p:grpSp>
      <p:grpSp>
        <p:nvGrpSpPr>
          <p:cNvPr id="6" name="Group 5">
            <a:extLst>
              <a:ext uri="{FF2B5EF4-FFF2-40B4-BE49-F238E27FC236}">
                <a16:creationId xmlns:a16="http://schemas.microsoft.com/office/drawing/2014/main" id="{2D8D8B61-A3D7-4C20-9803-24D7D5EDD97A}"/>
              </a:ext>
            </a:extLst>
          </p:cNvPr>
          <p:cNvGrpSpPr/>
          <p:nvPr/>
        </p:nvGrpSpPr>
        <p:grpSpPr>
          <a:xfrm>
            <a:off x="5663708" y="4414956"/>
            <a:ext cx="5313643" cy="2173854"/>
            <a:chOff x="5663708" y="4414956"/>
            <a:chExt cx="5313643" cy="2173854"/>
          </a:xfrm>
        </p:grpSpPr>
        <p:pic>
          <p:nvPicPr>
            <p:cNvPr id="9" name="Picture 8">
              <a:extLst>
                <a:ext uri="{FF2B5EF4-FFF2-40B4-BE49-F238E27FC236}">
                  <a16:creationId xmlns:a16="http://schemas.microsoft.com/office/drawing/2014/main" id="{EB28B2B1-9532-44A7-94B0-519854650A13}"/>
                </a:ext>
              </a:extLst>
            </p:cNvPr>
            <p:cNvPicPr>
              <a:picLocks noChangeAspect="1"/>
            </p:cNvPicPr>
            <p:nvPr/>
          </p:nvPicPr>
          <p:blipFill rotWithShape="1">
            <a:blip r:embed="rId4">
              <a:extLst>
                <a:ext uri="{28A0092B-C50C-407E-A947-70E740481C1C}">
                  <a14:useLocalDpi xmlns:a14="http://schemas.microsoft.com/office/drawing/2010/main" val="0"/>
                </a:ext>
              </a:extLst>
            </a:blip>
            <a:srcRect t="13645" b="13645"/>
            <a:stretch/>
          </p:blipFill>
          <p:spPr>
            <a:xfrm>
              <a:off x="7987622" y="4414956"/>
              <a:ext cx="2989729" cy="2173854"/>
            </a:xfrm>
            <a:prstGeom prst="rect">
              <a:avLst/>
            </a:prstGeom>
          </p:spPr>
        </p:pic>
        <p:sp>
          <p:nvSpPr>
            <p:cNvPr id="11" name="TextBox 10">
              <a:extLst>
                <a:ext uri="{FF2B5EF4-FFF2-40B4-BE49-F238E27FC236}">
                  <a16:creationId xmlns:a16="http://schemas.microsoft.com/office/drawing/2014/main" id="{57D0C99D-F774-4137-97EC-C8F2D052B67A}"/>
                </a:ext>
              </a:extLst>
            </p:cNvPr>
            <p:cNvSpPr txBox="1"/>
            <p:nvPr/>
          </p:nvSpPr>
          <p:spPr>
            <a:xfrm>
              <a:off x="5663708" y="5178717"/>
              <a:ext cx="2198551" cy="707886"/>
            </a:xfrm>
            <a:prstGeom prst="rect">
              <a:avLst/>
            </a:prstGeom>
            <a:noFill/>
          </p:spPr>
          <p:txBody>
            <a:bodyPr wrap="none" rtlCol="0">
              <a:spAutoFit/>
            </a:bodyPr>
            <a:lstStyle/>
            <a:p>
              <a:r>
                <a:rPr lang="en-GB" sz="2000" b="1" dirty="0"/>
                <a:t>Authorization</a:t>
              </a:r>
            </a:p>
            <a:p>
              <a:r>
                <a:rPr lang="en-GB" sz="2000" dirty="0"/>
                <a:t>- What can you do?</a:t>
              </a:r>
            </a:p>
          </p:txBody>
        </p:sp>
      </p:grpSp>
    </p:spTree>
    <p:extLst>
      <p:ext uri="{BB962C8B-B14F-4D97-AF65-F5344CB8AC3E}">
        <p14:creationId xmlns:p14="http://schemas.microsoft.com/office/powerpoint/2010/main" val="408018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4704F5-BD1A-455B-AE8F-C1D8E936B55A}"/>
              </a:ext>
            </a:extLst>
          </p:cNvPr>
          <p:cNvSpPr>
            <a:spLocks noGrp="1"/>
          </p:cNvSpPr>
          <p:nvPr>
            <p:ph type="body" sz="quarter" idx="10"/>
          </p:nvPr>
        </p:nvSpPr>
        <p:spPr/>
        <p:txBody>
          <a:bodyPr/>
          <a:lstStyle/>
          <a:p>
            <a:r>
              <a:rPr lang="en-US" dirty="0"/>
              <a:t>Authentication &amp; Authorization</a:t>
            </a:r>
          </a:p>
        </p:txBody>
      </p:sp>
      <p:pic>
        <p:nvPicPr>
          <p:cNvPr id="6" name="Picture 5">
            <a:extLst>
              <a:ext uri="{FF2B5EF4-FFF2-40B4-BE49-F238E27FC236}">
                <a16:creationId xmlns:a16="http://schemas.microsoft.com/office/drawing/2014/main" id="{805CE1E8-109F-49B7-8405-42C240A8453F}"/>
              </a:ext>
            </a:extLst>
          </p:cNvPr>
          <p:cNvPicPr>
            <a:picLocks noChangeAspect="1"/>
          </p:cNvPicPr>
          <p:nvPr/>
        </p:nvPicPr>
        <p:blipFill rotWithShape="1">
          <a:blip r:embed="rId2">
            <a:extLst>
              <a:ext uri="{28A0092B-C50C-407E-A947-70E740481C1C}">
                <a14:useLocalDpi xmlns:a14="http://schemas.microsoft.com/office/drawing/2010/main" val="0"/>
              </a:ext>
            </a:extLst>
          </a:blip>
          <a:srcRect l="51178" t="5994" r="16102" b="5994"/>
          <a:stretch/>
        </p:blipFill>
        <p:spPr>
          <a:xfrm>
            <a:off x="412750" y="780146"/>
            <a:ext cx="4680341" cy="5622207"/>
          </a:xfrm>
          <a:prstGeom prst="rect">
            <a:avLst/>
          </a:prstGeom>
        </p:spPr>
      </p:pic>
      <p:grpSp>
        <p:nvGrpSpPr>
          <p:cNvPr id="3" name="Group 2">
            <a:extLst>
              <a:ext uri="{FF2B5EF4-FFF2-40B4-BE49-F238E27FC236}">
                <a16:creationId xmlns:a16="http://schemas.microsoft.com/office/drawing/2014/main" id="{92C1A983-024A-4F37-B3D4-D95AC2996F2E}"/>
              </a:ext>
            </a:extLst>
          </p:cNvPr>
          <p:cNvGrpSpPr/>
          <p:nvPr/>
        </p:nvGrpSpPr>
        <p:grpSpPr>
          <a:xfrm>
            <a:off x="5520555" y="1188998"/>
            <a:ext cx="3052482" cy="5009952"/>
            <a:chOff x="5520555" y="1188998"/>
            <a:chExt cx="3052482" cy="5009952"/>
          </a:xfrm>
        </p:grpSpPr>
        <p:pic>
          <p:nvPicPr>
            <p:cNvPr id="16" name="Picture 15">
              <a:extLst>
                <a:ext uri="{FF2B5EF4-FFF2-40B4-BE49-F238E27FC236}">
                  <a16:creationId xmlns:a16="http://schemas.microsoft.com/office/drawing/2014/main" id="{0341AB39-09AE-4DC0-B831-E130730AB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555" y="1515252"/>
              <a:ext cx="3052482" cy="3052482"/>
            </a:xfrm>
            <a:prstGeom prst="rect">
              <a:avLst/>
            </a:prstGeom>
          </p:spPr>
        </p:pic>
        <p:sp>
          <p:nvSpPr>
            <p:cNvPr id="10" name="TextBox 9">
              <a:extLst>
                <a:ext uri="{FF2B5EF4-FFF2-40B4-BE49-F238E27FC236}">
                  <a16:creationId xmlns:a16="http://schemas.microsoft.com/office/drawing/2014/main" id="{93D71985-D99C-449F-B11E-1B042D09AC5C}"/>
                </a:ext>
              </a:extLst>
            </p:cNvPr>
            <p:cNvSpPr txBox="1"/>
            <p:nvPr/>
          </p:nvSpPr>
          <p:spPr>
            <a:xfrm>
              <a:off x="6158476" y="4567734"/>
              <a:ext cx="1776640" cy="1631216"/>
            </a:xfrm>
            <a:prstGeom prst="rect">
              <a:avLst/>
            </a:prstGeom>
            <a:noFill/>
          </p:spPr>
          <p:txBody>
            <a:bodyPr wrap="none" rtlCol="0">
              <a:spAutoFit/>
            </a:bodyPr>
            <a:lstStyle/>
            <a:p>
              <a:r>
                <a:rPr lang="en-GB" sz="2000" b="1" dirty="0"/>
                <a:t>Authentication</a:t>
              </a:r>
            </a:p>
            <a:p>
              <a:r>
                <a:rPr lang="en-GB" sz="2000" dirty="0"/>
                <a:t>Who you are?</a:t>
              </a:r>
            </a:p>
            <a:p>
              <a:pPr marL="285750" indent="-285750">
                <a:buFontTx/>
                <a:buChar char="-"/>
              </a:pPr>
              <a:r>
                <a:rPr lang="en-GB" sz="2000" dirty="0"/>
                <a:t>Name</a:t>
              </a:r>
            </a:p>
            <a:p>
              <a:pPr marL="285750" indent="-285750">
                <a:buFontTx/>
                <a:buChar char="-"/>
              </a:pPr>
              <a:r>
                <a:rPr lang="en-GB" sz="2000" dirty="0"/>
                <a:t>Photo</a:t>
              </a:r>
            </a:p>
            <a:p>
              <a:pPr marL="285750" indent="-285750">
                <a:buFontTx/>
                <a:buChar char="-"/>
              </a:pPr>
              <a:r>
                <a:rPr lang="en-GB" sz="2000" dirty="0"/>
                <a:t>DOB</a:t>
              </a:r>
            </a:p>
          </p:txBody>
        </p:sp>
        <p:sp>
          <p:nvSpPr>
            <p:cNvPr id="17" name="TextBox 16">
              <a:extLst>
                <a:ext uri="{FF2B5EF4-FFF2-40B4-BE49-F238E27FC236}">
                  <a16:creationId xmlns:a16="http://schemas.microsoft.com/office/drawing/2014/main" id="{B6C88A07-3F7F-40BD-9498-0A0E59645CE9}"/>
                </a:ext>
              </a:extLst>
            </p:cNvPr>
            <p:cNvSpPr txBox="1"/>
            <p:nvPr/>
          </p:nvSpPr>
          <p:spPr>
            <a:xfrm>
              <a:off x="6311947" y="1188998"/>
              <a:ext cx="1469698" cy="523220"/>
            </a:xfrm>
            <a:prstGeom prst="rect">
              <a:avLst/>
            </a:prstGeom>
            <a:noFill/>
          </p:spPr>
          <p:txBody>
            <a:bodyPr wrap="none" rtlCol="0">
              <a:spAutoFit/>
            </a:bodyPr>
            <a:lstStyle/>
            <a:p>
              <a:r>
                <a:rPr lang="en-GB" sz="2800" b="1" dirty="0"/>
                <a:t>Passport</a:t>
              </a:r>
              <a:endParaRPr lang="en-GB" sz="2800" dirty="0"/>
            </a:p>
          </p:txBody>
        </p:sp>
      </p:grpSp>
      <p:grpSp>
        <p:nvGrpSpPr>
          <p:cNvPr id="4" name="Group 3">
            <a:extLst>
              <a:ext uri="{FF2B5EF4-FFF2-40B4-BE49-F238E27FC236}">
                <a16:creationId xmlns:a16="http://schemas.microsoft.com/office/drawing/2014/main" id="{E234001F-4EBA-46B4-B1D3-A637C9BD41AB}"/>
              </a:ext>
            </a:extLst>
          </p:cNvPr>
          <p:cNvGrpSpPr/>
          <p:nvPr/>
        </p:nvGrpSpPr>
        <p:grpSpPr>
          <a:xfrm>
            <a:off x="8911708" y="1188998"/>
            <a:ext cx="2062296" cy="5009951"/>
            <a:chOff x="8911708" y="1188998"/>
            <a:chExt cx="2062296" cy="5009951"/>
          </a:xfrm>
        </p:grpSpPr>
        <p:sp>
          <p:nvSpPr>
            <p:cNvPr id="11" name="TextBox 10">
              <a:extLst>
                <a:ext uri="{FF2B5EF4-FFF2-40B4-BE49-F238E27FC236}">
                  <a16:creationId xmlns:a16="http://schemas.microsoft.com/office/drawing/2014/main" id="{57D0C99D-F774-4137-97EC-C8F2D052B67A}"/>
                </a:ext>
              </a:extLst>
            </p:cNvPr>
            <p:cNvSpPr txBox="1"/>
            <p:nvPr/>
          </p:nvSpPr>
          <p:spPr>
            <a:xfrm>
              <a:off x="8911708" y="4567733"/>
              <a:ext cx="2062296" cy="1631216"/>
            </a:xfrm>
            <a:prstGeom prst="rect">
              <a:avLst/>
            </a:prstGeom>
            <a:noFill/>
          </p:spPr>
          <p:txBody>
            <a:bodyPr wrap="none" rtlCol="0">
              <a:spAutoFit/>
            </a:bodyPr>
            <a:lstStyle/>
            <a:p>
              <a:r>
                <a:rPr lang="en-GB" sz="2000" b="1" dirty="0"/>
                <a:t>Authorization</a:t>
              </a:r>
            </a:p>
            <a:p>
              <a:r>
                <a:rPr lang="en-GB" sz="2000" dirty="0"/>
                <a:t>What can you do?</a:t>
              </a:r>
            </a:p>
            <a:p>
              <a:pPr marL="285750" indent="-285750">
                <a:buFontTx/>
                <a:buChar char="-"/>
              </a:pPr>
              <a:r>
                <a:rPr lang="en-GB" sz="2000" dirty="0"/>
                <a:t>Transit</a:t>
              </a:r>
            </a:p>
            <a:p>
              <a:pPr marL="285750" indent="-285750">
                <a:buFontTx/>
                <a:buChar char="-"/>
              </a:pPr>
              <a:r>
                <a:rPr lang="en-GB" sz="2000" dirty="0"/>
                <a:t>Work</a:t>
              </a:r>
            </a:p>
            <a:p>
              <a:pPr marL="285750" indent="-285750">
                <a:buFontTx/>
                <a:buChar char="-"/>
              </a:pPr>
              <a:r>
                <a:rPr lang="en-GB" sz="2000" dirty="0"/>
                <a:t>Tourism</a:t>
              </a:r>
            </a:p>
          </p:txBody>
        </p:sp>
        <p:pic>
          <p:nvPicPr>
            <p:cNvPr id="14" name="Picture 13">
              <a:extLst>
                <a:ext uri="{FF2B5EF4-FFF2-40B4-BE49-F238E27FC236}">
                  <a16:creationId xmlns:a16="http://schemas.microsoft.com/office/drawing/2014/main" id="{E62D4912-1E8D-422D-8466-E0C42F19FE04}"/>
                </a:ext>
              </a:extLst>
            </p:cNvPr>
            <p:cNvPicPr>
              <a:picLocks noChangeAspect="1"/>
            </p:cNvPicPr>
            <p:nvPr/>
          </p:nvPicPr>
          <p:blipFill rotWithShape="1">
            <a:blip r:embed="rId4">
              <a:extLst>
                <a:ext uri="{28A0092B-C50C-407E-A947-70E740481C1C}">
                  <a14:useLocalDpi xmlns:a14="http://schemas.microsoft.com/office/drawing/2010/main" val="0"/>
                </a:ext>
              </a:extLst>
            </a:blip>
            <a:srcRect l="22861" t="10867" r="19680" b="10454"/>
            <a:stretch/>
          </p:blipFill>
          <p:spPr>
            <a:xfrm>
              <a:off x="9000501" y="1800225"/>
              <a:ext cx="1828263" cy="2503433"/>
            </a:xfrm>
            <a:prstGeom prst="roundRect">
              <a:avLst>
                <a:gd name="adj" fmla="val 4916"/>
              </a:avLst>
            </a:prstGeom>
            <a:ln w="38100">
              <a:solidFill>
                <a:srgbClr val="053D7E"/>
              </a:solidFill>
            </a:ln>
          </p:spPr>
        </p:pic>
        <p:sp>
          <p:nvSpPr>
            <p:cNvPr id="18" name="TextBox 17">
              <a:extLst>
                <a:ext uri="{FF2B5EF4-FFF2-40B4-BE49-F238E27FC236}">
                  <a16:creationId xmlns:a16="http://schemas.microsoft.com/office/drawing/2014/main" id="{7AC99975-1801-4D0F-B901-BD041B48180D}"/>
                </a:ext>
              </a:extLst>
            </p:cNvPr>
            <p:cNvSpPr txBox="1"/>
            <p:nvPr/>
          </p:nvSpPr>
          <p:spPr>
            <a:xfrm>
              <a:off x="9561180" y="1188998"/>
              <a:ext cx="763351" cy="523220"/>
            </a:xfrm>
            <a:prstGeom prst="rect">
              <a:avLst/>
            </a:prstGeom>
            <a:noFill/>
          </p:spPr>
          <p:txBody>
            <a:bodyPr wrap="none" rtlCol="0">
              <a:spAutoFit/>
            </a:bodyPr>
            <a:lstStyle/>
            <a:p>
              <a:r>
                <a:rPr lang="en-GB" sz="2800" b="1" dirty="0"/>
                <a:t>visa</a:t>
              </a:r>
              <a:endParaRPr lang="en-GB" sz="2800" dirty="0"/>
            </a:p>
          </p:txBody>
        </p:sp>
      </p:grpSp>
    </p:spTree>
    <p:extLst>
      <p:ext uri="{BB962C8B-B14F-4D97-AF65-F5344CB8AC3E}">
        <p14:creationId xmlns:p14="http://schemas.microsoft.com/office/powerpoint/2010/main" val="422242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4DEF90-2CB7-4DF7-B466-A01C2069A77F}"/>
              </a:ext>
            </a:extLst>
          </p:cNvPr>
          <p:cNvSpPr>
            <a:spLocks noGrp="1"/>
          </p:cNvSpPr>
          <p:nvPr>
            <p:ph type="body" sz="quarter" idx="10"/>
          </p:nvPr>
        </p:nvSpPr>
        <p:spPr/>
        <p:txBody>
          <a:bodyPr/>
          <a:lstStyle/>
          <a:p>
            <a:r>
              <a:rPr lang="en-US" dirty="0"/>
              <a:t>Challenges in Multi Account AWS Environment</a:t>
            </a:r>
            <a:endParaRPr lang="en-GB" dirty="0"/>
          </a:p>
        </p:txBody>
      </p:sp>
      <p:grpSp>
        <p:nvGrpSpPr>
          <p:cNvPr id="28" name="Group 27">
            <a:extLst>
              <a:ext uri="{FF2B5EF4-FFF2-40B4-BE49-F238E27FC236}">
                <a16:creationId xmlns:a16="http://schemas.microsoft.com/office/drawing/2014/main" id="{E4B72A01-7037-4CEB-A391-1D6C6080EA17}"/>
              </a:ext>
            </a:extLst>
          </p:cNvPr>
          <p:cNvGrpSpPr/>
          <p:nvPr/>
        </p:nvGrpSpPr>
        <p:grpSpPr>
          <a:xfrm>
            <a:off x="1335727" y="2057856"/>
            <a:ext cx="2420787" cy="2806255"/>
            <a:chOff x="6418571" y="2057856"/>
            <a:chExt cx="2420787" cy="2806255"/>
          </a:xfrm>
        </p:grpSpPr>
        <p:grpSp>
          <p:nvGrpSpPr>
            <p:cNvPr id="8" name="Group 7">
              <a:extLst>
                <a:ext uri="{FF2B5EF4-FFF2-40B4-BE49-F238E27FC236}">
                  <a16:creationId xmlns:a16="http://schemas.microsoft.com/office/drawing/2014/main" id="{9352DA34-68D3-4776-B0D7-4AAF4D72FCA6}"/>
                </a:ext>
              </a:extLst>
            </p:cNvPr>
            <p:cNvGrpSpPr/>
            <p:nvPr/>
          </p:nvGrpSpPr>
          <p:grpSpPr>
            <a:xfrm>
              <a:off x="6418571" y="2057856"/>
              <a:ext cx="2420787" cy="2806255"/>
              <a:chOff x="4885606" y="3782900"/>
              <a:chExt cx="2420787" cy="2806255"/>
            </a:xfrm>
          </p:grpSpPr>
          <p:sp>
            <p:nvSpPr>
              <p:cNvPr id="9" name="TextBox 18">
                <a:extLst>
                  <a:ext uri="{FF2B5EF4-FFF2-40B4-BE49-F238E27FC236}">
                    <a16:creationId xmlns:a16="http://schemas.microsoft.com/office/drawing/2014/main" id="{F12AC874-34F8-4115-9CB9-9FD9A74A0550}"/>
                  </a:ext>
                </a:extLst>
              </p:cNvPr>
              <p:cNvSpPr txBox="1"/>
              <p:nvPr/>
            </p:nvSpPr>
            <p:spPr>
              <a:xfrm>
                <a:off x="4903387" y="6219823"/>
                <a:ext cx="2403006"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Operational Overhead</a:t>
                </a:r>
              </a:p>
            </p:txBody>
          </p:sp>
          <p:sp>
            <p:nvSpPr>
              <p:cNvPr id="10" name="Freeform: Shape 9">
                <a:extLst>
                  <a:ext uri="{FF2B5EF4-FFF2-40B4-BE49-F238E27FC236}">
                    <a16:creationId xmlns:a16="http://schemas.microsoft.com/office/drawing/2014/main" id="{BF7A80F4-6922-408C-BBE8-5C186739CA57}"/>
                  </a:ext>
                </a:extLst>
              </p:cNvPr>
              <p:cNvSpPr/>
              <p:nvPr/>
            </p:nvSpPr>
            <p:spPr>
              <a:xfrm>
                <a:off x="4885606" y="3782900"/>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Rectangle: Rounded Corners 13">
              <a:extLst>
                <a:ext uri="{FF2B5EF4-FFF2-40B4-BE49-F238E27FC236}">
                  <a16:creationId xmlns:a16="http://schemas.microsoft.com/office/drawing/2014/main" id="{9D5E5DC6-0526-403D-8D92-BF4985B55C64}"/>
                </a:ext>
              </a:extLst>
            </p:cNvPr>
            <p:cNvSpPr/>
            <p:nvPr/>
          </p:nvSpPr>
          <p:spPr>
            <a:xfrm>
              <a:off x="6545290" y="2196353"/>
              <a:ext cx="2141509" cy="2089312"/>
            </a:xfrm>
            <a:prstGeom prst="roundRect">
              <a:avLst>
                <a:gd name="adj" fmla="val 1850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
              <a:extLst>
                <a:ext uri="{FF2B5EF4-FFF2-40B4-BE49-F238E27FC236}">
                  <a16:creationId xmlns:a16="http://schemas.microsoft.com/office/drawing/2014/main" id="{53E45DB5-3349-4BCF-BEA8-463549D52166}"/>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6650179" y="2272718"/>
              <a:ext cx="1931730" cy="1931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7F365157-F811-4216-B0FC-ACD5DBCC1130}"/>
              </a:ext>
            </a:extLst>
          </p:cNvPr>
          <p:cNvGrpSpPr/>
          <p:nvPr/>
        </p:nvGrpSpPr>
        <p:grpSpPr>
          <a:xfrm>
            <a:off x="4618311" y="2057856"/>
            <a:ext cx="2420788" cy="2806255"/>
            <a:chOff x="2725643" y="2057856"/>
            <a:chExt cx="2420788" cy="2806255"/>
          </a:xfrm>
        </p:grpSpPr>
        <p:grpSp>
          <p:nvGrpSpPr>
            <p:cNvPr id="4" name="Group 3">
              <a:extLst>
                <a:ext uri="{FF2B5EF4-FFF2-40B4-BE49-F238E27FC236}">
                  <a16:creationId xmlns:a16="http://schemas.microsoft.com/office/drawing/2014/main" id="{FB1FB1A2-CC6A-4781-911E-75435C41FB90}"/>
                </a:ext>
              </a:extLst>
            </p:cNvPr>
            <p:cNvGrpSpPr/>
            <p:nvPr/>
          </p:nvGrpSpPr>
          <p:grpSpPr>
            <a:xfrm>
              <a:off x="2725643" y="2057856"/>
              <a:ext cx="2420788" cy="2806255"/>
              <a:chOff x="1863110" y="3782900"/>
              <a:chExt cx="2420788" cy="2806255"/>
            </a:xfrm>
          </p:grpSpPr>
          <p:sp>
            <p:nvSpPr>
              <p:cNvPr id="6" name="TextBox 16">
                <a:extLst>
                  <a:ext uri="{FF2B5EF4-FFF2-40B4-BE49-F238E27FC236}">
                    <a16:creationId xmlns:a16="http://schemas.microsoft.com/office/drawing/2014/main" id="{ADFA7947-7B83-415F-B708-9D00EDE8B328}"/>
                  </a:ext>
                </a:extLst>
              </p:cNvPr>
              <p:cNvSpPr txBox="1"/>
              <p:nvPr/>
            </p:nvSpPr>
            <p:spPr>
              <a:xfrm>
                <a:off x="1863110" y="6219823"/>
                <a:ext cx="2420788"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Individual Billing</a:t>
                </a:r>
              </a:p>
            </p:txBody>
          </p:sp>
          <p:sp>
            <p:nvSpPr>
              <p:cNvPr id="7" name="Freeform: Shape 6">
                <a:extLst>
                  <a:ext uri="{FF2B5EF4-FFF2-40B4-BE49-F238E27FC236}">
                    <a16:creationId xmlns:a16="http://schemas.microsoft.com/office/drawing/2014/main" id="{8BEA09F5-3059-48D2-A651-3BB97153549F}"/>
                  </a:ext>
                </a:extLst>
              </p:cNvPr>
              <p:cNvSpPr/>
              <p:nvPr/>
            </p:nvSpPr>
            <p:spPr>
              <a:xfrm>
                <a:off x="1863111" y="3782900"/>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Rounded Corners 11">
              <a:extLst>
                <a:ext uri="{FF2B5EF4-FFF2-40B4-BE49-F238E27FC236}">
                  <a16:creationId xmlns:a16="http://schemas.microsoft.com/office/drawing/2014/main" id="{34ABE5B0-50B1-469C-B06D-48302106CAF8}"/>
                </a:ext>
              </a:extLst>
            </p:cNvPr>
            <p:cNvSpPr/>
            <p:nvPr/>
          </p:nvSpPr>
          <p:spPr>
            <a:xfrm>
              <a:off x="2859741" y="2196353"/>
              <a:ext cx="2135521" cy="2089312"/>
            </a:xfrm>
            <a:prstGeom prst="roundRect">
              <a:avLst>
                <a:gd name="adj" fmla="val 1531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10">
              <a:extLst>
                <a:ext uri="{FF2B5EF4-FFF2-40B4-BE49-F238E27FC236}">
                  <a16:creationId xmlns:a16="http://schemas.microsoft.com/office/drawing/2014/main" id="{05648277-8895-4495-B083-DBDD1D1959F8}"/>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2970172" y="2272718"/>
              <a:ext cx="1931730" cy="19317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66B406EC-0CC0-4E7A-829F-FDD769ADFE27}"/>
              </a:ext>
            </a:extLst>
          </p:cNvPr>
          <p:cNvGrpSpPr/>
          <p:nvPr/>
        </p:nvGrpSpPr>
        <p:grpSpPr>
          <a:xfrm>
            <a:off x="7900896" y="2057856"/>
            <a:ext cx="2420787" cy="2806255"/>
            <a:chOff x="7355841" y="2057856"/>
            <a:chExt cx="2420787" cy="2806255"/>
          </a:xfrm>
        </p:grpSpPr>
        <p:grpSp>
          <p:nvGrpSpPr>
            <p:cNvPr id="29" name="Group 28">
              <a:extLst>
                <a:ext uri="{FF2B5EF4-FFF2-40B4-BE49-F238E27FC236}">
                  <a16:creationId xmlns:a16="http://schemas.microsoft.com/office/drawing/2014/main" id="{231DAFD1-6868-477D-8926-5B6E6904DFE8}"/>
                </a:ext>
              </a:extLst>
            </p:cNvPr>
            <p:cNvGrpSpPr/>
            <p:nvPr/>
          </p:nvGrpSpPr>
          <p:grpSpPr>
            <a:xfrm>
              <a:off x="7355841" y="2057856"/>
              <a:ext cx="2420787" cy="2806255"/>
              <a:chOff x="6418571" y="2057856"/>
              <a:chExt cx="2420787" cy="2806255"/>
            </a:xfrm>
          </p:grpSpPr>
          <p:grpSp>
            <p:nvGrpSpPr>
              <p:cNvPr id="30" name="Group 29">
                <a:extLst>
                  <a:ext uri="{FF2B5EF4-FFF2-40B4-BE49-F238E27FC236}">
                    <a16:creationId xmlns:a16="http://schemas.microsoft.com/office/drawing/2014/main" id="{5A95E748-2ABD-4C13-9A75-8FAAE699ADCD}"/>
                  </a:ext>
                </a:extLst>
              </p:cNvPr>
              <p:cNvGrpSpPr/>
              <p:nvPr/>
            </p:nvGrpSpPr>
            <p:grpSpPr>
              <a:xfrm>
                <a:off x="6418571" y="2057856"/>
                <a:ext cx="2420787" cy="2806255"/>
                <a:chOff x="4885606" y="3782900"/>
                <a:chExt cx="2420787" cy="2806255"/>
              </a:xfrm>
            </p:grpSpPr>
            <p:sp>
              <p:nvSpPr>
                <p:cNvPr id="33" name="TextBox 18">
                  <a:extLst>
                    <a:ext uri="{FF2B5EF4-FFF2-40B4-BE49-F238E27FC236}">
                      <a16:creationId xmlns:a16="http://schemas.microsoft.com/office/drawing/2014/main" id="{78BE0D04-FBD7-4E7A-B1F3-CB92B8B44BAA}"/>
                    </a:ext>
                  </a:extLst>
                </p:cNvPr>
                <p:cNvSpPr txBox="1"/>
                <p:nvPr/>
              </p:nvSpPr>
              <p:spPr>
                <a:xfrm>
                  <a:off x="4903387" y="6219823"/>
                  <a:ext cx="2403006" cy="369332"/>
                </a:xfrm>
                <a:prstGeom prst="rect">
                  <a:avLst/>
                </a:prstGeom>
                <a:noFill/>
              </p:spPr>
              <p:txBody>
                <a:bodyPr wrap="square" rtlCol="0">
                  <a:spAutoFit/>
                </a:bodyPr>
                <a:lstStyle>
                  <a:defPPr>
                    <a:defRPr lang="en-US"/>
                  </a:defPPr>
                  <a:lvl1pPr marL="0" algn="l" defTabSz="913395" rtl="0" eaLnBrk="1" latinLnBrk="0" hangingPunct="1">
                    <a:defRPr sz="1798" kern="1200">
                      <a:solidFill>
                        <a:schemeClr val="tx1"/>
                      </a:solidFill>
                      <a:latin typeface="+mn-lt"/>
                      <a:ea typeface="+mn-ea"/>
                      <a:cs typeface="+mn-cs"/>
                    </a:defRPr>
                  </a:lvl1pPr>
                  <a:lvl2pPr marL="456696" algn="l" defTabSz="913395" rtl="0" eaLnBrk="1" latinLnBrk="0" hangingPunct="1">
                    <a:defRPr sz="1798" kern="1200">
                      <a:solidFill>
                        <a:schemeClr val="tx1"/>
                      </a:solidFill>
                      <a:latin typeface="+mn-lt"/>
                      <a:ea typeface="+mn-ea"/>
                      <a:cs typeface="+mn-cs"/>
                    </a:defRPr>
                  </a:lvl2pPr>
                  <a:lvl3pPr marL="913395" algn="l" defTabSz="913395" rtl="0" eaLnBrk="1" latinLnBrk="0" hangingPunct="1">
                    <a:defRPr sz="1798" kern="1200">
                      <a:solidFill>
                        <a:schemeClr val="tx1"/>
                      </a:solidFill>
                      <a:latin typeface="+mn-lt"/>
                      <a:ea typeface="+mn-ea"/>
                      <a:cs typeface="+mn-cs"/>
                    </a:defRPr>
                  </a:lvl3pPr>
                  <a:lvl4pPr marL="1370091" algn="l" defTabSz="913395" rtl="0" eaLnBrk="1" latinLnBrk="0" hangingPunct="1">
                    <a:defRPr sz="1798" kern="1200">
                      <a:solidFill>
                        <a:schemeClr val="tx1"/>
                      </a:solidFill>
                      <a:latin typeface="+mn-lt"/>
                      <a:ea typeface="+mn-ea"/>
                      <a:cs typeface="+mn-cs"/>
                    </a:defRPr>
                  </a:lvl4pPr>
                  <a:lvl5pPr marL="1826787" algn="l" defTabSz="913395" rtl="0" eaLnBrk="1" latinLnBrk="0" hangingPunct="1">
                    <a:defRPr sz="1798" kern="1200">
                      <a:solidFill>
                        <a:schemeClr val="tx1"/>
                      </a:solidFill>
                      <a:latin typeface="+mn-lt"/>
                      <a:ea typeface="+mn-ea"/>
                      <a:cs typeface="+mn-cs"/>
                    </a:defRPr>
                  </a:lvl5pPr>
                  <a:lvl6pPr marL="2283486" algn="l" defTabSz="913395" rtl="0" eaLnBrk="1" latinLnBrk="0" hangingPunct="1">
                    <a:defRPr sz="1798" kern="1200">
                      <a:solidFill>
                        <a:schemeClr val="tx1"/>
                      </a:solidFill>
                      <a:latin typeface="+mn-lt"/>
                      <a:ea typeface="+mn-ea"/>
                      <a:cs typeface="+mn-cs"/>
                    </a:defRPr>
                  </a:lvl6pPr>
                  <a:lvl7pPr marL="2740183" algn="l" defTabSz="913395" rtl="0" eaLnBrk="1" latinLnBrk="0" hangingPunct="1">
                    <a:defRPr sz="1798" kern="1200">
                      <a:solidFill>
                        <a:schemeClr val="tx1"/>
                      </a:solidFill>
                      <a:latin typeface="+mn-lt"/>
                      <a:ea typeface="+mn-ea"/>
                      <a:cs typeface="+mn-cs"/>
                    </a:defRPr>
                  </a:lvl7pPr>
                  <a:lvl8pPr marL="3196881" algn="l" defTabSz="913395" rtl="0" eaLnBrk="1" latinLnBrk="0" hangingPunct="1">
                    <a:defRPr sz="1798" kern="1200">
                      <a:solidFill>
                        <a:schemeClr val="tx1"/>
                      </a:solidFill>
                      <a:latin typeface="+mn-lt"/>
                      <a:ea typeface="+mn-ea"/>
                      <a:cs typeface="+mn-cs"/>
                    </a:defRPr>
                  </a:lvl8pPr>
                  <a:lvl9pPr marL="3653578" algn="l" defTabSz="913395" rtl="0" eaLnBrk="1" latinLnBrk="0" hangingPunct="1">
                    <a:defRPr sz="1798" kern="1200">
                      <a:solidFill>
                        <a:schemeClr val="tx1"/>
                      </a:solidFill>
                      <a:latin typeface="+mn-lt"/>
                      <a:ea typeface="+mn-ea"/>
                      <a:cs typeface="+mn-cs"/>
                    </a:defRPr>
                  </a:lvl9pPr>
                </a:lstStyle>
                <a:p>
                  <a:pPr marL="0" marR="0" lvl="0" indent="0" algn="ctr" defTabSz="91339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Amazon Ember" panose="020B0603020204020204" pitchFamily="34" charset="0"/>
                      <a:cs typeface="Amazon Ember" panose="020B0603020204020204" pitchFamily="34" charset="0"/>
                    </a:rPr>
                    <a:t>Security Control</a:t>
                  </a:r>
                </a:p>
              </p:txBody>
            </p:sp>
            <p:sp>
              <p:nvSpPr>
                <p:cNvPr id="34" name="Freeform: Shape 33">
                  <a:extLst>
                    <a:ext uri="{FF2B5EF4-FFF2-40B4-BE49-F238E27FC236}">
                      <a16:creationId xmlns:a16="http://schemas.microsoft.com/office/drawing/2014/main" id="{94CE95EE-E99C-49C1-BA5C-093E8B279265}"/>
                    </a:ext>
                  </a:extLst>
                </p:cNvPr>
                <p:cNvSpPr/>
                <p:nvPr/>
              </p:nvSpPr>
              <p:spPr>
                <a:xfrm>
                  <a:off x="4885606" y="3782900"/>
                  <a:ext cx="2420787" cy="2361455"/>
                </a:xfrm>
                <a:custGeom>
                  <a:avLst/>
                  <a:gdLst>
                    <a:gd name="connsiteX0" fmla="*/ 508007 w 2489200"/>
                    <a:gd name="connsiteY0" fmla="*/ 152400 h 2438400"/>
                    <a:gd name="connsiteX1" fmla="*/ 152400 w 2489200"/>
                    <a:gd name="connsiteY1" fmla="*/ 508007 h 2438400"/>
                    <a:gd name="connsiteX2" fmla="*/ 152400 w 2489200"/>
                    <a:gd name="connsiteY2" fmla="*/ 1930393 h 2438400"/>
                    <a:gd name="connsiteX3" fmla="*/ 508007 w 2489200"/>
                    <a:gd name="connsiteY3" fmla="*/ 2286000 h 2438400"/>
                    <a:gd name="connsiteX4" fmla="*/ 1981193 w 2489200"/>
                    <a:gd name="connsiteY4" fmla="*/ 2286000 h 2438400"/>
                    <a:gd name="connsiteX5" fmla="*/ 2336800 w 2489200"/>
                    <a:gd name="connsiteY5" fmla="*/ 1930393 h 2438400"/>
                    <a:gd name="connsiteX6" fmla="*/ 2336800 w 2489200"/>
                    <a:gd name="connsiteY6" fmla="*/ 508007 h 2438400"/>
                    <a:gd name="connsiteX7" fmla="*/ 1981193 w 2489200"/>
                    <a:gd name="connsiteY7" fmla="*/ 152400 h 2438400"/>
                    <a:gd name="connsiteX8" fmla="*/ 444496 w 2489200"/>
                    <a:gd name="connsiteY8" fmla="*/ 0 h 2438400"/>
                    <a:gd name="connsiteX9" fmla="*/ 2044704 w 2489200"/>
                    <a:gd name="connsiteY9" fmla="*/ 0 h 2438400"/>
                    <a:gd name="connsiteX10" fmla="*/ 2489200 w 2489200"/>
                    <a:gd name="connsiteY10" fmla="*/ 444496 h 2438400"/>
                    <a:gd name="connsiteX11" fmla="*/ 2489200 w 2489200"/>
                    <a:gd name="connsiteY11" fmla="*/ 1993904 h 2438400"/>
                    <a:gd name="connsiteX12" fmla="*/ 2044704 w 2489200"/>
                    <a:gd name="connsiteY12" fmla="*/ 2438400 h 2438400"/>
                    <a:gd name="connsiteX13" fmla="*/ 444496 w 2489200"/>
                    <a:gd name="connsiteY13" fmla="*/ 2438400 h 2438400"/>
                    <a:gd name="connsiteX14" fmla="*/ 0 w 2489200"/>
                    <a:gd name="connsiteY14" fmla="*/ 1993904 h 2438400"/>
                    <a:gd name="connsiteX15" fmla="*/ 0 w 2489200"/>
                    <a:gd name="connsiteY15" fmla="*/ 444496 h 2438400"/>
                    <a:gd name="connsiteX16" fmla="*/ 444496 w 2489200"/>
                    <a:gd name="connsiteY1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200" h="2438400">
                      <a:moveTo>
                        <a:pt x="508007" y="152400"/>
                      </a:moveTo>
                      <a:cubicBezTo>
                        <a:pt x="311611" y="152400"/>
                        <a:pt x="152400" y="311611"/>
                        <a:pt x="152400" y="508007"/>
                      </a:cubicBezTo>
                      <a:lnTo>
                        <a:pt x="152400" y="1930393"/>
                      </a:lnTo>
                      <a:cubicBezTo>
                        <a:pt x="152400" y="2126789"/>
                        <a:pt x="311611" y="2286000"/>
                        <a:pt x="508007" y="2286000"/>
                      </a:cubicBezTo>
                      <a:lnTo>
                        <a:pt x="1981193" y="2286000"/>
                      </a:lnTo>
                      <a:cubicBezTo>
                        <a:pt x="2177589" y="2286000"/>
                        <a:pt x="2336800" y="2126789"/>
                        <a:pt x="2336800" y="1930393"/>
                      </a:cubicBezTo>
                      <a:lnTo>
                        <a:pt x="2336800" y="508007"/>
                      </a:lnTo>
                      <a:cubicBezTo>
                        <a:pt x="2336800" y="311611"/>
                        <a:pt x="2177589" y="152400"/>
                        <a:pt x="1981193" y="152400"/>
                      </a:cubicBezTo>
                      <a:close/>
                      <a:moveTo>
                        <a:pt x="444496" y="0"/>
                      </a:moveTo>
                      <a:lnTo>
                        <a:pt x="2044704" y="0"/>
                      </a:lnTo>
                      <a:cubicBezTo>
                        <a:pt x="2290192" y="0"/>
                        <a:pt x="2489200" y="199008"/>
                        <a:pt x="2489200" y="444496"/>
                      </a:cubicBezTo>
                      <a:lnTo>
                        <a:pt x="2489200" y="1993904"/>
                      </a:lnTo>
                      <a:cubicBezTo>
                        <a:pt x="2489200" y="2239392"/>
                        <a:pt x="2290192" y="2438400"/>
                        <a:pt x="2044704" y="2438400"/>
                      </a:cubicBezTo>
                      <a:lnTo>
                        <a:pt x="444496" y="2438400"/>
                      </a:lnTo>
                      <a:cubicBezTo>
                        <a:pt x="199008" y="2438400"/>
                        <a:pt x="0" y="2239392"/>
                        <a:pt x="0" y="1993904"/>
                      </a:cubicBezTo>
                      <a:lnTo>
                        <a:pt x="0" y="444496"/>
                      </a:lnTo>
                      <a:cubicBezTo>
                        <a:pt x="0" y="199008"/>
                        <a:pt x="199008" y="0"/>
                        <a:pt x="444496" y="0"/>
                      </a:cubicBezTo>
                      <a:close/>
                    </a:path>
                  </a:pathLst>
                </a:custGeom>
              </p:spPr>
              <p:style>
                <a:lnRef idx="0">
                  <a:schemeClr val="accent6"/>
                </a:lnRef>
                <a:fillRef idx="3">
                  <a:schemeClr val="accent6"/>
                </a:fillRef>
                <a:effectRef idx="3">
                  <a:schemeClr val="accent6"/>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1" name="Rectangle: Rounded Corners 30">
                <a:extLst>
                  <a:ext uri="{FF2B5EF4-FFF2-40B4-BE49-F238E27FC236}">
                    <a16:creationId xmlns:a16="http://schemas.microsoft.com/office/drawing/2014/main" id="{1A0055D5-8569-4123-85F7-FB34982A5FAE}"/>
                  </a:ext>
                </a:extLst>
              </p:cNvPr>
              <p:cNvSpPr/>
              <p:nvPr/>
            </p:nvSpPr>
            <p:spPr>
              <a:xfrm>
                <a:off x="6545290" y="2196353"/>
                <a:ext cx="2141509" cy="2089312"/>
              </a:xfrm>
              <a:prstGeom prst="roundRect">
                <a:avLst>
                  <a:gd name="adj" fmla="val 1850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35" name="Picture 6">
              <a:extLst>
                <a:ext uri="{FF2B5EF4-FFF2-40B4-BE49-F238E27FC236}">
                  <a16:creationId xmlns:a16="http://schemas.microsoft.com/office/drawing/2014/main" id="{798EFF9B-DE3D-4B67-B089-DFBF86FCF60F}"/>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7761472" y="2424930"/>
              <a:ext cx="1627306" cy="16273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659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12EA5F-3E4E-4C2A-9203-34439DA8A909}"/>
              </a:ext>
            </a:extLst>
          </p:cNvPr>
          <p:cNvSpPr>
            <a:spLocks noGrp="1"/>
          </p:cNvSpPr>
          <p:nvPr>
            <p:ph type="body" sz="quarter" idx="12"/>
          </p:nvPr>
        </p:nvSpPr>
        <p:spPr>
          <a:xfrm>
            <a:off x="6231379" y="3574676"/>
            <a:ext cx="5649982" cy="917900"/>
          </a:xfrm>
        </p:spPr>
        <p:txBody>
          <a:bodyPr/>
          <a:lstStyle/>
          <a:p>
            <a:r>
              <a:rPr lang="en-GB" dirty="0"/>
              <a:t>Directory Services</a:t>
            </a:r>
          </a:p>
        </p:txBody>
      </p:sp>
      <p:pic>
        <p:nvPicPr>
          <p:cNvPr id="7" name="Picture 6">
            <a:extLst>
              <a:ext uri="{FF2B5EF4-FFF2-40B4-BE49-F238E27FC236}">
                <a16:creationId xmlns:a16="http://schemas.microsoft.com/office/drawing/2014/main" id="{3D6F38C4-A130-4A0A-8EEA-0CD23BFDF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173" y="690282"/>
            <a:ext cx="2884394" cy="2884394"/>
          </a:xfrm>
          <a:prstGeom prst="rect">
            <a:avLst/>
          </a:prstGeom>
        </p:spPr>
      </p:pic>
    </p:spTree>
    <p:extLst>
      <p:ext uri="{BB962C8B-B14F-4D97-AF65-F5344CB8AC3E}">
        <p14:creationId xmlns:p14="http://schemas.microsoft.com/office/powerpoint/2010/main" val="13155100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A0E14E-E9C6-49A8-BD37-55804C0E890E}"/>
              </a:ext>
            </a:extLst>
          </p:cNvPr>
          <p:cNvSpPr>
            <a:spLocks noGrp="1"/>
          </p:cNvSpPr>
          <p:nvPr>
            <p:ph type="body" sz="quarter" idx="10"/>
          </p:nvPr>
        </p:nvSpPr>
        <p:spPr/>
        <p:txBody>
          <a:bodyPr/>
          <a:lstStyle/>
          <a:p>
            <a:r>
              <a:rPr lang="en-GB" dirty="0"/>
              <a:t>What is a directory?</a:t>
            </a:r>
          </a:p>
        </p:txBody>
      </p:sp>
      <p:sp>
        <p:nvSpPr>
          <p:cNvPr id="6" name="Text Placeholder 5">
            <a:extLst>
              <a:ext uri="{FF2B5EF4-FFF2-40B4-BE49-F238E27FC236}">
                <a16:creationId xmlns:a16="http://schemas.microsoft.com/office/drawing/2014/main" id="{EB0F4F6D-9611-44B7-835A-95C1DB9364AA}"/>
              </a:ext>
            </a:extLst>
          </p:cNvPr>
          <p:cNvSpPr>
            <a:spLocks noGrp="1"/>
          </p:cNvSpPr>
          <p:nvPr>
            <p:ph type="body" sz="quarter" idx="11"/>
          </p:nvPr>
        </p:nvSpPr>
        <p:spPr>
          <a:xfrm>
            <a:off x="412749" y="780147"/>
            <a:ext cx="11438591" cy="5663516"/>
          </a:xfrm>
        </p:spPr>
        <p:txBody>
          <a:bodyPr/>
          <a:lstStyle/>
          <a:p>
            <a:r>
              <a:rPr lang="en-US" dirty="0"/>
              <a:t>A book containing an alphabetical index of the names and addresses of persons in a city, district, organization, etc., or of a particular category of people.</a:t>
            </a:r>
            <a:endParaRPr lang="en-GB" dirty="0"/>
          </a:p>
        </p:txBody>
      </p:sp>
      <p:pic>
        <p:nvPicPr>
          <p:cNvPr id="7" name="Picture 6">
            <a:extLst>
              <a:ext uri="{FF2B5EF4-FFF2-40B4-BE49-F238E27FC236}">
                <a16:creationId xmlns:a16="http://schemas.microsoft.com/office/drawing/2014/main" id="{99724996-604C-4CCF-86F6-BC65B5AAD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770" y="2049076"/>
            <a:ext cx="6239109" cy="4159406"/>
          </a:xfrm>
          <a:prstGeom prst="rect">
            <a:avLst/>
          </a:prstGeom>
        </p:spPr>
      </p:pic>
    </p:spTree>
    <p:extLst>
      <p:ext uri="{BB962C8B-B14F-4D97-AF65-F5344CB8AC3E}">
        <p14:creationId xmlns:p14="http://schemas.microsoft.com/office/powerpoint/2010/main" val="5425273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E269C7-AAA9-4580-9567-1A3DBDB829BF}"/>
              </a:ext>
            </a:extLst>
          </p:cNvPr>
          <p:cNvSpPr>
            <a:spLocks noGrp="1"/>
          </p:cNvSpPr>
          <p:nvPr>
            <p:ph type="body" sz="quarter" idx="10"/>
          </p:nvPr>
        </p:nvSpPr>
        <p:spPr/>
        <p:txBody>
          <a:bodyPr/>
          <a:lstStyle/>
          <a:p>
            <a:r>
              <a:rPr lang="en-GB" dirty="0"/>
              <a:t>Directory services in enterprise</a:t>
            </a:r>
          </a:p>
        </p:txBody>
      </p:sp>
      <p:sp>
        <p:nvSpPr>
          <p:cNvPr id="3" name="Text Placeholder 2">
            <a:extLst>
              <a:ext uri="{FF2B5EF4-FFF2-40B4-BE49-F238E27FC236}">
                <a16:creationId xmlns:a16="http://schemas.microsoft.com/office/drawing/2014/main" id="{38A9EA1C-41A6-4B73-B433-07348417BCBB}"/>
              </a:ext>
            </a:extLst>
          </p:cNvPr>
          <p:cNvSpPr>
            <a:spLocks noGrp="1"/>
          </p:cNvSpPr>
          <p:nvPr>
            <p:ph type="body" sz="quarter" idx="11"/>
          </p:nvPr>
        </p:nvSpPr>
        <p:spPr/>
        <p:txBody>
          <a:bodyPr/>
          <a:lstStyle/>
          <a:p>
            <a:r>
              <a:rPr lang="en-US" dirty="0"/>
              <a:t>A directory service is a database for storing and maintaining information about users and resources. </a:t>
            </a:r>
          </a:p>
          <a:p>
            <a:r>
              <a:rPr lang="en-US" dirty="0"/>
              <a:t>Directory Services are often referred to as directories, user stores, Identity Stores, or LDAP Directory, and they store information such as usernames, passwords, user preferences, information about devices, and more.</a:t>
            </a:r>
            <a:endParaRPr lang="en-GB" dirty="0"/>
          </a:p>
        </p:txBody>
      </p:sp>
      <p:pic>
        <p:nvPicPr>
          <p:cNvPr id="5" name="Picture 4">
            <a:extLst>
              <a:ext uri="{FF2B5EF4-FFF2-40B4-BE49-F238E27FC236}">
                <a16:creationId xmlns:a16="http://schemas.microsoft.com/office/drawing/2014/main" id="{385A0F48-16D0-4570-9B43-8C2BF7F45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871" y="2907304"/>
            <a:ext cx="5522258" cy="3681506"/>
          </a:xfrm>
          <a:prstGeom prst="rect">
            <a:avLst/>
          </a:prstGeom>
        </p:spPr>
      </p:pic>
    </p:spTree>
    <p:extLst>
      <p:ext uri="{BB962C8B-B14F-4D97-AF65-F5344CB8AC3E}">
        <p14:creationId xmlns:p14="http://schemas.microsoft.com/office/powerpoint/2010/main" val="293634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C9CDE5-F230-4855-8680-0E7C219168A5}"/>
              </a:ext>
            </a:extLst>
          </p:cNvPr>
          <p:cNvSpPr>
            <a:spLocks noGrp="1"/>
          </p:cNvSpPr>
          <p:nvPr>
            <p:ph type="body" sz="quarter" idx="10"/>
          </p:nvPr>
        </p:nvSpPr>
        <p:spPr/>
        <p:txBody>
          <a:bodyPr/>
          <a:lstStyle/>
          <a:p>
            <a:r>
              <a:rPr lang="en-GB" dirty="0"/>
              <a:t>Microsoft Active Directory</a:t>
            </a:r>
          </a:p>
        </p:txBody>
      </p:sp>
      <p:sp>
        <p:nvSpPr>
          <p:cNvPr id="3" name="Text Placeholder 2">
            <a:extLst>
              <a:ext uri="{FF2B5EF4-FFF2-40B4-BE49-F238E27FC236}">
                <a16:creationId xmlns:a16="http://schemas.microsoft.com/office/drawing/2014/main" id="{053D0612-F3A7-4DA4-9D6F-B69E956377BF}"/>
              </a:ext>
            </a:extLst>
          </p:cNvPr>
          <p:cNvSpPr>
            <a:spLocks noGrp="1"/>
          </p:cNvSpPr>
          <p:nvPr>
            <p:ph type="body" sz="quarter" idx="11"/>
          </p:nvPr>
        </p:nvSpPr>
        <p:spPr>
          <a:xfrm>
            <a:off x="5286375" y="780147"/>
            <a:ext cx="6492874" cy="5663516"/>
          </a:xfrm>
        </p:spPr>
        <p:txBody>
          <a:bodyPr/>
          <a:lstStyle/>
          <a:p>
            <a:r>
              <a:rPr lang="en-US" dirty="0"/>
              <a:t>Microsoft Active Directory, provides the methods for storing directory data and making this data available to network users and administrators. </a:t>
            </a:r>
          </a:p>
          <a:p>
            <a:endParaRPr lang="en-US" dirty="0"/>
          </a:p>
          <a:p>
            <a:r>
              <a:rPr lang="en-US" dirty="0"/>
              <a:t>For example, it stores information about user accounts, such as names, passwords, phone numbers, and so on.</a:t>
            </a:r>
          </a:p>
          <a:p>
            <a:endParaRPr lang="en-US" dirty="0"/>
          </a:p>
          <a:p>
            <a:r>
              <a:rPr lang="en-US" dirty="0"/>
              <a:t>Security is integrated with Active Directory through logon authentication and access control to objects in the directory.</a:t>
            </a:r>
            <a:endParaRPr lang="en-GB" dirty="0"/>
          </a:p>
        </p:txBody>
      </p:sp>
      <p:pic>
        <p:nvPicPr>
          <p:cNvPr id="2052" name="Picture 4" descr="Azure Active Directory, Active Directory Domain Services - What's the  difference? - Rob's Blog - Microsoft Technology EvangelistRob's Blog –  Microsoft Technology Evangelist">
            <a:extLst>
              <a:ext uri="{FF2B5EF4-FFF2-40B4-BE49-F238E27FC236}">
                <a16:creationId xmlns:a16="http://schemas.microsoft.com/office/drawing/2014/main" id="{43BA234B-CA16-409E-BA0C-6683AE3AC4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00"/>
          <a:stretch/>
        </p:blipFill>
        <p:spPr bwMode="auto">
          <a:xfrm>
            <a:off x="412751" y="1981200"/>
            <a:ext cx="4638674"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85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B66950-CDB4-491E-89A3-FCB51E959820}"/>
              </a:ext>
            </a:extLst>
          </p:cNvPr>
          <p:cNvSpPr>
            <a:spLocks noGrp="1"/>
          </p:cNvSpPr>
          <p:nvPr>
            <p:ph type="body" sz="quarter" idx="10"/>
          </p:nvPr>
        </p:nvSpPr>
        <p:spPr/>
        <p:txBody>
          <a:bodyPr/>
          <a:lstStyle/>
          <a:p>
            <a:r>
              <a:rPr lang="en-GB" dirty="0"/>
              <a:t>Directory Services on AWS</a:t>
            </a:r>
          </a:p>
        </p:txBody>
      </p:sp>
      <p:grpSp>
        <p:nvGrpSpPr>
          <p:cNvPr id="31" name="Group 30">
            <a:extLst>
              <a:ext uri="{FF2B5EF4-FFF2-40B4-BE49-F238E27FC236}">
                <a16:creationId xmlns:a16="http://schemas.microsoft.com/office/drawing/2014/main" id="{70E0AC9A-20A1-4096-AF26-DB2F04D2C5A6}"/>
              </a:ext>
            </a:extLst>
          </p:cNvPr>
          <p:cNvGrpSpPr/>
          <p:nvPr/>
        </p:nvGrpSpPr>
        <p:grpSpPr>
          <a:xfrm>
            <a:off x="4289902" y="3211691"/>
            <a:ext cx="2243137" cy="1040586"/>
            <a:chOff x="4211863" y="4036072"/>
            <a:chExt cx="2243137" cy="1040586"/>
          </a:xfrm>
        </p:grpSpPr>
        <p:pic>
          <p:nvPicPr>
            <p:cNvPr id="20" name="Graphic 6">
              <a:extLst>
                <a:ext uri="{FF2B5EF4-FFF2-40B4-BE49-F238E27FC236}">
                  <a16:creationId xmlns:a16="http://schemas.microsoft.com/office/drawing/2014/main" id="{28734238-91EE-414B-BACB-FCA3BE0E1F8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951638" y="403607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9">
              <a:extLst>
                <a:ext uri="{FF2B5EF4-FFF2-40B4-BE49-F238E27FC236}">
                  <a16:creationId xmlns:a16="http://schemas.microsoft.com/office/drawing/2014/main" id="{B64C053C-BDD8-4404-AD47-7A3805E48B40}"/>
                </a:ext>
              </a:extLst>
            </p:cNvPr>
            <p:cNvSpPr txBox="1">
              <a:spLocks noChangeArrowheads="1"/>
            </p:cNvSpPr>
            <p:nvPr/>
          </p:nvSpPr>
          <p:spPr bwMode="auto">
            <a:xfrm>
              <a:off x="4211863" y="4799659"/>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grpSp>
      <p:grpSp>
        <p:nvGrpSpPr>
          <p:cNvPr id="1024" name="Group 1023">
            <a:extLst>
              <a:ext uri="{FF2B5EF4-FFF2-40B4-BE49-F238E27FC236}">
                <a16:creationId xmlns:a16="http://schemas.microsoft.com/office/drawing/2014/main" id="{BDE8DE79-20A4-4D32-8FCA-B9A1228032F7}"/>
              </a:ext>
            </a:extLst>
          </p:cNvPr>
          <p:cNvGrpSpPr/>
          <p:nvPr/>
        </p:nvGrpSpPr>
        <p:grpSpPr>
          <a:xfrm>
            <a:off x="4273235" y="5130749"/>
            <a:ext cx="2292350" cy="1038999"/>
            <a:chOff x="4273235" y="5322026"/>
            <a:chExt cx="2292350" cy="1038999"/>
          </a:xfrm>
        </p:grpSpPr>
        <p:pic>
          <p:nvPicPr>
            <p:cNvPr id="21" name="Graphic 17">
              <a:extLst>
                <a:ext uri="{FF2B5EF4-FFF2-40B4-BE49-F238E27FC236}">
                  <a16:creationId xmlns:a16="http://schemas.microsoft.com/office/drawing/2014/main" id="{494A1D2A-D174-4ECA-9DE0-ECB3BC5601A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030472" y="532202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E5DBD1BB-56DF-42BF-A896-E1F4E6F9C084}"/>
                </a:ext>
              </a:extLst>
            </p:cNvPr>
            <p:cNvSpPr txBox="1">
              <a:spLocks noChangeArrowheads="1"/>
            </p:cNvSpPr>
            <p:nvPr/>
          </p:nvSpPr>
          <p:spPr bwMode="auto">
            <a:xfrm>
              <a:off x="4273235" y="6084026"/>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grpSp>
      <p:pic>
        <p:nvPicPr>
          <p:cNvPr id="30" name="Picture 29">
            <a:extLst>
              <a:ext uri="{FF2B5EF4-FFF2-40B4-BE49-F238E27FC236}">
                <a16:creationId xmlns:a16="http://schemas.microsoft.com/office/drawing/2014/main" id="{855D95F2-BD30-40DF-B932-8B52980864FB}"/>
              </a:ext>
            </a:extLst>
          </p:cNvPr>
          <p:cNvPicPr>
            <a:picLocks noChangeAspect="1"/>
          </p:cNvPicPr>
          <p:nvPr/>
        </p:nvPicPr>
        <p:blipFill rotWithShape="1">
          <a:blip r:embed="rId7">
            <a:extLst>
              <a:ext uri="{28A0092B-C50C-407E-A947-70E740481C1C}">
                <a14:useLocalDpi xmlns:a14="http://schemas.microsoft.com/office/drawing/2010/main" val="0"/>
              </a:ext>
            </a:extLst>
          </a:blip>
          <a:srcRect l="22658" t="24338" r="23750" b="23889"/>
          <a:stretch/>
        </p:blipFill>
        <p:spPr>
          <a:xfrm>
            <a:off x="757451" y="2277199"/>
            <a:ext cx="2674654" cy="2583845"/>
          </a:xfrm>
          <a:prstGeom prst="rect">
            <a:avLst/>
          </a:prstGeom>
        </p:spPr>
      </p:pic>
      <p:grpSp>
        <p:nvGrpSpPr>
          <p:cNvPr id="29" name="Group 28">
            <a:extLst>
              <a:ext uri="{FF2B5EF4-FFF2-40B4-BE49-F238E27FC236}">
                <a16:creationId xmlns:a16="http://schemas.microsoft.com/office/drawing/2014/main" id="{BF038190-7956-4B53-878A-34E10E97EDBE}"/>
              </a:ext>
            </a:extLst>
          </p:cNvPr>
          <p:cNvGrpSpPr/>
          <p:nvPr/>
        </p:nvGrpSpPr>
        <p:grpSpPr>
          <a:xfrm>
            <a:off x="4127392" y="1298399"/>
            <a:ext cx="2584038" cy="1040297"/>
            <a:chOff x="4111922" y="1237798"/>
            <a:chExt cx="2584038" cy="1040297"/>
          </a:xfrm>
        </p:grpSpPr>
        <p:pic>
          <p:nvPicPr>
            <p:cNvPr id="11" name="Graphic 7">
              <a:extLst>
                <a:ext uri="{FF2B5EF4-FFF2-40B4-BE49-F238E27FC236}">
                  <a16:creationId xmlns:a16="http://schemas.microsoft.com/office/drawing/2014/main" id="{FE287EA2-4372-4469-91D8-06680D535D0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007724" y="12377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AD81B16A-B9F7-46F9-8820-510844C6DFC2}"/>
                </a:ext>
              </a:extLst>
            </p:cNvPr>
            <p:cNvSpPr txBox="1">
              <a:spLocks noChangeArrowheads="1"/>
            </p:cNvSpPr>
            <p:nvPr/>
          </p:nvSpPr>
          <p:spPr bwMode="auto">
            <a:xfrm>
              <a:off x="4111922" y="2001096"/>
              <a:ext cx="258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 Service</a:t>
              </a:r>
            </a:p>
          </p:txBody>
        </p:sp>
      </p:grpSp>
      <p:grpSp>
        <p:nvGrpSpPr>
          <p:cNvPr id="27" name="Group 26">
            <a:extLst>
              <a:ext uri="{FF2B5EF4-FFF2-40B4-BE49-F238E27FC236}">
                <a16:creationId xmlns:a16="http://schemas.microsoft.com/office/drawing/2014/main" id="{AD80B844-6D14-41B9-9A91-590A7DC034EC}"/>
              </a:ext>
            </a:extLst>
          </p:cNvPr>
          <p:cNvGrpSpPr/>
          <p:nvPr/>
        </p:nvGrpSpPr>
        <p:grpSpPr>
          <a:xfrm>
            <a:off x="10314000" y="1161895"/>
            <a:ext cx="1343025" cy="1066377"/>
            <a:chOff x="1761482" y="2522149"/>
            <a:chExt cx="1343025" cy="1066377"/>
          </a:xfrm>
        </p:grpSpPr>
        <p:sp>
          <p:nvSpPr>
            <p:cNvPr id="13" name="TextBox 15">
              <a:extLst>
                <a:ext uri="{FF2B5EF4-FFF2-40B4-BE49-F238E27FC236}">
                  <a16:creationId xmlns:a16="http://schemas.microsoft.com/office/drawing/2014/main" id="{E2FA2435-5DD3-46B1-8DA6-C51A099E30A7}"/>
                </a:ext>
              </a:extLst>
            </p:cNvPr>
            <p:cNvSpPr txBox="1">
              <a:spLocks noChangeArrowheads="1"/>
            </p:cNvSpPr>
            <p:nvPr/>
          </p:nvSpPr>
          <p:spPr bwMode="auto">
            <a:xfrm>
              <a:off x="1761482" y="3311527"/>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Simple AD</a:t>
              </a:r>
            </a:p>
          </p:txBody>
        </p:sp>
        <p:pic>
          <p:nvPicPr>
            <p:cNvPr id="16" name="Graphic 15">
              <a:extLst>
                <a:ext uri="{FF2B5EF4-FFF2-40B4-BE49-F238E27FC236}">
                  <a16:creationId xmlns:a16="http://schemas.microsoft.com/office/drawing/2014/main" id="{3E6756C8-E103-4491-8485-69BAB3F712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91542" y="2522149"/>
              <a:ext cx="787791" cy="787791"/>
            </a:xfrm>
            <a:prstGeom prst="rect">
              <a:avLst/>
            </a:prstGeom>
          </p:spPr>
        </p:pic>
      </p:grpSp>
      <p:grpSp>
        <p:nvGrpSpPr>
          <p:cNvPr id="19" name="Group 18">
            <a:extLst>
              <a:ext uri="{FF2B5EF4-FFF2-40B4-BE49-F238E27FC236}">
                <a16:creationId xmlns:a16="http://schemas.microsoft.com/office/drawing/2014/main" id="{82A41B4F-37AC-430A-9F20-CCAE08DBE47A}"/>
              </a:ext>
            </a:extLst>
          </p:cNvPr>
          <p:cNvGrpSpPr/>
          <p:nvPr/>
        </p:nvGrpSpPr>
        <p:grpSpPr>
          <a:xfrm>
            <a:off x="6652484" y="1167138"/>
            <a:ext cx="1343025" cy="1244499"/>
            <a:chOff x="1761482" y="5198676"/>
            <a:chExt cx="1343025" cy="1244499"/>
          </a:xfrm>
        </p:grpSpPr>
        <p:sp>
          <p:nvSpPr>
            <p:cNvPr id="15" name="TextBox 18">
              <a:extLst>
                <a:ext uri="{FF2B5EF4-FFF2-40B4-BE49-F238E27FC236}">
                  <a16:creationId xmlns:a16="http://schemas.microsoft.com/office/drawing/2014/main" id="{5F36CC2B-F984-4AC2-A936-AD7D5611B420}"/>
                </a:ext>
              </a:extLst>
            </p:cNvPr>
            <p:cNvSpPr txBox="1">
              <a:spLocks noChangeArrowheads="1"/>
            </p:cNvSpPr>
            <p:nvPr/>
          </p:nvSpPr>
          <p:spPr bwMode="auto">
            <a:xfrm>
              <a:off x="1761482" y="5981510"/>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Microsoft AD</a:t>
              </a:r>
            </a:p>
          </p:txBody>
        </p:sp>
        <p:pic>
          <p:nvPicPr>
            <p:cNvPr id="17" name="Graphic 16">
              <a:extLst>
                <a:ext uri="{FF2B5EF4-FFF2-40B4-BE49-F238E27FC236}">
                  <a16:creationId xmlns:a16="http://schemas.microsoft.com/office/drawing/2014/main" id="{BDCD5081-BD92-4026-8D34-C3B1D7819D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82946" y="5198676"/>
              <a:ext cx="787791" cy="787791"/>
            </a:xfrm>
            <a:prstGeom prst="rect">
              <a:avLst/>
            </a:prstGeom>
          </p:spPr>
        </p:pic>
      </p:grpSp>
      <p:grpSp>
        <p:nvGrpSpPr>
          <p:cNvPr id="26" name="Group 25">
            <a:extLst>
              <a:ext uri="{FF2B5EF4-FFF2-40B4-BE49-F238E27FC236}">
                <a16:creationId xmlns:a16="http://schemas.microsoft.com/office/drawing/2014/main" id="{9DDFB3AA-962A-492B-81AC-BDFDE9162BC7}"/>
              </a:ext>
            </a:extLst>
          </p:cNvPr>
          <p:cNvGrpSpPr/>
          <p:nvPr/>
        </p:nvGrpSpPr>
        <p:grpSpPr>
          <a:xfrm>
            <a:off x="8405977" y="1167138"/>
            <a:ext cx="1343025" cy="1064790"/>
            <a:chOff x="1761482" y="3533386"/>
            <a:chExt cx="1343025" cy="1064790"/>
          </a:xfrm>
        </p:grpSpPr>
        <p:sp>
          <p:nvSpPr>
            <p:cNvPr id="14" name="TextBox 16">
              <a:extLst>
                <a:ext uri="{FF2B5EF4-FFF2-40B4-BE49-F238E27FC236}">
                  <a16:creationId xmlns:a16="http://schemas.microsoft.com/office/drawing/2014/main" id="{C1ED394F-1D25-4861-B412-7DAF9D9676C7}"/>
                </a:ext>
              </a:extLst>
            </p:cNvPr>
            <p:cNvSpPr txBox="1">
              <a:spLocks noChangeArrowheads="1"/>
            </p:cNvSpPr>
            <p:nvPr/>
          </p:nvSpPr>
          <p:spPr bwMode="auto">
            <a:xfrm>
              <a:off x="1761482" y="4321177"/>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 Connector</a:t>
              </a:r>
            </a:p>
          </p:txBody>
        </p:sp>
        <p:pic>
          <p:nvPicPr>
            <p:cNvPr id="18" name="Graphic 17">
              <a:extLst>
                <a:ext uri="{FF2B5EF4-FFF2-40B4-BE49-F238E27FC236}">
                  <a16:creationId xmlns:a16="http://schemas.microsoft.com/office/drawing/2014/main" id="{3627E540-C450-4DC2-B026-920610FC5E2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99479" y="3533386"/>
              <a:ext cx="787791" cy="787791"/>
            </a:xfrm>
            <a:prstGeom prst="rect">
              <a:avLst/>
            </a:prstGeom>
          </p:spPr>
        </p:pic>
      </p:grpSp>
      <p:grpSp>
        <p:nvGrpSpPr>
          <p:cNvPr id="1031" name="Group 1030">
            <a:extLst>
              <a:ext uri="{FF2B5EF4-FFF2-40B4-BE49-F238E27FC236}">
                <a16:creationId xmlns:a16="http://schemas.microsoft.com/office/drawing/2014/main" id="{A78A4EBB-91D1-4398-A13E-A8E269D6D2B2}"/>
              </a:ext>
            </a:extLst>
          </p:cNvPr>
          <p:cNvGrpSpPr/>
          <p:nvPr/>
        </p:nvGrpSpPr>
        <p:grpSpPr>
          <a:xfrm>
            <a:off x="5404196" y="773932"/>
            <a:ext cx="6509334" cy="1965661"/>
            <a:chOff x="5404196" y="773932"/>
            <a:chExt cx="6509334" cy="1965661"/>
          </a:xfrm>
        </p:grpSpPr>
        <p:sp>
          <p:nvSpPr>
            <p:cNvPr id="1028" name="Left Bracket 1027">
              <a:extLst>
                <a:ext uri="{FF2B5EF4-FFF2-40B4-BE49-F238E27FC236}">
                  <a16:creationId xmlns:a16="http://schemas.microsoft.com/office/drawing/2014/main" id="{A7EB2573-9B6F-4B89-80F4-8222BA82B278}"/>
                </a:ext>
              </a:extLst>
            </p:cNvPr>
            <p:cNvSpPr/>
            <p:nvPr/>
          </p:nvSpPr>
          <p:spPr>
            <a:xfrm rot="5400000">
              <a:off x="8447840" y="-2269712"/>
              <a:ext cx="414769" cy="6502058"/>
            </a:xfrm>
            <a:prstGeom prst="leftBracket">
              <a:avLst>
                <a:gd name="adj" fmla="val 123156"/>
              </a:avLst>
            </a:prstGeom>
            <a:ln w="28575">
              <a:solidFill>
                <a:srgbClr val="DD344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 name="Left Bracket 42">
              <a:extLst>
                <a:ext uri="{FF2B5EF4-FFF2-40B4-BE49-F238E27FC236}">
                  <a16:creationId xmlns:a16="http://schemas.microsoft.com/office/drawing/2014/main" id="{61EFA03C-886B-49B0-9EDD-C7A5EFD24A66}"/>
                </a:ext>
              </a:extLst>
            </p:cNvPr>
            <p:cNvSpPr/>
            <p:nvPr/>
          </p:nvSpPr>
          <p:spPr>
            <a:xfrm rot="16200000">
              <a:off x="8455116" y="-718820"/>
              <a:ext cx="414769" cy="6502058"/>
            </a:xfrm>
            <a:prstGeom prst="leftBracket">
              <a:avLst>
                <a:gd name="adj" fmla="val 123156"/>
              </a:avLst>
            </a:prstGeom>
            <a:ln w="28575">
              <a:solidFill>
                <a:srgbClr val="DD344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30" name="Straight Connector 1029">
              <a:extLst>
                <a:ext uri="{FF2B5EF4-FFF2-40B4-BE49-F238E27FC236}">
                  <a16:creationId xmlns:a16="http://schemas.microsoft.com/office/drawing/2014/main" id="{F5A3945C-2063-4EF8-8167-742DA51FDAC4}"/>
                </a:ext>
              </a:extLst>
            </p:cNvPr>
            <p:cNvCxnSpPr>
              <a:cxnSpLocks/>
              <a:stCxn id="1028" idx="0"/>
              <a:endCxn id="43" idx="2"/>
            </p:cNvCxnSpPr>
            <p:nvPr/>
          </p:nvCxnSpPr>
          <p:spPr>
            <a:xfrm>
              <a:off x="11906254" y="1188701"/>
              <a:ext cx="7276" cy="1136123"/>
            </a:xfrm>
            <a:prstGeom prst="line">
              <a:avLst/>
            </a:prstGeom>
            <a:ln w="28575">
              <a:solidFill>
                <a:srgbClr val="DD344C"/>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0990B49C-27AE-491E-B633-FE7A0CFFF6B4}"/>
              </a:ext>
            </a:extLst>
          </p:cNvPr>
          <p:cNvGrpSpPr/>
          <p:nvPr/>
        </p:nvGrpSpPr>
        <p:grpSpPr>
          <a:xfrm>
            <a:off x="5396920" y="4629911"/>
            <a:ext cx="6509334" cy="1965661"/>
            <a:chOff x="5404196" y="773932"/>
            <a:chExt cx="6509334" cy="1965661"/>
          </a:xfrm>
        </p:grpSpPr>
        <p:sp>
          <p:nvSpPr>
            <p:cNvPr id="52" name="Left Bracket 51">
              <a:extLst>
                <a:ext uri="{FF2B5EF4-FFF2-40B4-BE49-F238E27FC236}">
                  <a16:creationId xmlns:a16="http://schemas.microsoft.com/office/drawing/2014/main" id="{51AE35E2-3C8E-4308-93A5-B1273D5B8BA7}"/>
                </a:ext>
              </a:extLst>
            </p:cNvPr>
            <p:cNvSpPr/>
            <p:nvPr/>
          </p:nvSpPr>
          <p:spPr>
            <a:xfrm rot="5400000">
              <a:off x="8447840" y="-2269712"/>
              <a:ext cx="414769" cy="6502058"/>
            </a:xfrm>
            <a:prstGeom prst="leftBracket">
              <a:avLst>
                <a:gd name="adj" fmla="val 123156"/>
              </a:avLst>
            </a:prstGeom>
            <a:ln w="28575">
              <a:solidFill>
                <a:srgbClr val="DD344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Left Bracket 52">
              <a:extLst>
                <a:ext uri="{FF2B5EF4-FFF2-40B4-BE49-F238E27FC236}">
                  <a16:creationId xmlns:a16="http://schemas.microsoft.com/office/drawing/2014/main" id="{46269E9B-4D3B-4B1A-B70C-655864087679}"/>
                </a:ext>
              </a:extLst>
            </p:cNvPr>
            <p:cNvSpPr/>
            <p:nvPr/>
          </p:nvSpPr>
          <p:spPr>
            <a:xfrm rot="16200000">
              <a:off x="8455116" y="-718820"/>
              <a:ext cx="414769" cy="6502058"/>
            </a:xfrm>
            <a:prstGeom prst="leftBracket">
              <a:avLst>
                <a:gd name="adj" fmla="val 123156"/>
              </a:avLst>
            </a:prstGeom>
            <a:ln w="28575">
              <a:solidFill>
                <a:srgbClr val="DD344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4" name="Straight Connector 53">
              <a:extLst>
                <a:ext uri="{FF2B5EF4-FFF2-40B4-BE49-F238E27FC236}">
                  <a16:creationId xmlns:a16="http://schemas.microsoft.com/office/drawing/2014/main" id="{98E70FC6-6E26-47D7-93C9-5AFE9951C6DA}"/>
                </a:ext>
              </a:extLst>
            </p:cNvPr>
            <p:cNvCxnSpPr>
              <a:cxnSpLocks/>
              <a:stCxn id="52" idx="0"/>
              <a:endCxn id="53" idx="2"/>
            </p:cNvCxnSpPr>
            <p:nvPr/>
          </p:nvCxnSpPr>
          <p:spPr>
            <a:xfrm>
              <a:off x="11906254" y="1188701"/>
              <a:ext cx="7276" cy="1136123"/>
            </a:xfrm>
            <a:prstGeom prst="line">
              <a:avLst/>
            </a:prstGeom>
            <a:ln w="28575">
              <a:solidFill>
                <a:srgbClr val="DD344C"/>
              </a:solidFill>
            </a:ln>
          </p:spPr>
          <p:style>
            <a:lnRef idx="1">
              <a:schemeClr val="accent1"/>
            </a:lnRef>
            <a:fillRef idx="0">
              <a:schemeClr val="accent1"/>
            </a:fillRef>
            <a:effectRef idx="0">
              <a:schemeClr val="accent1"/>
            </a:effectRef>
            <a:fontRef idx="minor">
              <a:schemeClr val="tx1"/>
            </a:fontRef>
          </p:style>
        </p:cxnSp>
      </p:grpSp>
      <p:grpSp>
        <p:nvGrpSpPr>
          <p:cNvPr id="1038" name="Group 1037">
            <a:extLst>
              <a:ext uri="{FF2B5EF4-FFF2-40B4-BE49-F238E27FC236}">
                <a16:creationId xmlns:a16="http://schemas.microsoft.com/office/drawing/2014/main" id="{D9B668D2-5812-44C8-9629-5BE75AAFAA0F}"/>
              </a:ext>
            </a:extLst>
          </p:cNvPr>
          <p:cNvGrpSpPr/>
          <p:nvPr/>
        </p:nvGrpSpPr>
        <p:grpSpPr>
          <a:xfrm>
            <a:off x="6504926" y="5150832"/>
            <a:ext cx="1343025" cy="1020982"/>
            <a:chOff x="6504926" y="5150832"/>
            <a:chExt cx="1343025" cy="1020982"/>
          </a:xfrm>
        </p:grpSpPr>
        <p:sp>
          <p:nvSpPr>
            <p:cNvPr id="1037" name="Oval 1036">
              <a:extLst>
                <a:ext uri="{FF2B5EF4-FFF2-40B4-BE49-F238E27FC236}">
                  <a16:creationId xmlns:a16="http://schemas.microsoft.com/office/drawing/2014/main" id="{E985634C-A068-43A2-93AF-8311F276940F}"/>
                </a:ext>
              </a:extLst>
            </p:cNvPr>
            <p:cNvSpPr/>
            <p:nvPr/>
          </p:nvSpPr>
          <p:spPr>
            <a:xfrm>
              <a:off x="6843063" y="5150832"/>
              <a:ext cx="666750" cy="666750"/>
            </a:xfrm>
            <a:prstGeom prst="ellipse">
              <a:avLst/>
            </a:prstGeom>
            <a:gradFill flip="none" rotWithShape="1">
              <a:gsLst>
                <a:gs pos="0">
                  <a:srgbClr val="DD344C">
                    <a:tint val="66000"/>
                    <a:satMod val="160000"/>
                  </a:srgbClr>
                </a:gs>
                <a:gs pos="50000">
                  <a:srgbClr val="DD344C">
                    <a:tint val="44500"/>
                    <a:satMod val="160000"/>
                  </a:srgbClr>
                </a:gs>
                <a:gs pos="100000">
                  <a:srgbClr val="DD344C">
                    <a:tint val="23500"/>
                    <a:satMod val="160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5" name="Graphic 23">
              <a:extLst>
                <a:ext uri="{FF2B5EF4-FFF2-40B4-BE49-F238E27FC236}">
                  <a16:creationId xmlns:a16="http://schemas.microsoft.com/office/drawing/2014/main" id="{419E48DF-E4B3-4BF8-B4C9-58822261271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6947839" y="5283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5">
              <a:extLst>
                <a:ext uri="{FF2B5EF4-FFF2-40B4-BE49-F238E27FC236}">
                  <a16:creationId xmlns:a16="http://schemas.microsoft.com/office/drawing/2014/main" id="{7BA3564E-EEBC-4691-AC8D-FF7A7462D5A2}"/>
                </a:ext>
              </a:extLst>
            </p:cNvPr>
            <p:cNvSpPr txBox="1">
              <a:spLocks noChangeArrowheads="1"/>
            </p:cNvSpPr>
            <p:nvPr/>
          </p:nvSpPr>
          <p:spPr bwMode="auto">
            <a:xfrm>
              <a:off x="6504926" y="5894815"/>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User Pools</a:t>
              </a:r>
            </a:p>
          </p:txBody>
        </p:sp>
      </p:grpSp>
      <p:sp>
        <p:nvSpPr>
          <p:cNvPr id="60" name="TextBox 59">
            <a:extLst>
              <a:ext uri="{FF2B5EF4-FFF2-40B4-BE49-F238E27FC236}">
                <a16:creationId xmlns:a16="http://schemas.microsoft.com/office/drawing/2014/main" id="{5A15ABEF-6CE5-4C62-9652-652111D62F37}"/>
              </a:ext>
            </a:extLst>
          </p:cNvPr>
          <p:cNvSpPr txBox="1"/>
          <p:nvPr/>
        </p:nvSpPr>
        <p:spPr>
          <a:xfrm>
            <a:off x="413284" y="796835"/>
            <a:ext cx="4297729" cy="1200329"/>
          </a:xfrm>
          <a:prstGeom prst="rect">
            <a:avLst/>
          </a:prstGeom>
          <a:noFill/>
        </p:spPr>
        <p:txBody>
          <a:bodyPr wrap="square">
            <a:spAutoFit/>
          </a:bodyPr>
          <a:lstStyle/>
          <a:p>
            <a:pPr algn="l"/>
            <a:r>
              <a:rPr lang="en-US" sz="2400" b="1" i="0" u="none" strike="noStrike" dirty="0">
                <a:effectLst/>
                <a:latin typeface="Amazon Ember" panose="020B0603020204020204"/>
              </a:rPr>
              <a:t>Directory Service</a:t>
            </a:r>
          </a:p>
          <a:p>
            <a:pPr algn="l"/>
            <a:r>
              <a:rPr lang="en-US" sz="2400" b="0" i="0" dirty="0">
                <a:effectLst/>
                <a:latin typeface="Amazon Ember" panose="020B0603020204020204"/>
              </a:rPr>
              <a:t>helps you store information and manage access to resources.</a:t>
            </a:r>
          </a:p>
        </p:txBody>
      </p:sp>
    </p:spTree>
    <p:extLst>
      <p:ext uri="{BB962C8B-B14F-4D97-AF65-F5344CB8AC3E}">
        <p14:creationId xmlns:p14="http://schemas.microsoft.com/office/powerpoint/2010/main" val="276773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353289"/>
            <a:ext cx="5649982" cy="917900"/>
          </a:xfrm>
        </p:spPr>
        <p:txBody>
          <a:bodyPr/>
          <a:lstStyle/>
          <a:p>
            <a:r>
              <a:rPr lang="en-GB" dirty="0"/>
              <a:t>AWS Directory Service</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FBB0C769-08FE-4ABC-AC00-1764794EE4D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6454" y="745005"/>
            <a:ext cx="2179824" cy="217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0296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37C6B5-9346-4DE5-8FB1-30C3D53A8F10}"/>
              </a:ext>
            </a:extLst>
          </p:cNvPr>
          <p:cNvSpPr>
            <a:spLocks noGrp="1"/>
          </p:cNvSpPr>
          <p:nvPr>
            <p:ph type="body" sz="quarter" idx="10"/>
          </p:nvPr>
        </p:nvSpPr>
        <p:spPr/>
        <p:txBody>
          <a:bodyPr/>
          <a:lstStyle/>
          <a:p>
            <a:r>
              <a:rPr lang="en-GB" dirty="0"/>
              <a:t>AWS Directory Service</a:t>
            </a:r>
          </a:p>
        </p:txBody>
      </p:sp>
      <p:sp>
        <p:nvSpPr>
          <p:cNvPr id="3" name="Text Placeholder 2">
            <a:extLst>
              <a:ext uri="{FF2B5EF4-FFF2-40B4-BE49-F238E27FC236}">
                <a16:creationId xmlns:a16="http://schemas.microsoft.com/office/drawing/2014/main" id="{C3900DC3-5BA2-4FD4-8B8F-5E73ECB72ED1}"/>
              </a:ext>
            </a:extLst>
          </p:cNvPr>
          <p:cNvSpPr>
            <a:spLocks noGrp="1"/>
          </p:cNvSpPr>
          <p:nvPr>
            <p:ph type="body" sz="quarter" idx="11"/>
          </p:nvPr>
        </p:nvSpPr>
        <p:spPr>
          <a:xfrm>
            <a:off x="1695450" y="780147"/>
            <a:ext cx="10083799" cy="5663516"/>
          </a:xfrm>
        </p:spPr>
        <p:txBody>
          <a:bodyPr/>
          <a:lstStyle/>
          <a:p>
            <a:r>
              <a:rPr lang="en-US" b="1" i="0" dirty="0">
                <a:solidFill>
                  <a:srgbClr val="16191F"/>
                </a:solidFill>
                <a:effectLst/>
              </a:rPr>
              <a:t>AWS Managed Microsoft AD</a:t>
            </a:r>
          </a:p>
          <a:p>
            <a:pPr lvl="1"/>
            <a:r>
              <a:rPr lang="en-US" b="0" i="0" dirty="0">
                <a:solidFill>
                  <a:srgbClr val="16191F"/>
                </a:solidFill>
                <a:effectLst/>
              </a:rPr>
              <a:t>With AWS Managed Microsoft AD, you can easily enable your Active Directory-aware workloads and AWS resources to use managed actual Microsoft Active Directory in the AWS Cloud.</a:t>
            </a:r>
          </a:p>
          <a:p>
            <a:endParaRPr lang="en-US" b="0" i="0" dirty="0">
              <a:solidFill>
                <a:srgbClr val="16191F"/>
              </a:solidFill>
              <a:effectLst/>
            </a:endParaRPr>
          </a:p>
          <a:p>
            <a:r>
              <a:rPr lang="en-US" b="1" dirty="0">
                <a:solidFill>
                  <a:srgbClr val="16191F"/>
                </a:solidFill>
              </a:rPr>
              <a:t>AD Connector</a:t>
            </a:r>
          </a:p>
          <a:p>
            <a:pPr lvl="1"/>
            <a:r>
              <a:rPr lang="en-US" dirty="0">
                <a:solidFill>
                  <a:srgbClr val="16191F"/>
                </a:solidFill>
              </a:rPr>
              <a:t>AD Connector is a proxy for redirecting directory requests to your existing Microsoft Active Directory without caching any information in the cloud. </a:t>
            </a:r>
          </a:p>
          <a:p>
            <a:endParaRPr lang="en-US" b="0" i="0" dirty="0">
              <a:solidFill>
                <a:srgbClr val="16191F"/>
              </a:solidFill>
              <a:effectLst/>
            </a:endParaRPr>
          </a:p>
          <a:p>
            <a:endParaRPr lang="en-US" dirty="0">
              <a:solidFill>
                <a:srgbClr val="16191F"/>
              </a:solidFill>
            </a:endParaRPr>
          </a:p>
          <a:p>
            <a:r>
              <a:rPr lang="en-US" b="1" i="0" dirty="0">
                <a:solidFill>
                  <a:srgbClr val="16191F"/>
                </a:solidFill>
                <a:effectLst/>
              </a:rPr>
              <a:t>Simple AD</a:t>
            </a:r>
          </a:p>
          <a:p>
            <a:pPr lvl="1"/>
            <a:r>
              <a:rPr lang="en-US" b="0" i="0" dirty="0">
                <a:solidFill>
                  <a:srgbClr val="16191F"/>
                </a:solidFill>
                <a:effectLst/>
              </a:rPr>
              <a:t>Simple AD is a standalone managed directory that is powered by a Linux-Samba Active Directory–compatible server.</a:t>
            </a:r>
            <a:endParaRPr lang="en-GB" dirty="0"/>
          </a:p>
        </p:txBody>
      </p:sp>
      <p:grpSp>
        <p:nvGrpSpPr>
          <p:cNvPr id="5" name="Group 4">
            <a:extLst>
              <a:ext uri="{FF2B5EF4-FFF2-40B4-BE49-F238E27FC236}">
                <a16:creationId xmlns:a16="http://schemas.microsoft.com/office/drawing/2014/main" id="{6E036F88-C5E7-4159-B956-C31C5FA8791F}"/>
              </a:ext>
            </a:extLst>
          </p:cNvPr>
          <p:cNvGrpSpPr/>
          <p:nvPr/>
        </p:nvGrpSpPr>
        <p:grpSpPr>
          <a:xfrm>
            <a:off x="533398" y="5203902"/>
            <a:ext cx="1343025" cy="1066377"/>
            <a:chOff x="1761482" y="2522149"/>
            <a:chExt cx="1343025" cy="1066377"/>
          </a:xfrm>
        </p:grpSpPr>
        <p:sp>
          <p:nvSpPr>
            <p:cNvPr id="6" name="TextBox 15">
              <a:extLst>
                <a:ext uri="{FF2B5EF4-FFF2-40B4-BE49-F238E27FC236}">
                  <a16:creationId xmlns:a16="http://schemas.microsoft.com/office/drawing/2014/main" id="{296BD480-5479-49E3-9714-C08FA717DDF1}"/>
                </a:ext>
              </a:extLst>
            </p:cNvPr>
            <p:cNvSpPr txBox="1">
              <a:spLocks noChangeArrowheads="1"/>
            </p:cNvSpPr>
            <p:nvPr/>
          </p:nvSpPr>
          <p:spPr bwMode="auto">
            <a:xfrm>
              <a:off x="1761482" y="3311527"/>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Simple AD</a:t>
              </a:r>
            </a:p>
          </p:txBody>
        </p:sp>
        <p:pic>
          <p:nvPicPr>
            <p:cNvPr id="7" name="Graphic 6">
              <a:extLst>
                <a:ext uri="{FF2B5EF4-FFF2-40B4-BE49-F238E27FC236}">
                  <a16:creationId xmlns:a16="http://schemas.microsoft.com/office/drawing/2014/main" id="{62EE4EDA-23EB-4DAA-B880-FE80506BB3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1542" y="2522149"/>
              <a:ext cx="787791" cy="787791"/>
            </a:xfrm>
            <a:prstGeom prst="rect">
              <a:avLst/>
            </a:prstGeom>
          </p:spPr>
        </p:pic>
      </p:grpSp>
      <p:grpSp>
        <p:nvGrpSpPr>
          <p:cNvPr id="8" name="Group 7">
            <a:extLst>
              <a:ext uri="{FF2B5EF4-FFF2-40B4-BE49-F238E27FC236}">
                <a16:creationId xmlns:a16="http://schemas.microsoft.com/office/drawing/2014/main" id="{52BCE57C-5428-430B-8B2C-59023F19C122}"/>
              </a:ext>
            </a:extLst>
          </p:cNvPr>
          <p:cNvGrpSpPr/>
          <p:nvPr/>
        </p:nvGrpSpPr>
        <p:grpSpPr>
          <a:xfrm>
            <a:off x="533399" y="881388"/>
            <a:ext cx="1343025" cy="1244499"/>
            <a:chOff x="1761482" y="5198676"/>
            <a:chExt cx="1343025" cy="1244499"/>
          </a:xfrm>
        </p:grpSpPr>
        <p:sp>
          <p:nvSpPr>
            <p:cNvPr id="9" name="TextBox 18">
              <a:extLst>
                <a:ext uri="{FF2B5EF4-FFF2-40B4-BE49-F238E27FC236}">
                  <a16:creationId xmlns:a16="http://schemas.microsoft.com/office/drawing/2014/main" id="{7649040E-1B14-494B-886F-20BC860160CA}"/>
                </a:ext>
              </a:extLst>
            </p:cNvPr>
            <p:cNvSpPr txBox="1">
              <a:spLocks noChangeArrowheads="1"/>
            </p:cNvSpPr>
            <p:nvPr/>
          </p:nvSpPr>
          <p:spPr bwMode="auto">
            <a:xfrm>
              <a:off x="1761482" y="5981510"/>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Microsoft AD</a:t>
              </a:r>
            </a:p>
          </p:txBody>
        </p:sp>
        <p:pic>
          <p:nvPicPr>
            <p:cNvPr id="10" name="Graphic 9">
              <a:extLst>
                <a:ext uri="{FF2B5EF4-FFF2-40B4-BE49-F238E27FC236}">
                  <a16:creationId xmlns:a16="http://schemas.microsoft.com/office/drawing/2014/main" id="{427A32FF-26C8-4566-8707-4C5DB81C9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2946" y="5198676"/>
              <a:ext cx="787791" cy="787791"/>
            </a:xfrm>
            <a:prstGeom prst="rect">
              <a:avLst/>
            </a:prstGeom>
          </p:spPr>
        </p:pic>
      </p:grpSp>
      <p:grpSp>
        <p:nvGrpSpPr>
          <p:cNvPr id="11" name="Group 10">
            <a:extLst>
              <a:ext uri="{FF2B5EF4-FFF2-40B4-BE49-F238E27FC236}">
                <a16:creationId xmlns:a16="http://schemas.microsoft.com/office/drawing/2014/main" id="{54218CB1-561D-4190-9339-A86B60B547AD}"/>
              </a:ext>
            </a:extLst>
          </p:cNvPr>
          <p:cNvGrpSpPr/>
          <p:nvPr/>
        </p:nvGrpSpPr>
        <p:grpSpPr>
          <a:xfrm>
            <a:off x="533399" y="2896605"/>
            <a:ext cx="1343025" cy="1064790"/>
            <a:chOff x="1761482" y="3533386"/>
            <a:chExt cx="1343025" cy="1064790"/>
          </a:xfrm>
        </p:grpSpPr>
        <p:sp>
          <p:nvSpPr>
            <p:cNvPr id="12" name="TextBox 16">
              <a:extLst>
                <a:ext uri="{FF2B5EF4-FFF2-40B4-BE49-F238E27FC236}">
                  <a16:creationId xmlns:a16="http://schemas.microsoft.com/office/drawing/2014/main" id="{7EA7E360-50FF-463E-8EAC-554207643463}"/>
                </a:ext>
              </a:extLst>
            </p:cNvPr>
            <p:cNvSpPr txBox="1">
              <a:spLocks noChangeArrowheads="1"/>
            </p:cNvSpPr>
            <p:nvPr/>
          </p:nvSpPr>
          <p:spPr bwMode="auto">
            <a:xfrm>
              <a:off x="1761482" y="4321177"/>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 Connector</a:t>
              </a:r>
            </a:p>
          </p:txBody>
        </p:sp>
        <p:pic>
          <p:nvPicPr>
            <p:cNvPr id="13" name="Graphic 12">
              <a:extLst>
                <a:ext uri="{FF2B5EF4-FFF2-40B4-BE49-F238E27FC236}">
                  <a16:creationId xmlns:a16="http://schemas.microsoft.com/office/drawing/2014/main" id="{DAE0A813-420E-44D1-9E42-B69A1720F9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99479" y="3533386"/>
              <a:ext cx="787791" cy="787791"/>
            </a:xfrm>
            <a:prstGeom prst="rect">
              <a:avLst/>
            </a:prstGeom>
          </p:spPr>
        </p:pic>
      </p:grpSp>
    </p:spTree>
    <p:extLst>
      <p:ext uri="{BB962C8B-B14F-4D97-AF65-F5344CB8AC3E}">
        <p14:creationId xmlns:p14="http://schemas.microsoft.com/office/powerpoint/2010/main" val="172413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6CC06-2AE0-495F-BA89-03D2D79221D7}"/>
              </a:ext>
            </a:extLst>
          </p:cNvPr>
          <p:cNvSpPr>
            <a:spLocks noGrp="1"/>
          </p:cNvSpPr>
          <p:nvPr>
            <p:ph type="body" sz="quarter" idx="10"/>
          </p:nvPr>
        </p:nvSpPr>
        <p:spPr/>
        <p:txBody>
          <a:bodyPr/>
          <a:lstStyle/>
          <a:p>
            <a:r>
              <a:rPr lang="en-GB" b="1" i="0" dirty="0">
                <a:solidFill>
                  <a:srgbClr val="16191F"/>
                </a:solidFill>
                <a:effectLst/>
                <a:latin typeface="Amazon Ember" panose="02000000000000000000"/>
              </a:rPr>
              <a:t>Which to choose?</a:t>
            </a:r>
          </a:p>
        </p:txBody>
      </p:sp>
      <p:sp>
        <p:nvSpPr>
          <p:cNvPr id="3" name="Text Placeholder 2">
            <a:extLst>
              <a:ext uri="{FF2B5EF4-FFF2-40B4-BE49-F238E27FC236}">
                <a16:creationId xmlns:a16="http://schemas.microsoft.com/office/drawing/2014/main" id="{F558EF80-AEC0-46B1-A010-013538E62117}"/>
              </a:ext>
            </a:extLst>
          </p:cNvPr>
          <p:cNvSpPr>
            <a:spLocks noGrp="1"/>
          </p:cNvSpPr>
          <p:nvPr>
            <p:ph type="body" sz="quarter" idx="11"/>
          </p:nvPr>
        </p:nvSpPr>
        <p:spPr>
          <a:xfrm>
            <a:off x="1695450" y="780147"/>
            <a:ext cx="10083799" cy="5663516"/>
          </a:xfrm>
        </p:spPr>
        <p:txBody>
          <a:bodyPr/>
          <a:lstStyle/>
          <a:p>
            <a:r>
              <a:rPr lang="en-US" dirty="0"/>
              <a:t>Select AWS Directory Service for Microsoft Active Directory (Standard Edition or Enterprise Edition) if you need an actual Microsoft Active Directory in the AWS Cloud.</a:t>
            </a:r>
          </a:p>
          <a:p>
            <a:endParaRPr lang="en-US" dirty="0"/>
          </a:p>
          <a:p>
            <a:r>
              <a:rPr lang="en-US" dirty="0"/>
              <a:t>Use AD Connector if you only need to allow your on-premises users to log in to AWS applications and services with their Active Directory credentials. You can also use AD Connector to join Amazon EC2 instances to your existing Active Directory domain.</a:t>
            </a:r>
          </a:p>
          <a:p>
            <a:endParaRPr lang="en-US" dirty="0"/>
          </a:p>
          <a:p>
            <a:r>
              <a:rPr lang="en-US" dirty="0"/>
              <a:t>Use Simple AD if you need a low-scale, low-cost directory with basic Active Directory compatibility that supports Samba 4–compatible applications, or you need LDAP compatibility for LDAP-aware applications. </a:t>
            </a:r>
            <a:endParaRPr lang="en-GB" dirty="0"/>
          </a:p>
        </p:txBody>
      </p:sp>
      <p:grpSp>
        <p:nvGrpSpPr>
          <p:cNvPr id="4" name="Group 3">
            <a:extLst>
              <a:ext uri="{FF2B5EF4-FFF2-40B4-BE49-F238E27FC236}">
                <a16:creationId xmlns:a16="http://schemas.microsoft.com/office/drawing/2014/main" id="{0D434D89-2A1C-4D07-A10C-C4649A2EE814}"/>
              </a:ext>
            </a:extLst>
          </p:cNvPr>
          <p:cNvGrpSpPr/>
          <p:nvPr/>
        </p:nvGrpSpPr>
        <p:grpSpPr>
          <a:xfrm>
            <a:off x="533398" y="5203902"/>
            <a:ext cx="1343025" cy="1066377"/>
            <a:chOff x="1761482" y="2522149"/>
            <a:chExt cx="1343025" cy="1066377"/>
          </a:xfrm>
        </p:grpSpPr>
        <p:sp>
          <p:nvSpPr>
            <p:cNvPr id="5" name="TextBox 15">
              <a:extLst>
                <a:ext uri="{FF2B5EF4-FFF2-40B4-BE49-F238E27FC236}">
                  <a16:creationId xmlns:a16="http://schemas.microsoft.com/office/drawing/2014/main" id="{68E83FCC-D741-4008-A927-BD3917AA5E6E}"/>
                </a:ext>
              </a:extLst>
            </p:cNvPr>
            <p:cNvSpPr txBox="1">
              <a:spLocks noChangeArrowheads="1"/>
            </p:cNvSpPr>
            <p:nvPr/>
          </p:nvSpPr>
          <p:spPr bwMode="auto">
            <a:xfrm>
              <a:off x="1761482" y="3311527"/>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Simple AD</a:t>
              </a:r>
            </a:p>
          </p:txBody>
        </p:sp>
        <p:pic>
          <p:nvPicPr>
            <p:cNvPr id="6" name="Graphic 5">
              <a:extLst>
                <a:ext uri="{FF2B5EF4-FFF2-40B4-BE49-F238E27FC236}">
                  <a16:creationId xmlns:a16="http://schemas.microsoft.com/office/drawing/2014/main" id="{EA898A59-244F-4646-993B-FE1CE1F82E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1542" y="2522149"/>
              <a:ext cx="787791" cy="787791"/>
            </a:xfrm>
            <a:prstGeom prst="rect">
              <a:avLst/>
            </a:prstGeom>
          </p:spPr>
        </p:pic>
      </p:grpSp>
      <p:grpSp>
        <p:nvGrpSpPr>
          <p:cNvPr id="7" name="Group 6">
            <a:extLst>
              <a:ext uri="{FF2B5EF4-FFF2-40B4-BE49-F238E27FC236}">
                <a16:creationId xmlns:a16="http://schemas.microsoft.com/office/drawing/2014/main" id="{1A66E693-F817-45EE-B6E6-FFD465221C13}"/>
              </a:ext>
            </a:extLst>
          </p:cNvPr>
          <p:cNvGrpSpPr/>
          <p:nvPr/>
        </p:nvGrpSpPr>
        <p:grpSpPr>
          <a:xfrm>
            <a:off x="533399" y="881388"/>
            <a:ext cx="1343025" cy="1244499"/>
            <a:chOff x="1761482" y="5198676"/>
            <a:chExt cx="1343025" cy="1244499"/>
          </a:xfrm>
        </p:grpSpPr>
        <p:sp>
          <p:nvSpPr>
            <p:cNvPr id="8" name="TextBox 18">
              <a:extLst>
                <a:ext uri="{FF2B5EF4-FFF2-40B4-BE49-F238E27FC236}">
                  <a16:creationId xmlns:a16="http://schemas.microsoft.com/office/drawing/2014/main" id="{3753F7E2-5CDD-492C-9D46-DED7F77D412F}"/>
                </a:ext>
              </a:extLst>
            </p:cNvPr>
            <p:cNvSpPr txBox="1">
              <a:spLocks noChangeArrowheads="1"/>
            </p:cNvSpPr>
            <p:nvPr/>
          </p:nvSpPr>
          <p:spPr bwMode="auto">
            <a:xfrm>
              <a:off x="1761482" y="5981510"/>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Microsoft AD</a:t>
              </a:r>
            </a:p>
          </p:txBody>
        </p:sp>
        <p:pic>
          <p:nvPicPr>
            <p:cNvPr id="9" name="Graphic 8">
              <a:extLst>
                <a:ext uri="{FF2B5EF4-FFF2-40B4-BE49-F238E27FC236}">
                  <a16:creationId xmlns:a16="http://schemas.microsoft.com/office/drawing/2014/main" id="{453DFB87-3EDA-4168-86BE-1E22F9C7B8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2946" y="5198676"/>
              <a:ext cx="787791" cy="787791"/>
            </a:xfrm>
            <a:prstGeom prst="rect">
              <a:avLst/>
            </a:prstGeom>
          </p:spPr>
        </p:pic>
      </p:grpSp>
      <p:grpSp>
        <p:nvGrpSpPr>
          <p:cNvPr id="10" name="Group 9">
            <a:extLst>
              <a:ext uri="{FF2B5EF4-FFF2-40B4-BE49-F238E27FC236}">
                <a16:creationId xmlns:a16="http://schemas.microsoft.com/office/drawing/2014/main" id="{5DA2F1DB-7184-4978-A23D-A1566A012C58}"/>
              </a:ext>
            </a:extLst>
          </p:cNvPr>
          <p:cNvGrpSpPr/>
          <p:nvPr/>
        </p:nvGrpSpPr>
        <p:grpSpPr>
          <a:xfrm>
            <a:off x="533399" y="2896605"/>
            <a:ext cx="1343025" cy="1064790"/>
            <a:chOff x="1761482" y="3533386"/>
            <a:chExt cx="1343025" cy="1064790"/>
          </a:xfrm>
        </p:grpSpPr>
        <p:sp>
          <p:nvSpPr>
            <p:cNvPr id="11" name="TextBox 16">
              <a:extLst>
                <a:ext uri="{FF2B5EF4-FFF2-40B4-BE49-F238E27FC236}">
                  <a16:creationId xmlns:a16="http://schemas.microsoft.com/office/drawing/2014/main" id="{11EBBAA9-37C2-470B-B6B1-BF31E560307A}"/>
                </a:ext>
              </a:extLst>
            </p:cNvPr>
            <p:cNvSpPr txBox="1">
              <a:spLocks noChangeArrowheads="1"/>
            </p:cNvSpPr>
            <p:nvPr/>
          </p:nvSpPr>
          <p:spPr bwMode="auto">
            <a:xfrm>
              <a:off x="1761482" y="4321177"/>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 Connector</a:t>
              </a:r>
            </a:p>
          </p:txBody>
        </p:sp>
        <p:pic>
          <p:nvPicPr>
            <p:cNvPr id="12" name="Graphic 11">
              <a:extLst>
                <a:ext uri="{FF2B5EF4-FFF2-40B4-BE49-F238E27FC236}">
                  <a16:creationId xmlns:a16="http://schemas.microsoft.com/office/drawing/2014/main" id="{B7DF217A-9266-4EBA-8A95-8DB65E2EE1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9479" y="3533386"/>
              <a:ext cx="787791" cy="787791"/>
            </a:xfrm>
            <a:prstGeom prst="rect">
              <a:avLst/>
            </a:prstGeom>
          </p:spPr>
        </p:pic>
      </p:grpSp>
    </p:spTree>
    <p:extLst>
      <p:ext uri="{BB962C8B-B14F-4D97-AF65-F5344CB8AC3E}">
        <p14:creationId xmlns:p14="http://schemas.microsoft.com/office/powerpoint/2010/main" val="287288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DD0BDD-3558-4E3D-990A-8129F8FCA9BD}"/>
              </a:ext>
            </a:extLst>
          </p:cNvPr>
          <p:cNvSpPr>
            <a:spLocks noGrp="1"/>
          </p:cNvSpPr>
          <p:nvPr>
            <p:ph type="body" sz="quarter" idx="12"/>
          </p:nvPr>
        </p:nvSpPr>
        <p:spPr>
          <a:xfrm>
            <a:off x="6231379" y="3353289"/>
            <a:ext cx="5649982" cy="917900"/>
          </a:xfrm>
        </p:spPr>
        <p:txBody>
          <a:bodyPr/>
          <a:lstStyle/>
          <a:p>
            <a:pPr algn="ctr" eaLnBrk="1" hangingPunct="1"/>
            <a:r>
              <a:rPr lang="en-US" altLang="en-US" sz="3600" dirty="0">
                <a:ea typeface="Amazon Ember" panose="020B0603020204020204" pitchFamily="34" charset="0"/>
                <a:cs typeface="Arial" panose="020B0604020202020204" pitchFamily="34" charset="0"/>
              </a:rPr>
              <a:t>Amazon Cloud Directory</a:t>
            </a:r>
          </a:p>
        </p:txBody>
      </p:sp>
      <p:sp>
        <p:nvSpPr>
          <p:cNvPr id="3" name="Rectangle 2">
            <a:extLst>
              <a:ext uri="{FF2B5EF4-FFF2-40B4-BE49-F238E27FC236}">
                <a16:creationId xmlns:a16="http://schemas.microsoft.com/office/drawing/2014/main" id="{050C6081-511D-45FA-9293-440E620E8190}"/>
              </a:ext>
            </a:extLst>
          </p:cNvPr>
          <p:cNvSpPr/>
          <p:nvPr/>
        </p:nvSpPr>
        <p:spPr>
          <a:xfrm>
            <a:off x="7966457" y="745008"/>
            <a:ext cx="2179825" cy="2179825"/>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a:extLst>
              <a:ext uri="{FF2B5EF4-FFF2-40B4-BE49-F238E27FC236}">
                <a16:creationId xmlns:a16="http://schemas.microsoft.com/office/drawing/2014/main" id="{CC5700DE-E9C9-4029-BAC9-CA136060AA8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966456" y="745007"/>
            <a:ext cx="2179825" cy="21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30860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9DBD7D-08B6-49E4-A5E8-40F6EA4649AB}"/>
              </a:ext>
            </a:extLst>
          </p:cNvPr>
          <p:cNvSpPr>
            <a:spLocks noGrp="1"/>
          </p:cNvSpPr>
          <p:nvPr>
            <p:ph type="body" sz="quarter" idx="10"/>
          </p:nvPr>
        </p:nvSpPr>
        <p:spPr/>
        <p:txBody>
          <a:bodyPr/>
          <a:lstStyle/>
          <a:p>
            <a:r>
              <a:rPr lang="en-US" altLang="en-US" sz="2800" dirty="0">
                <a:latin typeface="Arial" panose="020B0604020202020204" pitchFamily="34" charset="0"/>
                <a:ea typeface="Amazon Ember" panose="020B0603020204020204" pitchFamily="34" charset="0"/>
                <a:cs typeface="Arial" panose="020B0604020202020204" pitchFamily="34" charset="0"/>
              </a:rPr>
              <a:t>Amazon Cloud Directory</a:t>
            </a:r>
          </a:p>
        </p:txBody>
      </p:sp>
      <p:sp>
        <p:nvSpPr>
          <p:cNvPr id="3" name="Text Placeholder 2">
            <a:extLst>
              <a:ext uri="{FF2B5EF4-FFF2-40B4-BE49-F238E27FC236}">
                <a16:creationId xmlns:a16="http://schemas.microsoft.com/office/drawing/2014/main" id="{41D3ED01-9D86-4D1A-8F04-45225B953A66}"/>
              </a:ext>
            </a:extLst>
          </p:cNvPr>
          <p:cNvSpPr>
            <a:spLocks noGrp="1"/>
          </p:cNvSpPr>
          <p:nvPr>
            <p:ph type="body" sz="quarter" idx="11"/>
          </p:nvPr>
        </p:nvSpPr>
        <p:spPr/>
        <p:txBody>
          <a:bodyPr/>
          <a:lstStyle/>
          <a:p>
            <a:r>
              <a:rPr lang="en-US" b="0" i="0" dirty="0">
                <a:solidFill>
                  <a:srgbClr val="16191F"/>
                </a:solidFill>
                <a:effectLst/>
              </a:rPr>
              <a:t>Cloud Directory is a high-performance, serverless, hierarchical data store.</a:t>
            </a:r>
          </a:p>
          <a:p>
            <a:endParaRPr lang="en-US" dirty="0">
              <a:solidFill>
                <a:srgbClr val="16191F"/>
              </a:solidFill>
            </a:endParaRPr>
          </a:p>
          <a:p>
            <a:r>
              <a:rPr lang="en-US" b="0" i="0" dirty="0">
                <a:solidFill>
                  <a:srgbClr val="16191F"/>
                </a:solidFill>
                <a:effectLst/>
              </a:rPr>
              <a:t>At its core, Cloud Directory is a specialized graph-based directory store that provides a foundational building block for developers.</a:t>
            </a:r>
            <a:endParaRPr lang="en-US" dirty="0">
              <a:solidFill>
                <a:srgbClr val="16191F"/>
              </a:solidFill>
            </a:endParaRPr>
          </a:p>
          <a:p>
            <a:endParaRPr lang="en-US" dirty="0">
              <a:solidFill>
                <a:srgbClr val="16191F"/>
              </a:solidFill>
            </a:endParaRPr>
          </a:p>
          <a:p>
            <a:r>
              <a:rPr lang="en-US" b="0" i="0" dirty="0">
                <a:solidFill>
                  <a:srgbClr val="16191F"/>
                </a:solidFill>
                <a:effectLst/>
              </a:rPr>
              <a:t>Cloud Directory is not a directory service for IT Administrators who want to manage or migrate their directory infrastructure.</a:t>
            </a:r>
          </a:p>
          <a:p>
            <a:endParaRPr lang="en-US" dirty="0">
              <a:solidFill>
                <a:srgbClr val="16191F"/>
              </a:solidFill>
            </a:endParaRPr>
          </a:p>
          <a:p>
            <a:r>
              <a:rPr lang="en-US" b="0" i="0" dirty="0">
                <a:solidFill>
                  <a:srgbClr val="16191F"/>
                </a:solidFill>
                <a:effectLst/>
              </a:rPr>
              <a:t>Cloud Directory comes ready with sample schemas for Organizations, Persons, and Devices. </a:t>
            </a:r>
            <a:endParaRPr lang="en-GB" dirty="0"/>
          </a:p>
        </p:txBody>
      </p:sp>
      <p:grpSp>
        <p:nvGrpSpPr>
          <p:cNvPr id="4" name="Group 3">
            <a:extLst>
              <a:ext uri="{FF2B5EF4-FFF2-40B4-BE49-F238E27FC236}">
                <a16:creationId xmlns:a16="http://schemas.microsoft.com/office/drawing/2014/main" id="{BE3D4E92-66DF-44C8-A220-25897D4E84FD}"/>
              </a:ext>
            </a:extLst>
          </p:cNvPr>
          <p:cNvGrpSpPr/>
          <p:nvPr/>
        </p:nvGrpSpPr>
        <p:grpSpPr>
          <a:xfrm>
            <a:off x="9754230" y="5510124"/>
            <a:ext cx="2243137" cy="1040586"/>
            <a:chOff x="4211863" y="4036072"/>
            <a:chExt cx="2243137" cy="1040586"/>
          </a:xfrm>
        </p:grpSpPr>
        <p:pic>
          <p:nvPicPr>
            <p:cNvPr id="5" name="Graphic 6">
              <a:extLst>
                <a:ext uri="{FF2B5EF4-FFF2-40B4-BE49-F238E27FC236}">
                  <a16:creationId xmlns:a16="http://schemas.microsoft.com/office/drawing/2014/main" id="{027AF643-209B-4F20-A8E7-2DBED28954D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4951638" y="403607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27CFDAC0-88CB-440E-AEBB-3F094446F084}"/>
                </a:ext>
              </a:extLst>
            </p:cNvPr>
            <p:cNvSpPr txBox="1">
              <a:spLocks noChangeArrowheads="1"/>
            </p:cNvSpPr>
            <p:nvPr/>
          </p:nvSpPr>
          <p:spPr bwMode="auto">
            <a:xfrm>
              <a:off x="4211863" y="4799659"/>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grpSp>
    </p:spTree>
    <p:extLst>
      <p:ext uri="{BB962C8B-B14F-4D97-AF65-F5344CB8AC3E}">
        <p14:creationId xmlns:p14="http://schemas.microsoft.com/office/powerpoint/2010/main" val="214671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10439</TotalTime>
  <Words>9067</Words>
  <Application>Microsoft Office PowerPoint</Application>
  <PresentationFormat>Widescreen</PresentationFormat>
  <Paragraphs>2510</Paragraphs>
  <Slides>186</Slides>
  <Notes>51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186</vt:i4>
      </vt:variant>
    </vt:vector>
  </HeadingPairs>
  <TitlesOfParts>
    <vt:vector size="200" baseType="lpstr">
      <vt:lpstr>Amazon Ember</vt:lpstr>
      <vt:lpstr>Amazon Ember Display</vt:lpstr>
      <vt:lpstr>Amazon Ember Light</vt:lpstr>
      <vt:lpstr>AmazonEmber</vt:lpstr>
      <vt:lpstr>AmazonEmberBold</vt:lpstr>
      <vt:lpstr>Arial</vt:lpstr>
      <vt:lpstr>Calibri</vt:lpstr>
      <vt:lpstr>Calibri Light</vt:lpstr>
      <vt:lpstr>Ink Free</vt:lpstr>
      <vt:lpstr>Lucida Console</vt:lpstr>
      <vt:lpstr>Wingdings</vt:lpstr>
      <vt:lpstr>1_Office Theme</vt:lpstr>
      <vt:lpstr>4_Custom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Prajapati</dc:creator>
  <cp:keywords>BeSA</cp:keywords>
  <cp:lastModifiedBy>LearningAWS</cp:lastModifiedBy>
  <cp:revision>436</cp:revision>
  <dcterms:created xsi:type="dcterms:W3CDTF">2021-03-01T12:42:24Z</dcterms:created>
  <dcterms:modified xsi:type="dcterms:W3CDTF">2023-08-14T16:16:59Z</dcterms:modified>
</cp:coreProperties>
</file>